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84" r:id="rId2"/>
    <p:sldId id="256" r:id="rId3"/>
    <p:sldId id="259" r:id="rId4"/>
    <p:sldId id="262" r:id="rId5"/>
    <p:sldId id="260" r:id="rId6"/>
    <p:sldId id="288" r:id="rId7"/>
    <p:sldId id="268" r:id="rId8"/>
    <p:sldId id="265" r:id="rId9"/>
    <p:sldId id="266" r:id="rId10"/>
    <p:sldId id="306" r:id="rId11"/>
    <p:sldId id="311" r:id="rId12"/>
    <p:sldId id="267" r:id="rId13"/>
    <p:sldId id="295" r:id="rId14"/>
    <p:sldId id="309" r:id="rId15"/>
    <p:sldId id="289" r:id="rId16"/>
    <p:sldId id="286" r:id="rId17"/>
    <p:sldId id="297" r:id="rId18"/>
    <p:sldId id="298" r:id="rId19"/>
    <p:sldId id="261" r:id="rId20"/>
    <p:sldId id="269" r:id="rId21"/>
    <p:sldId id="270" r:id="rId22"/>
    <p:sldId id="271" r:id="rId23"/>
    <p:sldId id="273" r:id="rId24"/>
    <p:sldId id="301" r:id="rId25"/>
    <p:sldId id="302" r:id="rId26"/>
    <p:sldId id="300" r:id="rId27"/>
    <p:sldId id="304" r:id="rId28"/>
    <p:sldId id="303" r:id="rId29"/>
    <p:sldId id="310" r:id="rId30"/>
    <p:sldId id="291" r:id="rId31"/>
    <p:sldId id="275" r:id="rId32"/>
    <p:sldId id="276" r:id="rId33"/>
    <p:sldId id="277" r:id="rId34"/>
    <p:sldId id="293" r:id="rId35"/>
    <p:sldId id="279" r:id="rId36"/>
    <p:sldId id="280" r:id="rId37"/>
    <p:sldId id="281" r:id="rId38"/>
    <p:sldId id="282" r:id="rId39"/>
    <p:sldId id="285" r:id="rId40"/>
    <p:sldId id="307" r:id="rId41"/>
    <p:sldId id="308" r:id="rId42"/>
  </p:sldIdLst>
  <p:sldSz cx="9144000" cy="6858000" type="screen4x3"/>
  <p:notesSz cx="6858000" cy="9144000"/>
  <p:embeddedFontLst>
    <p:embeddedFont>
      <p:font typeface="맑은 고딕" pitchFamily="50" charset="-127"/>
      <p:regular r:id="rId44"/>
      <p:bold r:id="rId45"/>
    </p:embeddedFont>
    <p:embeddedFont>
      <p:font typeface="DejaVu Serif" pitchFamily="18" charset="0"/>
      <p:regular r:id="rId46"/>
      <p:bold r:id="rId47"/>
      <p:italic r:id="rId48"/>
      <p:boldItalic r:id="rId49"/>
    </p:embeddedFont>
    <p:embeddedFont>
      <p:font typeface="KT&amp;G 상상본문 M" pitchFamily="2" charset="-127"/>
      <p:regular r:id="rId50"/>
    </p:embeddedFont>
    <p:embeddedFont>
      <p:font typeface="휴먼엑스포" pitchFamily="18" charset="-127"/>
      <p:regular r:id="rId5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7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어두운 스타일 1 - 강조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78092" autoAdjust="0"/>
  </p:normalViewPr>
  <p:slideViewPr>
    <p:cSldViewPr>
      <p:cViewPr>
        <p:scale>
          <a:sx n="50" d="100"/>
          <a:sy n="50" d="100"/>
        </p:scale>
        <p:origin x="-1980" y="-30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CF716-3C7F-4420-AA89-F2844305CF96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C98F6-6C08-479D-AC14-5452EC82C1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2039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새로운 프로그램이 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There are new program.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태권도 교실을 대체로 고민한 끝에 영어 클래스를 열게 되었다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학생들 스스로 영어에 관한 관심이 높아 기초영어 교실을 열게 되었습니다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We start “Spoken English</a:t>
            </a:r>
            <a:r>
              <a:rPr lang="en-US" altLang="ko-KR" baseline="0" dirty="0" smtClean="0"/>
              <a:t> Class”. The other side of Taekwondo Class, we continuously concerned about the new class.</a:t>
            </a:r>
          </a:p>
          <a:p>
            <a:r>
              <a:rPr lang="en-US" altLang="ko-KR" baseline="0" dirty="0" smtClean="0"/>
              <a:t>Finally we found that most children want to learn Spoken English, so we can open this class.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07425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보통 매일 </a:t>
            </a:r>
            <a:r>
              <a:rPr lang="ko-KR" altLang="en-US" dirty="0" err="1" smtClean="0"/>
              <a:t>라온아띠</a:t>
            </a:r>
            <a:r>
              <a:rPr lang="ko-KR" altLang="en-US" dirty="0" smtClean="0"/>
              <a:t> 팀 미팅을 진행하고 </a:t>
            </a:r>
            <a:endParaRPr lang="en-US" altLang="ko-KR" dirty="0" smtClean="0"/>
          </a:p>
          <a:p>
            <a:r>
              <a:rPr lang="ko-KR" altLang="en-US" dirty="0" err="1" smtClean="0"/>
              <a:t>라온아띠</a:t>
            </a:r>
            <a:r>
              <a:rPr lang="ko-KR" altLang="en-US" dirty="0" smtClean="0"/>
              <a:t> 팀 미팅 내용을 현지 </a:t>
            </a:r>
            <a:r>
              <a:rPr lang="ko-KR" altLang="en-US" dirty="0" err="1" smtClean="0"/>
              <a:t>코디와</a:t>
            </a:r>
            <a:r>
              <a:rPr lang="ko-KR" altLang="en-US" dirty="0" smtClean="0"/>
              <a:t> 매주 월요일 아침 미팅 시간에 </a:t>
            </a:r>
            <a:endParaRPr lang="en-US" altLang="ko-KR" dirty="0" smtClean="0"/>
          </a:p>
          <a:p>
            <a:r>
              <a:rPr lang="ko-KR" altLang="en-US" dirty="0" smtClean="0"/>
              <a:t>피드백 받는 시간을 가지고 매주 월요일 오후시간에 코리안 </a:t>
            </a:r>
            <a:r>
              <a:rPr lang="ko-KR" altLang="en-US" dirty="0" err="1" smtClean="0"/>
              <a:t>커미트</a:t>
            </a:r>
            <a:r>
              <a:rPr lang="ko-KR" altLang="en-US" dirty="0" smtClean="0"/>
              <a:t> 보드멤버들과 전체 미팅을 가지는 시간을 가집니다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 과정을 통해 프로젝트와 생활에 관한 모든 안건들을 다룹니다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Daily meeting is out team member meeting </a:t>
            </a:r>
          </a:p>
          <a:p>
            <a:r>
              <a:rPr lang="en-US" altLang="ko-KR" dirty="0" smtClean="0"/>
              <a:t>And every</a:t>
            </a:r>
            <a:r>
              <a:rPr lang="en-US" altLang="ko-KR" baseline="0" dirty="0" smtClean="0"/>
              <a:t> week we have meeting with coordinator and committee meeting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Everyday</a:t>
            </a:r>
            <a:r>
              <a:rPr lang="en-US" altLang="ko-KR" baseline="0" dirty="0" smtClean="0"/>
              <a:t> we have small team discussion time on evening </a:t>
            </a:r>
          </a:p>
          <a:p>
            <a:r>
              <a:rPr lang="en-US" altLang="ko-KR" baseline="0" dirty="0" smtClean="0"/>
              <a:t>Then, based on team discussion, we had weekly meeting with team coordinator. On that time, we can get feedback about our project from coordinator.</a:t>
            </a:r>
          </a:p>
          <a:p>
            <a:r>
              <a:rPr lang="en-US" altLang="ko-KR" baseline="0" dirty="0" smtClean="0"/>
              <a:t>And every Monday evening, we have committee meeting. We deal about our program and our life style.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이런게</a:t>
            </a:r>
            <a:r>
              <a:rPr lang="ko-KR" altLang="en-US" dirty="0" smtClean="0"/>
              <a:t> 있고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 영어 피켓 </a:t>
            </a:r>
            <a:r>
              <a:rPr lang="ko-KR" altLang="en-US" dirty="0" err="1" smtClean="0"/>
              <a:t>고쳐쓰기</a:t>
            </a:r>
            <a:r>
              <a:rPr lang="ko-KR" altLang="en-US" dirty="0" smtClean="0"/>
              <a:t> </a:t>
            </a:r>
            <a:r>
              <a:rPr lang="en-US" altLang="ko-KR" dirty="0" smtClean="0"/>
              <a:t>(English-&gt;</a:t>
            </a:r>
            <a:r>
              <a:rPr lang="en-US" altLang="ko-KR" dirty="0" err="1" smtClean="0"/>
              <a:t>Sinhali</a:t>
            </a:r>
            <a:r>
              <a:rPr lang="en-US" altLang="ko-KR" dirty="0" smtClean="0"/>
              <a:t>, Tamil)</a:t>
            </a:r>
          </a:p>
          <a:p>
            <a:pPr marL="342900" indent="-342900">
              <a:buAutoNum type="arabicPeriod"/>
            </a:pPr>
            <a:r>
              <a:rPr lang="en-US" altLang="ko-KR" dirty="0" smtClean="0"/>
              <a:t>2</a:t>
            </a:r>
            <a:r>
              <a:rPr lang="ko-KR" altLang="en-US" dirty="0" smtClean="0"/>
              <a:t>기 벽화 번역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en-US" altLang="ko-KR" dirty="0" smtClean="0"/>
              <a:t>Spoken English Class</a:t>
            </a:r>
          </a:p>
          <a:p>
            <a:pPr marL="342900" indent="-342900">
              <a:buAutoNum type="arabicPeriod"/>
            </a:pPr>
            <a:r>
              <a:rPr lang="en-US" altLang="ko-KR" dirty="0" smtClean="0"/>
              <a:t>7</a:t>
            </a:r>
            <a:r>
              <a:rPr lang="ko-KR" altLang="en-US" dirty="0" smtClean="0"/>
              <a:t>기 벽화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en-US" altLang="ko-KR" dirty="0" smtClean="0"/>
              <a:t>350ppm </a:t>
            </a:r>
            <a:r>
              <a:rPr lang="ko-KR" altLang="en-US" dirty="0" smtClean="0"/>
              <a:t>캠페인</a:t>
            </a:r>
            <a:endParaRPr lang="en-US" altLang="ko-KR" dirty="0" smtClean="0"/>
          </a:p>
          <a:p>
            <a:pPr marL="342900" indent="-342900">
              <a:buAutoNum type="arabicPeriod"/>
            </a:pPr>
            <a:r>
              <a:rPr lang="ko-KR" altLang="en-US" dirty="0" smtClean="0"/>
              <a:t>정원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6</a:t>
            </a:r>
            <a:r>
              <a:rPr lang="ko-KR" altLang="en-US" dirty="0" smtClean="0"/>
              <a:t>기에서 제작된 피켓에는 영어로 쓰여있었다</a:t>
            </a:r>
            <a:r>
              <a:rPr lang="en-US" altLang="ko-KR" dirty="0" smtClean="0"/>
              <a:t>.  No</a:t>
            </a:r>
            <a:r>
              <a:rPr lang="en-US" altLang="ko-KR" baseline="0" dirty="0" smtClean="0"/>
              <a:t> trash ,yes fresh </a:t>
            </a:r>
          </a:p>
          <a:p>
            <a:r>
              <a:rPr lang="en-US" altLang="ko-KR" baseline="0" dirty="0" smtClean="0"/>
              <a:t>Why? </a:t>
            </a:r>
          </a:p>
          <a:p>
            <a:r>
              <a:rPr lang="ko-KR" altLang="en-US" baseline="0" dirty="0" smtClean="0"/>
              <a:t>다음 </a:t>
            </a:r>
            <a:r>
              <a:rPr lang="ko-KR" altLang="en-US" baseline="0" dirty="0" err="1" smtClean="0"/>
              <a:t>싱할리와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타밀어로</a:t>
            </a:r>
            <a:r>
              <a:rPr lang="ko-KR" altLang="en-US" baseline="0" dirty="0" smtClean="0"/>
              <a:t> 피켓을 </a:t>
            </a:r>
            <a:r>
              <a:rPr lang="ko-KR" altLang="en-US" baseline="0" dirty="0" err="1" smtClean="0"/>
              <a:t>리라이팅</a:t>
            </a:r>
            <a:r>
              <a:rPr lang="ko-KR" altLang="en-US" baseline="0" dirty="0" smtClean="0"/>
              <a:t> 하였고 </a:t>
            </a:r>
            <a:r>
              <a:rPr lang="en-US" altLang="ko-KR" baseline="0" dirty="0" smtClean="0"/>
              <a:t> </a:t>
            </a:r>
          </a:p>
          <a:p>
            <a:r>
              <a:rPr lang="en-US" altLang="ko-KR" baseline="0" dirty="0" smtClean="0"/>
              <a:t>result?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Earlier batch’s picket was written by English. “No trash, Yes fresh”. So most people of this area cannot read or understand English.</a:t>
            </a:r>
          </a:p>
          <a:p>
            <a:r>
              <a:rPr lang="en-US" altLang="ko-KR" baseline="0" dirty="0" smtClean="0"/>
              <a:t>After changing language to </a:t>
            </a:r>
            <a:r>
              <a:rPr lang="en-US" altLang="ko-KR" baseline="0" dirty="0" err="1" smtClean="0"/>
              <a:t>Sinhali</a:t>
            </a:r>
            <a:r>
              <a:rPr lang="en-US" altLang="ko-KR" baseline="0" dirty="0" smtClean="0"/>
              <a:t> and Tamil, more people are interested in picketing.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Why? </a:t>
            </a:r>
          </a:p>
          <a:p>
            <a:r>
              <a:rPr lang="ko-KR" altLang="en-US" dirty="0" smtClean="0"/>
              <a:t>색을 </a:t>
            </a:r>
            <a:r>
              <a:rPr lang="ko-KR" altLang="en-US" dirty="0" err="1" smtClean="0"/>
              <a:t>덧</a:t>
            </a:r>
            <a:r>
              <a:rPr lang="ko-KR" altLang="en-US" baseline="0" dirty="0" smtClean="0"/>
              <a:t> 칠하는 작업을 하였고</a:t>
            </a:r>
            <a:endParaRPr lang="en-US" altLang="ko-KR" baseline="0" dirty="0" smtClean="0"/>
          </a:p>
          <a:p>
            <a:r>
              <a:rPr lang="en-US" altLang="ko-KR" baseline="0" dirty="0" smtClean="0"/>
              <a:t>Result ? 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2</a:t>
            </a:r>
            <a:r>
              <a:rPr lang="en-US" altLang="ko-KR" baseline="30000" dirty="0" smtClean="0"/>
              <a:t>nd</a:t>
            </a:r>
            <a:r>
              <a:rPr lang="en-US" altLang="ko-KR" baseline="0" dirty="0" smtClean="0"/>
              <a:t> batch’s wall painting was so much damaged, so not good for viewing. We did repaint on wall painting. As a result, entrance of YMCA is better to looking than before.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Why?</a:t>
            </a:r>
          </a:p>
          <a:p>
            <a:r>
              <a:rPr lang="ko-KR" altLang="en-US" dirty="0" err="1" smtClean="0"/>
              <a:t>짜두레와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닐미니가</a:t>
            </a:r>
            <a:r>
              <a:rPr lang="ko-KR" altLang="en-US" dirty="0" smtClean="0"/>
              <a:t> 클래스를 담당하여</a:t>
            </a:r>
            <a:r>
              <a:rPr lang="ko-KR" altLang="en-US" baseline="0" dirty="0" smtClean="0"/>
              <a:t> 진행하고 </a:t>
            </a:r>
            <a:r>
              <a:rPr lang="en-US" altLang="ko-KR" baseline="0" dirty="0" smtClean="0"/>
              <a:t>20</a:t>
            </a:r>
            <a:r>
              <a:rPr lang="ko-KR" altLang="en-US" baseline="0" dirty="0" smtClean="0"/>
              <a:t>명</a:t>
            </a:r>
            <a:r>
              <a:rPr lang="ko-KR" altLang="en-US" dirty="0" smtClean="0"/>
              <a:t> 이상의 학생들이 찾아와 수업을 듣게 되었고</a:t>
            </a:r>
            <a:r>
              <a:rPr lang="ko-KR" altLang="en-US" baseline="0" dirty="0" smtClean="0"/>
              <a:t> 집중력도 좋았다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Result ?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Many children want</a:t>
            </a:r>
            <a:r>
              <a:rPr lang="en-US" altLang="ko-KR" baseline="0" dirty="0" smtClean="0"/>
              <a:t> to learn detail basic English. So </a:t>
            </a:r>
            <a:r>
              <a:rPr lang="en-US" altLang="ko-KR" baseline="0" dirty="0" err="1" smtClean="0"/>
              <a:t>Chature</a:t>
            </a:r>
            <a:r>
              <a:rPr lang="en-US" altLang="ko-KR" baseline="0" dirty="0" smtClean="0"/>
              <a:t> and </a:t>
            </a:r>
            <a:r>
              <a:rPr lang="en-US" altLang="ko-KR" baseline="0" dirty="0" err="1" smtClean="0"/>
              <a:t>Nilmini</a:t>
            </a:r>
            <a:r>
              <a:rPr lang="en-US" altLang="ko-KR" baseline="0" dirty="0" smtClean="0"/>
              <a:t> opened this class and the number of students is more than 20. Every Friday, after children’s club, we have this class and more children can speak </a:t>
            </a:r>
            <a:r>
              <a:rPr lang="en-US" altLang="ko-KR" baseline="0" dirty="0" err="1" smtClean="0"/>
              <a:t>Enlish</a:t>
            </a:r>
            <a:r>
              <a:rPr lang="en-US" altLang="ko-KR" baseline="0" dirty="0" smtClean="0"/>
              <a:t> than before.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</a:t>
            </a:r>
            <a:r>
              <a:rPr lang="ko-KR" altLang="en-US" dirty="0" smtClean="0"/>
              <a:t>기 때부터 라온아띠는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모라투와</a:t>
            </a:r>
            <a:r>
              <a:rPr lang="ko-KR" altLang="en-US" baseline="0" dirty="0" smtClean="0"/>
              <a:t> </a:t>
            </a:r>
            <a:r>
              <a:rPr lang="en-US" altLang="ko-KR" baseline="0" dirty="0" err="1" smtClean="0"/>
              <a:t>ymca</a:t>
            </a:r>
            <a:r>
              <a:rPr lang="ko-KR" altLang="en-US" baseline="0" dirty="0" smtClean="0"/>
              <a:t> 벽에</a:t>
            </a:r>
            <a:r>
              <a:rPr lang="en-US" altLang="ko-KR" baseline="0" dirty="0" smtClean="0"/>
              <a:t>  </a:t>
            </a:r>
            <a:r>
              <a:rPr lang="ko-KR" altLang="en-US" baseline="0" dirty="0" smtClean="0"/>
              <a:t>벽화를 그려오기 시작했다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7</a:t>
            </a:r>
            <a:r>
              <a:rPr lang="ko-KR" altLang="en-US" baseline="0" dirty="0" smtClean="0"/>
              <a:t>기는 </a:t>
            </a:r>
            <a:r>
              <a:rPr lang="en-US" altLang="ko-KR" baseline="0" dirty="0" smtClean="0"/>
              <a:t>350ppm</a:t>
            </a:r>
            <a:r>
              <a:rPr lang="ko-KR" altLang="en-US" baseline="0" dirty="0" smtClean="0"/>
              <a:t>을 </a:t>
            </a:r>
            <a:r>
              <a:rPr lang="en-US" altLang="ko-KR" baseline="0" dirty="0" smtClean="0"/>
              <a:t>main project</a:t>
            </a:r>
            <a:r>
              <a:rPr lang="ko-KR" altLang="en-US" baseline="0" dirty="0" smtClean="0"/>
              <a:t>로 정하고 벽화를 그렸다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Every before batches painted wall painting. 7</a:t>
            </a:r>
            <a:r>
              <a:rPr lang="en-US" altLang="ko-KR" baseline="30000" dirty="0" smtClean="0"/>
              <a:t>th</a:t>
            </a:r>
            <a:r>
              <a:rPr lang="en-US" altLang="ko-KR" baseline="0" dirty="0" smtClean="0"/>
              <a:t> batch Also decided to draw 350ppm campaign and painted that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정규 프로그램 찍어주기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벽화에는 </a:t>
            </a:r>
            <a:r>
              <a:rPr lang="en-US" altLang="ko-KR" dirty="0" smtClean="0"/>
              <a:t>350ppm</a:t>
            </a:r>
            <a:r>
              <a:rPr lang="ko-KR" altLang="en-US" dirty="0" smtClean="0"/>
              <a:t>에 관한 간단하 설명과 그래프를 </a:t>
            </a:r>
            <a:r>
              <a:rPr lang="ko-KR" altLang="en-US" dirty="0" err="1" smtClean="0"/>
              <a:t>싱할리어로</a:t>
            </a:r>
            <a:r>
              <a:rPr lang="ko-KR" altLang="en-US" dirty="0" smtClean="0"/>
              <a:t> 새겨놓았고 아시아 국가 </a:t>
            </a:r>
            <a:r>
              <a:rPr lang="ko-KR" altLang="en-US" dirty="0" err="1" smtClean="0"/>
              <a:t>라온아띠</a:t>
            </a:r>
            <a:r>
              <a:rPr lang="ko-KR" altLang="en-US" dirty="0" smtClean="0"/>
              <a:t> 파견국가가 </a:t>
            </a:r>
            <a:r>
              <a:rPr lang="ko-KR" altLang="en-US" dirty="0" err="1" smtClean="0"/>
              <a:t>함꼐한다는</a:t>
            </a:r>
            <a:r>
              <a:rPr lang="ko-KR" altLang="en-US" dirty="0" smtClean="0"/>
              <a:t> 의미에서 </a:t>
            </a:r>
            <a:endParaRPr lang="en-US" altLang="ko-KR" dirty="0" smtClean="0"/>
          </a:p>
          <a:p>
            <a:r>
              <a:rPr lang="ko-KR" altLang="en-US" dirty="0" smtClean="0"/>
              <a:t>아시아 전통의상을 입은 캐릭터를 그려놓았습니다</a:t>
            </a:r>
            <a:r>
              <a:rPr lang="en-US" altLang="ko-KR" dirty="0" smtClean="0"/>
              <a:t>. </a:t>
            </a:r>
            <a:r>
              <a:rPr lang="en-US" altLang="ko-KR" dirty="0" err="1" smtClean="0"/>
              <a:t>Ymca</a:t>
            </a:r>
            <a:r>
              <a:rPr lang="en-US" altLang="ko-KR" dirty="0" smtClean="0"/>
              <a:t> </a:t>
            </a:r>
            <a:r>
              <a:rPr lang="ko-KR" altLang="en-US" dirty="0" smtClean="0"/>
              <a:t>찾아오는 학부모들과 학생들이 많은 관심을 가져주었고 특히 </a:t>
            </a:r>
            <a:r>
              <a:rPr lang="ko-KR" altLang="en-US" dirty="0" err="1" smtClean="0"/>
              <a:t>싱할리로</a:t>
            </a:r>
            <a:r>
              <a:rPr lang="ko-KR" altLang="en-US" baseline="0" dirty="0" smtClean="0"/>
              <a:t> 쓴 결과 </a:t>
            </a:r>
            <a:endParaRPr lang="en-US" altLang="ko-KR" baseline="0" dirty="0" smtClean="0"/>
          </a:p>
          <a:p>
            <a:r>
              <a:rPr lang="ko-KR" altLang="en-US" baseline="0" dirty="0" smtClean="0"/>
              <a:t>더 많은 관심을 가져주었다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We wrote basic explanation about 350ppm campaign by </a:t>
            </a:r>
            <a:r>
              <a:rPr lang="en-US" altLang="ko-KR" baseline="0" dirty="0" err="1" smtClean="0"/>
              <a:t>Sinhali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Based on that </a:t>
            </a:r>
            <a:r>
              <a:rPr lang="en-US" altLang="ko-KR" baseline="0" dirty="0" err="1" smtClean="0"/>
              <a:t>RaonAtti</a:t>
            </a:r>
            <a:r>
              <a:rPr lang="en-US" altLang="ko-KR" baseline="0" dirty="0" smtClean="0"/>
              <a:t> is sent to various Asia country, we draw about Asian traditional clothes wearing characters. </a:t>
            </a:r>
          </a:p>
          <a:p>
            <a:r>
              <a:rPr lang="en-US" altLang="ko-KR" baseline="0" dirty="0" smtClean="0"/>
              <a:t>Many parents and children who came to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YMCA show their interest about the painting. Especially, because the explanation is by </a:t>
            </a:r>
            <a:r>
              <a:rPr lang="en-US" altLang="ko-KR" baseline="0" dirty="0" err="1" smtClean="0"/>
              <a:t>Sinhali</a:t>
            </a:r>
            <a:r>
              <a:rPr lang="en-US" altLang="ko-KR" baseline="0" dirty="0" smtClean="0"/>
              <a:t>, they can easily understand the meaning of this campaign.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5</a:t>
            </a:r>
            <a:r>
              <a:rPr lang="ko-KR" altLang="en-US" dirty="0" err="1" smtClean="0"/>
              <a:t>월달부터</a:t>
            </a:r>
            <a:r>
              <a:rPr lang="ko-KR" altLang="en-US" dirty="0" smtClean="0"/>
              <a:t> </a:t>
            </a:r>
            <a:r>
              <a:rPr lang="en-US" altLang="ko-KR" dirty="0" smtClean="0"/>
              <a:t>350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캠페인 사전준비로 </a:t>
            </a:r>
            <a:r>
              <a:rPr lang="en-US" altLang="ko-KR" baseline="0" dirty="0" smtClean="0"/>
              <a:t>350 </a:t>
            </a:r>
            <a:r>
              <a:rPr lang="ko-KR" altLang="en-US" baseline="0" dirty="0" smtClean="0"/>
              <a:t>피켓과 안내포스터를 만들고 </a:t>
            </a:r>
            <a:r>
              <a:rPr lang="ko-KR" altLang="en-US" baseline="0" dirty="0" err="1" smtClean="0"/>
              <a:t>칠드런과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디고롤라</a:t>
            </a:r>
            <a:r>
              <a:rPr lang="ko-KR" altLang="en-US" baseline="0" dirty="0" smtClean="0"/>
              <a:t> 클래스에서 </a:t>
            </a:r>
            <a:r>
              <a:rPr lang="en-US" altLang="ko-KR" baseline="0" dirty="0" smtClean="0"/>
              <a:t>350 </a:t>
            </a:r>
            <a:r>
              <a:rPr lang="ko-KR" altLang="en-US" baseline="0" dirty="0" smtClean="0"/>
              <a:t>캠페인 교육을 시작하였습니다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처음 수업으로 북극곰을 </a:t>
            </a:r>
            <a:r>
              <a:rPr lang="ko-KR" altLang="en-US" baseline="0" dirty="0" err="1" smtClean="0"/>
              <a:t>주제로한</a:t>
            </a:r>
            <a:r>
              <a:rPr lang="ko-KR" altLang="en-US" baseline="0" dirty="0" smtClean="0"/>
              <a:t> 환경 노래를 부르고 </a:t>
            </a:r>
            <a:r>
              <a:rPr lang="en-US" altLang="ko-KR" baseline="0" dirty="0" smtClean="0"/>
              <a:t>350</a:t>
            </a:r>
            <a:r>
              <a:rPr lang="ko-KR" altLang="en-US" baseline="0" dirty="0" smtClean="0"/>
              <a:t> 캠페인에 대한 </a:t>
            </a:r>
            <a:r>
              <a:rPr lang="ko-KR" altLang="en-US" baseline="0" dirty="0" err="1" smtClean="0"/>
              <a:t>워크샵을</a:t>
            </a:r>
            <a:r>
              <a:rPr lang="ko-KR" altLang="en-US" baseline="0" dirty="0" smtClean="0"/>
              <a:t> 진행하였습니다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워크샵</a:t>
            </a:r>
            <a:r>
              <a:rPr lang="ko-KR" altLang="en-US" baseline="0" dirty="0" smtClean="0"/>
              <a:t> 이후에 </a:t>
            </a:r>
            <a:r>
              <a:rPr lang="ko-KR" altLang="en-US" baseline="0" dirty="0" err="1" smtClean="0"/>
              <a:t>살고싶은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모라투와와</a:t>
            </a:r>
            <a:r>
              <a:rPr lang="ko-KR" altLang="en-US" baseline="0" dirty="0" smtClean="0"/>
              <a:t> 살고 싶지 않은 </a:t>
            </a:r>
            <a:r>
              <a:rPr lang="ko-KR" altLang="en-US" baseline="0" dirty="0" err="1" smtClean="0"/>
              <a:t>모라투와를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r>
              <a:rPr lang="ko-KR" altLang="en-US" baseline="0" dirty="0" smtClean="0"/>
              <a:t>주제로 그리기 수업을 하고 </a:t>
            </a:r>
            <a:r>
              <a:rPr lang="ko-KR" altLang="en-US" baseline="0" dirty="0" err="1" smtClean="0"/>
              <a:t>디고롤라와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칠드런</a:t>
            </a:r>
            <a:r>
              <a:rPr lang="ko-KR" altLang="en-US" baseline="0" dirty="0" smtClean="0"/>
              <a:t> 클럽 학생들의 그림을 모아 하나의 그림을 만들었습니다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On may We started to prepare 350 campaign in children club and </a:t>
            </a:r>
            <a:r>
              <a:rPr lang="en-US" altLang="ko-KR" baseline="0" dirty="0" err="1" smtClean="0"/>
              <a:t>dirgollora</a:t>
            </a:r>
            <a:r>
              <a:rPr lang="en-US" altLang="ko-KR" baseline="0" dirty="0" smtClean="0"/>
              <a:t>  garden  </a:t>
            </a:r>
          </a:p>
          <a:p>
            <a:r>
              <a:rPr lang="en-US" altLang="ko-KR" baseline="0" dirty="0" smtClean="0"/>
              <a:t>First time we progress to singing environment song about the white bear  and after we educated 350 campaign during work-shop time that we draw a picture that our want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and our not want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</a:p>
          <a:p>
            <a:r>
              <a:rPr lang="en-US" altLang="ko-KR" baseline="0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6</a:t>
            </a:r>
            <a:r>
              <a:rPr lang="ko-KR" altLang="en-US" dirty="0" smtClean="0"/>
              <a:t>월</a:t>
            </a:r>
            <a:r>
              <a:rPr lang="ko-KR" altLang="en-US" baseline="0" dirty="0" smtClean="0"/>
              <a:t> </a:t>
            </a:r>
            <a:r>
              <a:rPr lang="en-US" altLang="ko-KR" baseline="0" dirty="0" smtClean="0"/>
              <a:t>5</a:t>
            </a:r>
            <a:r>
              <a:rPr lang="ko-KR" altLang="en-US" baseline="0" dirty="0" smtClean="0"/>
              <a:t>일에는 </a:t>
            </a:r>
            <a:r>
              <a:rPr lang="ko-KR" altLang="en-US" baseline="0" dirty="0" err="1" smtClean="0"/>
              <a:t>포토존을</a:t>
            </a:r>
            <a:r>
              <a:rPr lang="ko-KR" altLang="en-US" baseline="0" dirty="0" smtClean="0"/>
              <a:t> 만들어 </a:t>
            </a:r>
            <a:r>
              <a:rPr lang="en-US" altLang="ko-KR" baseline="0" dirty="0" smtClean="0"/>
              <a:t>350 </a:t>
            </a:r>
            <a:r>
              <a:rPr lang="ko-KR" altLang="en-US" baseline="0" dirty="0" smtClean="0"/>
              <a:t>캠페인을 지키자는 약속을 주제로 사진을 촬영했고 이후에 </a:t>
            </a:r>
            <a:r>
              <a:rPr lang="ko-KR" altLang="en-US" baseline="0" dirty="0" err="1" smtClean="0"/>
              <a:t>칠드런</a:t>
            </a:r>
            <a:r>
              <a:rPr lang="ko-KR" altLang="en-US" baseline="0" dirty="0" smtClean="0"/>
              <a:t> 클럽에는 나무를 나누어주었고 </a:t>
            </a:r>
            <a:endParaRPr lang="en-US" altLang="ko-KR" baseline="0" dirty="0" smtClean="0"/>
          </a:p>
          <a:p>
            <a:r>
              <a:rPr lang="ko-KR" altLang="en-US" baseline="0" dirty="0" err="1" smtClean="0"/>
              <a:t>디고롤라</a:t>
            </a:r>
            <a:r>
              <a:rPr lang="ko-KR" altLang="en-US" baseline="0" dirty="0" smtClean="0"/>
              <a:t> 클래스에서는 아이들과 함께 </a:t>
            </a:r>
            <a:r>
              <a:rPr lang="ko-KR" altLang="en-US" baseline="0" dirty="0" err="1" smtClean="0"/>
              <a:t>디고롤라에</a:t>
            </a:r>
            <a:r>
              <a:rPr lang="ko-KR" altLang="en-US" baseline="0" dirty="0" smtClean="0"/>
              <a:t> 나무를 심었습니다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칠드런</a:t>
            </a:r>
            <a:r>
              <a:rPr lang="ko-KR" altLang="en-US" baseline="0" dirty="0" smtClean="0"/>
              <a:t> 클래스 아이들과 함께 </a:t>
            </a:r>
            <a:r>
              <a:rPr lang="ko-KR" altLang="en-US" baseline="0" dirty="0" err="1" smtClean="0"/>
              <a:t>모라투와</a:t>
            </a:r>
            <a:r>
              <a:rPr lang="ko-KR" altLang="en-US" baseline="0" dirty="0" smtClean="0"/>
              <a:t> 기차역 주변에서 함께 </a:t>
            </a:r>
            <a:r>
              <a:rPr lang="en-US" altLang="ko-KR" baseline="0" dirty="0" smtClean="0"/>
              <a:t>350 </a:t>
            </a:r>
            <a:r>
              <a:rPr lang="ko-KR" altLang="en-US" baseline="0" dirty="0" smtClean="0"/>
              <a:t>캠페인을 하였습니다</a:t>
            </a:r>
            <a:r>
              <a:rPr lang="en-US" altLang="ko-KR" baseline="0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9</a:t>
            </a:r>
            <a:r>
              <a:rPr lang="ko-KR" altLang="en-US" dirty="0" err="1" smtClean="0"/>
              <a:t>일날</a:t>
            </a:r>
            <a:r>
              <a:rPr lang="ko-KR" altLang="en-US" dirty="0" smtClean="0"/>
              <a:t> 스리랑카 </a:t>
            </a:r>
            <a:r>
              <a:rPr lang="en-US" altLang="ko-KR" dirty="0" smtClean="0"/>
              <a:t>M.C</a:t>
            </a:r>
            <a:r>
              <a:rPr lang="ko-KR" altLang="en-US" dirty="0" smtClean="0"/>
              <a:t>라는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대형상가에서 </a:t>
            </a:r>
            <a:r>
              <a:rPr lang="ko-KR" altLang="en-US" dirty="0" err="1" smtClean="0"/>
              <a:t>칠드런클럽과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유스클럽</a:t>
            </a:r>
            <a:r>
              <a:rPr lang="ko-KR" altLang="en-US" dirty="0" smtClean="0"/>
              <a:t> 보드멤버와 함께 </a:t>
            </a:r>
            <a:r>
              <a:rPr lang="en-US" altLang="ko-KR" dirty="0" smtClean="0"/>
              <a:t>350 </a:t>
            </a:r>
            <a:r>
              <a:rPr lang="ko-KR" altLang="en-US" dirty="0" smtClean="0"/>
              <a:t>캠페인을 진행하였고 </a:t>
            </a:r>
            <a:r>
              <a:rPr lang="en-US" altLang="ko-KR" dirty="0" smtClean="0"/>
              <a:t>200</a:t>
            </a:r>
            <a:r>
              <a:rPr lang="ko-KR" altLang="en-US" dirty="0" smtClean="0"/>
              <a:t>여명의 사람들이 동참해주었습니다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6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9</a:t>
            </a:r>
            <a:r>
              <a:rPr lang="ko-KR" altLang="en-US" dirty="0" err="1" smtClean="0"/>
              <a:t>일날</a:t>
            </a:r>
            <a:r>
              <a:rPr lang="ko-KR" altLang="en-US" dirty="0" smtClean="0"/>
              <a:t> 스리랑카 </a:t>
            </a:r>
            <a:r>
              <a:rPr lang="en-US" altLang="ko-KR" dirty="0" smtClean="0"/>
              <a:t>M.C</a:t>
            </a:r>
            <a:r>
              <a:rPr lang="ko-KR" altLang="en-US" dirty="0" smtClean="0"/>
              <a:t>라는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대형상가에서 </a:t>
            </a:r>
            <a:r>
              <a:rPr lang="ko-KR" altLang="en-US" dirty="0" err="1" smtClean="0"/>
              <a:t>칠드런클럽과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유스클럽</a:t>
            </a:r>
            <a:r>
              <a:rPr lang="ko-KR" altLang="en-US" dirty="0" smtClean="0"/>
              <a:t> 보드멤버와 함께 </a:t>
            </a:r>
            <a:r>
              <a:rPr lang="en-US" altLang="ko-KR" dirty="0" smtClean="0"/>
              <a:t>350 </a:t>
            </a:r>
            <a:r>
              <a:rPr lang="ko-KR" altLang="en-US" dirty="0" smtClean="0"/>
              <a:t>캠페인을 진행하였고 </a:t>
            </a:r>
            <a:r>
              <a:rPr lang="en-US" altLang="ko-KR" dirty="0" smtClean="0"/>
              <a:t>200</a:t>
            </a:r>
            <a:r>
              <a:rPr lang="ko-KR" altLang="en-US" dirty="0" smtClean="0"/>
              <a:t>여명의 사람들이 동참해주었습니다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훼손 되었던 놀이기구에 페인트를 벗겨내고 다시 칠하는 작업을 하였습니다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We removed damaged</a:t>
            </a:r>
            <a:r>
              <a:rPr lang="en-US" altLang="ko-KR" baseline="0" dirty="0" smtClean="0"/>
              <a:t> paint from playground and repainted it.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모라투와에는</a:t>
            </a:r>
            <a:r>
              <a:rPr lang="ko-KR" altLang="en-US" dirty="0" smtClean="0"/>
              <a:t> 가구산업이 유명하였고 그에 관한 일을 체험하는 시간을 가졌습니다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지역사회를 이해하는데 도움이 되었습니다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err="1" smtClean="0"/>
              <a:t>Moratuwa</a:t>
            </a:r>
            <a:r>
              <a:rPr lang="en-US" altLang="ko-KR" dirty="0" smtClean="0"/>
              <a:t> is </a:t>
            </a:r>
            <a:r>
              <a:rPr lang="en-US" altLang="ko-KR" dirty="0" err="1" smtClean="0"/>
              <a:t>famouse</a:t>
            </a:r>
            <a:r>
              <a:rPr lang="en-US" altLang="ko-KR" dirty="0" smtClean="0"/>
              <a:t> of carpentry. So we experience</a:t>
            </a:r>
            <a:r>
              <a:rPr lang="en-US" altLang="ko-KR" baseline="0" dirty="0" smtClean="0"/>
              <a:t>d carpentry work. It helped us to understand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local area.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유스클럽과</a:t>
            </a:r>
            <a:r>
              <a:rPr lang="ko-KR" altLang="en-US" dirty="0" smtClean="0"/>
              <a:t> 함께 헌혈 캠페인을 진행하였고 홍보와</a:t>
            </a:r>
            <a:r>
              <a:rPr lang="ko-KR" altLang="en-US" baseline="0" dirty="0" smtClean="0"/>
              <a:t> 캠페인 진행을 도왔습니다</a:t>
            </a:r>
            <a:r>
              <a:rPr lang="en-US" altLang="ko-KR" baseline="0" dirty="0" smtClean="0"/>
              <a:t>.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We prepared blood donation campaign with Youth club members. </a:t>
            </a:r>
          </a:p>
          <a:p>
            <a:r>
              <a:rPr lang="en-US" altLang="ko-KR" baseline="0" dirty="0" smtClean="0"/>
              <a:t>And we finished the campaign successfully.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스리랑카 신년 축제를 맞이해 </a:t>
            </a:r>
            <a:r>
              <a:rPr lang="en-US" altLang="ko-KR" dirty="0" err="1" smtClean="0"/>
              <a:t>ymca</a:t>
            </a:r>
            <a:r>
              <a:rPr lang="en-US" altLang="ko-KR" dirty="0" smtClean="0"/>
              <a:t> </a:t>
            </a:r>
            <a:r>
              <a:rPr lang="ko-KR" altLang="en-US" dirty="0" smtClean="0"/>
              <a:t>안에서도 페스티벌이 이루어졌고 행사 준비를 하였습니다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</a:p>
          <a:p>
            <a:r>
              <a:rPr lang="en-US" altLang="ko-KR" dirty="0" smtClean="0"/>
              <a:t>The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Sinhali&amp;Tamil’s</a:t>
            </a:r>
            <a:r>
              <a:rPr lang="en-US" altLang="ko-KR" baseline="0" dirty="0" smtClean="0"/>
              <a:t> New Year was 21th April.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YMCA planned to have festival on that day. So we prepare the festival with officers.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코리안클래스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–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이번 달 </a:t>
            </a:r>
            <a:r>
              <a:rPr lang="ko-KR" altLang="en-US" baseline="0" dirty="0" err="1" smtClean="0"/>
              <a:t>부터</a:t>
            </a:r>
            <a:r>
              <a:rPr lang="ko-KR" altLang="en-US" baseline="0" dirty="0" smtClean="0"/>
              <a:t> 새로운 형식으로 코리안 클래스가 시작되었다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 </a:t>
            </a:r>
            <a:endParaRPr lang="en-US" altLang="ko-KR" baseline="0" dirty="0" smtClean="0"/>
          </a:p>
          <a:p>
            <a:r>
              <a:rPr lang="ko-KR" altLang="en-US" baseline="0" dirty="0" smtClean="0"/>
              <a:t>매주 목요일 수업이 열리고 정규 클래스 형식보다는 학생이 한국어에 대해 궁금한 것 위주로 수업이 진행한다</a:t>
            </a:r>
            <a:r>
              <a:rPr lang="en-US" altLang="ko-KR" baseline="0" dirty="0" smtClean="0"/>
              <a:t>.</a:t>
            </a:r>
          </a:p>
          <a:p>
            <a:r>
              <a:rPr lang="en-US" altLang="ko-KR" baseline="0" dirty="0" smtClean="0"/>
              <a:t>We removed the two classes </a:t>
            </a:r>
          </a:p>
          <a:p>
            <a:r>
              <a:rPr lang="en-US" altLang="ko-KR" baseline="0" dirty="0" smtClean="0"/>
              <a:t>First class , taekwondo class because 7</a:t>
            </a:r>
            <a:r>
              <a:rPr lang="en-US" altLang="ko-KR" baseline="30000" dirty="0" smtClean="0"/>
              <a:t>th</a:t>
            </a:r>
            <a:r>
              <a:rPr lang="en-US" altLang="ko-KR" baseline="0" dirty="0" smtClean="0"/>
              <a:t> batch, nobody can teach taekwondo so we decide remove class     </a:t>
            </a:r>
          </a:p>
          <a:p>
            <a:r>
              <a:rPr lang="en-US" altLang="ko-KR" baseline="0" dirty="0" smtClean="0"/>
              <a:t>and the other class is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class , because before students demanded the specialty because they need </a:t>
            </a:r>
            <a:r>
              <a:rPr lang="en-US" altLang="ko-KR" baseline="0" dirty="0" err="1" smtClean="0"/>
              <a:t>passd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exam </a:t>
            </a:r>
          </a:p>
          <a:p>
            <a:r>
              <a:rPr lang="en-US" altLang="ko-KR" baseline="0" dirty="0" smtClean="0"/>
              <a:t>So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ymca</a:t>
            </a:r>
            <a:r>
              <a:rPr lang="en-US" altLang="ko-KR" baseline="0" dirty="0" smtClean="0"/>
              <a:t> prepared the commercial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class but often not yet </a:t>
            </a:r>
          </a:p>
          <a:p>
            <a:r>
              <a:rPr lang="en-US" altLang="ko-KR" baseline="0" dirty="0" smtClean="0"/>
              <a:t>So we often the </a:t>
            </a:r>
            <a:r>
              <a:rPr lang="en-US" altLang="ko-KR" baseline="0" dirty="0" err="1" smtClean="0"/>
              <a:t>raon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atti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class this month. 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This month we prepared another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class that is new form. </a:t>
            </a:r>
          </a:p>
          <a:p>
            <a:r>
              <a:rPr lang="en-US" altLang="ko-KR" baseline="0" dirty="0" smtClean="0"/>
              <a:t>Our class is man to man form as free conversation so it’s not regular teaching style  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그리고 행사 진행과</a:t>
            </a:r>
            <a:r>
              <a:rPr lang="ko-KR" altLang="en-US" baseline="0" dirty="0" smtClean="0"/>
              <a:t> 게임에</a:t>
            </a:r>
            <a:r>
              <a:rPr lang="ko-KR" altLang="en-US" dirty="0" smtClean="0"/>
              <a:t> 함께 참여하기도 하였습니다</a:t>
            </a:r>
            <a:endParaRPr lang="en-US" altLang="ko-KR" dirty="0" smtClean="0"/>
          </a:p>
          <a:p>
            <a:r>
              <a:rPr lang="en-US" altLang="ko-KR" dirty="0" smtClean="0"/>
              <a:t>And then, on</a:t>
            </a:r>
            <a:r>
              <a:rPr lang="en-US" altLang="ko-KR" baseline="0" dirty="0" smtClean="0"/>
              <a:t> that day also we prepared festival and helped to make successful festival . We also attend some games.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모라투와의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junction</a:t>
            </a:r>
            <a:r>
              <a:rPr lang="en-US" altLang="ko-KR" baseline="0" dirty="0" smtClean="0"/>
              <a:t> board </a:t>
            </a:r>
            <a:r>
              <a:rPr lang="ko-KR" altLang="en-US" baseline="0" dirty="0" smtClean="0"/>
              <a:t>를 제작 하였습니다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dirty="0" err="1" smtClean="0"/>
              <a:t>짜두레의</a:t>
            </a:r>
            <a:r>
              <a:rPr lang="ko-KR" altLang="en-US" dirty="0" smtClean="0"/>
              <a:t> 디자인을 담당하였고 </a:t>
            </a:r>
            <a:r>
              <a:rPr lang="ko-KR" altLang="en-US" dirty="0" err="1" smtClean="0"/>
              <a:t>모라투와</a:t>
            </a:r>
            <a:r>
              <a:rPr lang="ko-KR" altLang="en-US" dirty="0" smtClean="0"/>
              <a:t> 시청과 합의 후 </a:t>
            </a:r>
            <a:endParaRPr lang="en-US" altLang="ko-KR" dirty="0" smtClean="0"/>
          </a:p>
          <a:p>
            <a:r>
              <a:rPr lang="ko-KR" altLang="en-US" dirty="0" err="1" smtClean="0"/>
              <a:t>모라투와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갈레로드</a:t>
            </a:r>
            <a:r>
              <a:rPr lang="ko-KR" altLang="en-US" dirty="0" smtClean="0"/>
              <a:t> 갈림길에 주요시설을 안내하는 표지판을 만들었습니다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We</a:t>
            </a:r>
            <a:r>
              <a:rPr lang="en-US" altLang="ko-KR" baseline="0" dirty="0" smtClean="0"/>
              <a:t> made junction board of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city.</a:t>
            </a:r>
          </a:p>
          <a:p>
            <a:r>
              <a:rPr lang="en-US" altLang="ko-KR" baseline="0" dirty="0" err="1" smtClean="0"/>
              <a:t>Chature</a:t>
            </a:r>
            <a:r>
              <a:rPr lang="en-US" altLang="ko-KR" baseline="0" dirty="0" smtClean="0"/>
              <a:t> designed the board and submit permission document to City hall.</a:t>
            </a:r>
          </a:p>
          <a:p>
            <a:r>
              <a:rPr lang="en-US" altLang="ko-KR" baseline="0" dirty="0" smtClean="0"/>
              <a:t>After getting agreement from city hall, we set up the junction board which notice main facility of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현지 </a:t>
            </a:r>
            <a:r>
              <a:rPr lang="en-US" altLang="ko-KR" dirty="0" err="1" smtClean="0"/>
              <a:t>ymca</a:t>
            </a:r>
            <a:r>
              <a:rPr lang="ko-KR" altLang="en-US" dirty="0" smtClean="0"/>
              <a:t>에</a:t>
            </a:r>
            <a:r>
              <a:rPr lang="ko-KR" altLang="en-US" baseline="0" dirty="0" smtClean="0"/>
              <a:t> 클래스나 프로그램을 알리는 노티스 보드를 제작하였습니다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dirty="0" err="1" smtClean="0"/>
              <a:t>라온아띠</a:t>
            </a:r>
            <a:r>
              <a:rPr lang="ko-KR" altLang="en-US" dirty="0" smtClean="0"/>
              <a:t> 멤버들이 함께 제작에 참여하였고 </a:t>
            </a:r>
            <a:r>
              <a:rPr lang="ko-KR" altLang="en-US" dirty="0" err="1" smtClean="0"/>
              <a:t>모라투와</a:t>
            </a:r>
            <a:r>
              <a:rPr lang="ko-KR" altLang="en-US" dirty="0" smtClean="0"/>
              <a:t> 기차역 실내에 설치하여 </a:t>
            </a:r>
            <a:endParaRPr lang="en-US" altLang="ko-KR" dirty="0" smtClean="0"/>
          </a:p>
          <a:p>
            <a:r>
              <a:rPr lang="ko-KR" altLang="en-US" dirty="0" smtClean="0"/>
              <a:t>많은 사람들이 볼 수 있도록 했습니다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We set</a:t>
            </a:r>
            <a:r>
              <a:rPr lang="en-US" altLang="ko-KR" baseline="0" dirty="0" smtClean="0"/>
              <a:t> up notice board on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station. The notice board is for informing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YMCA’s classes. </a:t>
            </a:r>
          </a:p>
          <a:p>
            <a:r>
              <a:rPr lang="en-US" altLang="ko-KR" baseline="0" dirty="0" smtClean="0"/>
              <a:t>All </a:t>
            </a:r>
            <a:r>
              <a:rPr lang="en-US" altLang="ko-KR" baseline="0" dirty="0" err="1" smtClean="0"/>
              <a:t>raonatti</a:t>
            </a:r>
            <a:r>
              <a:rPr lang="en-US" altLang="ko-KR" baseline="0" dirty="0" smtClean="0"/>
              <a:t> members tried to making that board, and finally set up in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Station.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Annual</a:t>
            </a:r>
            <a:r>
              <a:rPr lang="en-US" altLang="ko-KR" baseline="0" dirty="0" smtClean="0"/>
              <a:t> general meeting</a:t>
            </a:r>
            <a:r>
              <a:rPr lang="ko-KR" altLang="en-US" baseline="0" dirty="0" smtClean="0"/>
              <a:t>을 모라투와  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에서 열게되어 </a:t>
            </a:r>
            <a:r>
              <a:rPr lang="en-US" altLang="ko-KR" baseline="0" dirty="0" err="1" smtClean="0"/>
              <a:t>agm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기간에 </a:t>
            </a:r>
            <a:r>
              <a:rPr lang="ko-KR" altLang="en-US" baseline="0" dirty="0" err="1" smtClean="0"/>
              <a:t>라온아띠들이</a:t>
            </a:r>
            <a:r>
              <a:rPr lang="ko-KR" altLang="en-US" baseline="0" dirty="0" smtClean="0"/>
              <a:t> 현지 곡과 한국 노래로 축하무대를 하였습니다</a:t>
            </a:r>
            <a:r>
              <a:rPr lang="en-US" altLang="ko-KR" baseline="0" dirty="0" smtClean="0"/>
              <a:t>. </a:t>
            </a:r>
          </a:p>
          <a:p>
            <a:endParaRPr lang="en-US" altLang="ko-KR" baseline="0" dirty="0" smtClean="0"/>
          </a:p>
          <a:p>
            <a:r>
              <a:rPr lang="en-US" altLang="ko-KR" baseline="0" dirty="0" smtClean="0"/>
              <a:t>Annual General Meeting was held on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YMCA. We prepared AGM seminar together, and also did performance by some singing.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126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126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912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매일 아침 </a:t>
            </a:r>
            <a:r>
              <a:rPr lang="en-US" altLang="ko-KR" dirty="0" err="1" smtClean="0"/>
              <a:t>ymca</a:t>
            </a:r>
            <a:r>
              <a:rPr lang="en-US" altLang="ko-KR" dirty="0" smtClean="0"/>
              <a:t> </a:t>
            </a:r>
            <a:r>
              <a:rPr lang="ko-KR" altLang="en-US" dirty="0" smtClean="0"/>
              <a:t>앞 가로수에서 </a:t>
            </a:r>
            <a:r>
              <a:rPr lang="en-US" altLang="ko-KR" dirty="0" smtClean="0"/>
              <a:t>8 :30 – 9 :00  </a:t>
            </a:r>
            <a:r>
              <a:rPr lang="ko-KR" altLang="en-US" dirty="0" smtClean="0"/>
              <a:t>환경 </a:t>
            </a:r>
            <a:r>
              <a:rPr lang="ko-KR" altLang="en-US" dirty="0" err="1" smtClean="0"/>
              <a:t>피켓팅과</a:t>
            </a:r>
            <a:r>
              <a:rPr lang="ko-KR" altLang="en-US" dirty="0" smtClean="0"/>
              <a:t> 물주기를 하고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쓰레기도 줍습니다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우리가 떠난 뒤에 누가 </a:t>
            </a:r>
            <a:r>
              <a:rPr lang="ko-KR" altLang="en-US" dirty="0" err="1" smtClean="0"/>
              <a:t>해야하는</a:t>
            </a:r>
            <a:r>
              <a:rPr lang="ko-KR" altLang="en-US" dirty="0" smtClean="0"/>
              <a:t> 지</a:t>
            </a:r>
            <a:r>
              <a:rPr lang="ko-KR" altLang="en-US" baseline="0" dirty="0" smtClean="0"/>
              <a:t> 지속성에</a:t>
            </a:r>
            <a:r>
              <a:rPr lang="ko-KR" altLang="en-US" dirty="0" smtClean="0"/>
              <a:t> 대해 고민하고 있고 </a:t>
            </a:r>
            <a:endParaRPr lang="en-US" altLang="ko-KR" dirty="0" smtClean="0"/>
          </a:p>
          <a:p>
            <a:r>
              <a:rPr lang="ko-KR" altLang="en-US" dirty="0" smtClean="0"/>
              <a:t>피켓을 </a:t>
            </a:r>
            <a:r>
              <a:rPr lang="en-US" altLang="ko-KR" dirty="0" err="1" smtClean="0"/>
              <a:t>ymca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앞에 설치할 계획을 가지고 있다</a:t>
            </a:r>
            <a:r>
              <a:rPr lang="en-US" altLang="ko-KR" baseline="0" dirty="0" smtClean="0"/>
              <a:t>. 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en-US" altLang="ko-KR" baseline="0" dirty="0" smtClean="0"/>
              <a:t>Usually  in morning time 8 :30 to 9 :00 , we do caring trees, and picketing , picket means ‘don’t through the </a:t>
            </a:r>
            <a:r>
              <a:rPr lang="en-US" altLang="ko-KR" baseline="0" dirty="0" err="1" smtClean="0"/>
              <a:t>trash’about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environmnet</a:t>
            </a:r>
            <a:r>
              <a:rPr lang="en-US" altLang="ko-KR" baseline="0" dirty="0" smtClean="0"/>
              <a:t> </a:t>
            </a:r>
          </a:p>
          <a:p>
            <a:r>
              <a:rPr lang="en-US" altLang="ko-KR" baseline="0" dirty="0" smtClean="0"/>
              <a:t>And we thinking about when we leave time , so we are concerned about continuous things </a:t>
            </a:r>
          </a:p>
          <a:p>
            <a:r>
              <a:rPr lang="en-US" altLang="ko-KR" baseline="0" dirty="0" smtClean="0"/>
              <a:t>We make a  plan fixing the picket in front of </a:t>
            </a:r>
            <a:r>
              <a:rPr lang="en-US" altLang="ko-KR" baseline="0" dirty="0" err="1" smtClean="0"/>
              <a:t>ymca</a:t>
            </a:r>
            <a:r>
              <a:rPr lang="en-US" altLang="ko-KR" baseline="0" dirty="0" smtClean="0"/>
              <a:t>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루나와</a:t>
            </a:r>
            <a:r>
              <a:rPr lang="ko-KR" altLang="en-US" dirty="0" smtClean="0"/>
              <a:t> 병원에서 매주 수요일 </a:t>
            </a:r>
            <a:r>
              <a:rPr lang="ko-KR" altLang="en-US" dirty="0" err="1" smtClean="0"/>
              <a:t>허벌</a:t>
            </a:r>
            <a:r>
              <a:rPr lang="ko-KR" altLang="en-US" dirty="0" smtClean="0"/>
              <a:t> 드링크를 나누어 주고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 smtClean="0"/>
              <a:t>허벌드링크를</a:t>
            </a:r>
            <a:r>
              <a:rPr lang="ko-KR" altLang="en-US" dirty="0" smtClean="0"/>
              <a:t> 나누어 주는 이유는 당뇨병</a:t>
            </a:r>
            <a:r>
              <a:rPr lang="ko-KR" altLang="en-US" baseline="0" dirty="0" smtClean="0"/>
              <a:t> 환자가 스리랑카에 많기 때문에 </a:t>
            </a:r>
            <a:endParaRPr lang="en-US" altLang="ko-KR" baseline="0" dirty="0" smtClean="0"/>
          </a:p>
          <a:p>
            <a:r>
              <a:rPr lang="ko-KR" altLang="en-US" baseline="0" dirty="0" smtClean="0"/>
              <a:t>시작되었습니다</a:t>
            </a:r>
            <a:r>
              <a:rPr lang="en-US" altLang="ko-KR" baseline="0" dirty="0" smtClean="0"/>
              <a:t>. </a:t>
            </a:r>
            <a:endParaRPr lang="en-US" altLang="ko-KR" dirty="0" smtClean="0"/>
          </a:p>
          <a:p>
            <a:r>
              <a:rPr lang="en-US" altLang="ko-KR" baseline="0" dirty="0" smtClean="0"/>
              <a:t>Every week we sharing herbal tea  for diabetic patient in </a:t>
            </a:r>
            <a:r>
              <a:rPr lang="en-US" altLang="ko-KR" baseline="0" dirty="0" err="1" smtClean="0"/>
              <a:t>Lunawa</a:t>
            </a:r>
            <a:r>
              <a:rPr lang="en-US" altLang="ko-KR" baseline="0" dirty="0" smtClean="0"/>
              <a:t> hospital    </a:t>
            </a:r>
            <a:endParaRPr lang="en-US" altLang="ko-KR" dirty="0" smtClean="0"/>
          </a:p>
          <a:p>
            <a:r>
              <a:rPr lang="en-US" altLang="ko-KR" dirty="0" smtClean="0"/>
              <a:t>Befor</a:t>
            </a:r>
            <a:r>
              <a:rPr lang="en-US" altLang="ko-KR" baseline="0" dirty="0" smtClean="0"/>
              <a:t>e day we prepared the herb and next day early in the morning making herbal tea  </a:t>
            </a:r>
          </a:p>
          <a:p>
            <a:r>
              <a:rPr lang="en-US" altLang="ko-KR" baseline="0" dirty="0" smtClean="0"/>
              <a:t>And We  sing a </a:t>
            </a:r>
            <a:r>
              <a:rPr lang="en-US" altLang="ko-KR" baseline="0" dirty="0" err="1" smtClean="0"/>
              <a:t>sindu</a:t>
            </a:r>
            <a:r>
              <a:rPr lang="en-US" altLang="ko-KR" baseline="0" dirty="0" smtClean="0"/>
              <a:t> and </a:t>
            </a:r>
            <a:r>
              <a:rPr lang="en-US" altLang="ko-KR" baseline="0" dirty="0" err="1" smtClean="0"/>
              <a:t>korean</a:t>
            </a:r>
            <a:r>
              <a:rPr lang="en-US" altLang="ko-KR" baseline="0" dirty="0" smtClean="0"/>
              <a:t> song while sharing herbal tea   </a:t>
            </a:r>
          </a:p>
          <a:p>
            <a:r>
              <a:rPr lang="ko-KR" altLang="en-US" dirty="0" smtClean="0"/>
              <a:t>                                </a:t>
            </a:r>
            <a:endParaRPr lang="en-US" altLang="ko-KR" dirty="0" smtClean="0"/>
          </a:p>
          <a:p>
            <a:r>
              <a:rPr lang="en-US" altLang="ko-KR" dirty="0" smtClean="0"/>
              <a:t>                                                                                         </a:t>
            </a:r>
            <a:r>
              <a:rPr lang="ko-KR" altLang="en-US" dirty="0" smtClean="0"/>
              <a:t>                                                                          </a:t>
            </a:r>
            <a:r>
              <a:rPr lang="ko-KR" altLang="en-US" baseline="0" dirty="0" smtClean="0"/>
              <a:t>                                                   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유스클럽은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모라투와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ymca</a:t>
            </a:r>
            <a:r>
              <a:rPr lang="en-US" altLang="ko-KR" baseline="0" dirty="0" smtClean="0"/>
              <a:t> 20 ~30 </a:t>
            </a:r>
            <a:r>
              <a:rPr lang="ko-KR" altLang="en-US" baseline="0" dirty="0" smtClean="0"/>
              <a:t>대 모임으로 친목도모와 사회적인 프로젝트를 진행합니다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err="1" smtClean="0"/>
              <a:t>라온아띠는</a:t>
            </a:r>
            <a:r>
              <a:rPr lang="ko-KR" altLang="en-US" baseline="0" dirty="0" smtClean="0"/>
              <a:t> 친목활동과 헌혈캠페인을 함께 진행하기도 했습니다</a:t>
            </a:r>
            <a:r>
              <a:rPr lang="en-US" altLang="ko-KR" baseline="0" dirty="0" smtClean="0"/>
              <a:t>.  </a:t>
            </a:r>
            <a:r>
              <a:rPr lang="ko-KR" altLang="en-US" baseline="0" dirty="0" err="1" smtClean="0"/>
              <a:t>단살하고</a:t>
            </a:r>
            <a:r>
              <a:rPr lang="ko-KR" altLang="en-US" baseline="0" dirty="0" smtClean="0"/>
              <a:t> 추가 </a:t>
            </a:r>
            <a:endParaRPr lang="en-US" altLang="ko-KR" baseline="0" dirty="0" smtClean="0"/>
          </a:p>
          <a:p>
            <a:r>
              <a:rPr lang="en-US" altLang="ko-KR" dirty="0" smtClean="0"/>
              <a:t> Youth</a:t>
            </a:r>
            <a:r>
              <a:rPr lang="en-US" altLang="ko-KR" baseline="0" dirty="0" smtClean="0"/>
              <a:t> club is a regular program in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ymca</a:t>
            </a:r>
            <a:r>
              <a:rPr lang="en-US" altLang="ko-KR" baseline="0" dirty="0" smtClean="0"/>
              <a:t>. They progress the social project and make friendship among the this club </a:t>
            </a:r>
          </a:p>
          <a:p>
            <a:r>
              <a:rPr lang="en-US" altLang="ko-KR" baseline="0" dirty="0" err="1" smtClean="0"/>
              <a:t>Raon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atti</a:t>
            </a:r>
            <a:r>
              <a:rPr lang="en-US" altLang="ko-KR" baseline="0" dirty="0" smtClean="0"/>
              <a:t> also take part in their project and make friendship. We have been to blood donation campaign and sharing the free food for local </a:t>
            </a:r>
            <a:r>
              <a:rPr lang="en-US" altLang="ko-KR" baseline="0" dirty="0" err="1" smtClean="0"/>
              <a:t>pepople</a:t>
            </a:r>
            <a:r>
              <a:rPr lang="en-US" altLang="ko-KR" baseline="0" dirty="0" smtClean="0"/>
              <a:t>. it’s called ‘</a:t>
            </a:r>
            <a:r>
              <a:rPr lang="en-US" altLang="ko-KR" baseline="0" dirty="0" err="1" smtClean="0"/>
              <a:t>dansal</a:t>
            </a:r>
            <a:r>
              <a:rPr lang="en-US" altLang="ko-KR" baseline="0" dirty="0" smtClean="0"/>
              <a:t>’ 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Digorolla</a:t>
            </a:r>
            <a:r>
              <a:rPr lang="en-US" altLang="ko-KR" baseline="0" dirty="0" smtClean="0"/>
              <a:t> class</a:t>
            </a:r>
            <a:r>
              <a:rPr lang="en-US" altLang="ko-KR" dirty="0" smtClean="0"/>
              <a:t> is</a:t>
            </a:r>
            <a:r>
              <a:rPr lang="en-US" altLang="ko-KR" baseline="0" dirty="0" smtClean="0"/>
              <a:t> regular program in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ymca</a:t>
            </a:r>
            <a:endParaRPr lang="en-US" altLang="ko-KR" baseline="0" dirty="0" smtClean="0"/>
          </a:p>
          <a:p>
            <a:r>
              <a:rPr lang="en-US" altLang="ko-KR" baseline="0" dirty="0" smtClean="0"/>
              <a:t>Every week we try to teach the diversity things about </a:t>
            </a:r>
            <a:r>
              <a:rPr lang="en-US" altLang="ko-KR" baseline="0" dirty="0" err="1" smtClean="0"/>
              <a:t>english</a:t>
            </a:r>
            <a:r>
              <a:rPr lang="en-US" altLang="ko-KR" baseline="0" dirty="0" smtClean="0"/>
              <a:t> and music and art 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err="1" smtClean="0"/>
              <a:t>Digorolla</a:t>
            </a:r>
            <a:r>
              <a:rPr lang="en-US" altLang="ko-KR" baseline="0" dirty="0" smtClean="0"/>
              <a:t> class</a:t>
            </a:r>
            <a:r>
              <a:rPr lang="en-US" altLang="ko-KR" dirty="0" smtClean="0"/>
              <a:t> is</a:t>
            </a:r>
            <a:r>
              <a:rPr lang="en-US" altLang="ko-KR" baseline="0" dirty="0" smtClean="0"/>
              <a:t> regular program in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ymca</a:t>
            </a:r>
            <a:endParaRPr lang="en-US" altLang="ko-KR" baseline="0" dirty="0" smtClean="0"/>
          </a:p>
          <a:p>
            <a:r>
              <a:rPr lang="en-US" altLang="ko-KR" baseline="0" dirty="0" smtClean="0"/>
              <a:t>Every week we try to teach the diversity things about </a:t>
            </a:r>
            <a:r>
              <a:rPr lang="en-US" altLang="ko-KR" baseline="0" dirty="0" err="1" smtClean="0"/>
              <a:t>english</a:t>
            </a:r>
            <a:r>
              <a:rPr lang="en-US" altLang="ko-KR" baseline="0" dirty="0" smtClean="0"/>
              <a:t> and music and art </a:t>
            </a:r>
          </a:p>
          <a:p>
            <a:endParaRPr lang="en-US" altLang="ko-KR" baseline="0" dirty="0" smtClean="0"/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칠드런</a:t>
            </a:r>
            <a:r>
              <a:rPr lang="ko-KR" altLang="en-US" dirty="0" smtClean="0"/>
              <a:t> 클럽 </a:t>
            </a:r>
            <a:endParaRPr lang="en-US" altLang="ko-KR" dirty="0" smtClean="0"/>
          </a:p>
          <a:p>
            <a:r>
              <a:rPr lang="ko-KR" altLang="en-US" dirty="0" err="1" smtClean="0"/>
              <a:t>칠드런</a:t>
            </a:r>
            <a:r>
              <a:rPr lang="ko-KR" altLang="en-US" dirty="0" smtClean="0"/>
              <a:t> 클럽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대 대상으로 하는 </a:t>
            </a:r>
            <a:r>
              <a:rPr lang="en-US" altLang="ko-KR" dirty="0" err="1" smtClean="0"/>
              <a:t>ymca</a:t>
            </a:r>
            <a:r>
              <a:rPr lang="en-US" altLang="ko-KR" dirty="0" smtClean="0"/>
              <a:t> </a:t>
            </a:r>
            <a:r>
              <a:rPr lang="ko-KR" altLang="en-US" dirty="0" smtClean="0"/>
              <a:t>정규 프로그램으로써 매주 금요일</a:t>
            </a:r>
            <a:r>
              <a:rPr lang="ko-KR" altLang="en-US" baseline="0" dirty="0" smtClean="0"/>
              <a:t> 진행됩니다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dirty="0" smtClean="0"/>
              <a:t>음악 미술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무용과 같은 다양한 수업을 시도하고 있고</a:t>
            </a:r>
            <a:endParaRPr lang="en-US" altLang="ko-KR" dirty="0" smtClean="0"/>
          </a:p>
          <a:p>
            <a:r>
              <a:rPr lang="ko-KR" altLang="en-US" dirty="0" smtClean="0"/>
              <a:t>함께 동물원에 방문을 하는 시간도 가졌습니다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Children club is</a:t>
            </a:r>
            <a:r>
              <a:rPr lang="en-US" altLang="ko-KR" baseline="0" dirty="0" smtClean="0"/>
              <a:t> also regular program in </a:t>
            </a:r>
            <a:r>
              <a:rPr lang="en-US" altLang="ko-KR" baseline="0" dirty="0" err="1" smtClean="0"/>
              <a:t>moratuwa</a:t>
            </a:r>
            <a:r>
              <a:rPr lang="en-US" altLang="ko-KR" baseline="0" dirty="0" smtClean="0"/>
              <a:t> </a:t>
            </a:r>
            <a:r>
              <a:rPr lang="en-US" altLang="ko-KR" baseline="0" dirty="0" err="1" smtClean="0"/>
              <a:t>ymca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 other week we progress class because other week progress to a professional teacher.</a:t>
            </a:r>
          </a:p>
          <a:p>
            <a:r>
              <a:rPr lang="en-US" altLang="ko-KR" baseline="0" dirty="0" smtClean="0"/>
              <a:t>We try to teach children by diversity ways.</a:t>
            </a:r>
          </a:p>
          <a:p>
            <a:r>
              <a:rPr lang="en-US" altLang="ko-KR" baseline="0" dirty="0" smtClean="0"/>
              <a:t>Also, we visited zoology garden with children’s club members.</a:t>
            </a:r>
          </a:p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98F6-6C08-479D-AC14-5452EC82C194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49BB2-BA36-4F2B-8DB2-B886425EFAB7}" type="datetimeFigureOut">
              <a:rPr lang="ko-KR" altLang="en-US" smtClean="0"/>
              <a:pPr/>
              <a:t>2012-08-10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856BB-40EE-48F7-89B9-8D5B892AE1F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microsoft.com/office/2007/relationships/hdphoto" Target="../media/hdphoto4.wdp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2.jpe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12" Type="http://schemas.microsoft.com/office/2007/relationships/hdphoto" Target="../media/hdphoto1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7.jpeg"/><Relationship Id="rId5" Type="http://schemas.openxmlformats.org/officeDocument/2006/relationships/image" Target="../media/image44.jpe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46.jpeg"/><Relationship Id="rId1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50.jpeg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64.jpeg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66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7.jpeg"/><Relationship Id="rId4" Type="http://schemas.microsoft.com/office/2007/relationships/hdphoto" Target="../media/hdphoto22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69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70.jpeg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73.jpeg"/><Relationship Id="rId4" Type="http://schemas.microsoft.com/office/2007/relationships/hdphoto" Target="../media/hdphoto28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76.jpeg"/><Relationship Id="rId4" Type="http://schemas.microsoft.com/office/2007/relationships/hdphoto" Target="../media/hdphoto3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82.jpeg"/><Relationship Id="rId4" Type="http://schemas.microsoft.com/office/2007/relationships/hdphoto" Target="../media/hdphoto3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 txBox="1">
            <a:spLocks/>
          </p:cNvSpPr>
          <p:nvPr/>
        </p:nvSpPr>
        <p:spPr>
          <a:xfrm rot="-2700000">
            <a:off x="-548036" y="-117534"/>
            <a:ext cx="5676666" cy="4977933"/>
          </a:xfrm>
          <a:prstGeom prst="rect">
            <a:avLst/>
          </a:prstGeom>
        </p:spPr>
        <p:txBody>
          <a:bodyPr lIns="0" tIns="0" rIns="0" bIns="0"/>
          <a:lstStyle/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8000" b="1" i="0" u="none" strike="noStrike" kern="1200" cap="none" spc="150" normalizeH="0" baseline="0" noProof="0" dirty="0" err="1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Raon</a:t>
            </a:r>
            <a:endParaRPr kumimoji="0" lang="en-US" altLang="ko-KR" sz="8000" b="1" i="0" u="none" strike="noStrike" kern="1200" cap="none" spc="150" normalizeH="0" baseline="0" noProof="0" dirty="0" smtClean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8000" b="1" i="0" u="none" strike="noStrike" kern="1200" cap="none" spc="150" normalizeH="0" baseline="0" noProof="0" dirty="0" err="1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Atti</a:t>
            </a:r>
            <a:endParaRPr kumimoji="0" lang="en-US" altLang="ko-KR" sz="8000" b="1" i="0" u="none" strike="noStrike" kern="1200" cap="none" spc="150" normalizeH="0" baseline="0" noProof="0" dirty="0" smtClean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8000" b="1" i="0" u="none" strike="noStrike" kern="1200" cap="none" spc="150" normalizeH="0" baseline="0" noProof="0" dirty="0" err="1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Raon</a:t>
            </a:r>
            <a:endParaRPr kumimoji="0" lang="en-US" altLang="ko-KR" sz="8000" b="1" i="0" u="none" strike="noStrike" kern="1200" cap="none" spc="150" normalizeH="0" baseline="0" noProof="0" dirty="0" smtClean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8000" b="1" i="0" u="none" strike="noStrike" kern="1200" cap="none" spc="150" normalizeH="0" baseline="0" noProof="0" dirty="0" err="1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Atti</a:t>
            </a:r>
            <a:endParaRPr kumimoji="0" lang="ko-KR" altLang="en-US" sz="8000" b="1" i="0" u="none" strike="noStrike" kern="1200" cap="none" spc="150" normalizeH="0" baseline="0" noProof="0" dirty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9" name="텍스트 개체 틀 1"/>
          <p:cNvSpPr txBox="1">
            <a:spLocks/>
          </p:cNvSpPr>
          <p:nvPr/>
        </p:nvSpPr>
        <p:spPr>
          <a:xfrm rot="-2700000">
            <a:off x="3665931" y="716555"/>
            <a:ext cx="5676666" cy="2232634"/>
          </a:xfrm>
          <a:prstGeom prst="rect">
            <a:avLst/>
          </a:prstGeom>
        </p:spPr>
        <p:txBody>
          <a:bodyPr lIns="0" tIns="0" rIns="0" bIns="0"/>
          <a:lstStyle/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130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54C3F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Sri</a:t>
            </a:r>
          </a:p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130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54C3F1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Lanka</a:t>
            </a:r>
            <a:endParaRPr kumimoji="0" lang="ko-KR" altLang="en-US" sz="13000" b="1" i="0" u="none" strike="noStrike" kern="1200" cap="none" spc="150" normalizeH="0" baseline="0" noProof="0" dirty="0">
              <a:ln>
                <a:noFill/>
              </a:ln>
              <a:solidFill>
                <a:srgbClr val="54C3F1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1" name="텍스트 개체 틀 5"/>
          <p:cNvSpPr txBox="1">
            <a:spLocks/>
          </p:cNvSpPr>
          <p:nvPr/>
        </p:nvSpPr>
        <p:spPr>
          <a:xfrm rot="-2700000">
            <a:off x="5394122" y="2300731"/>
            <a:ext cx="5676666" cy="2232634"/>
          </a:xfrm>
          <a:prstGeom prst="rect">
            <a:avLst/>
          </a:prstGeom>
        </p:spPr>
        <p:txBody>
          <a:bodyPr lIns="0" tIns="0" rIns="0" bIns="0"/>
          <a:lstStyle/>
          <a:p>
            <a:pPr marL="391146" marR="0" lvl="0" indent="-391146" algn="l" defTabSz="1043056" rtl="0" eaLnBrk="1" fontAlgn="auto" latinLnBrk="1" hangingPunct="1">
              <a:lnSpc>
                <a:spcPts val="7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1792288" algn="l"/>
              </a:tabLst>
              <a:defRPr/>
            </a:pPr>
            <a:r>
              <a:rPr kumimoji="0" lang="en-US" altLang="ko-KR" sz="72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7</a:t>
            </a:r>
            <a:r>
              <a:rPr kumimoji="0" lang="en-US" altLang="ko-KR" sz="7200" b="1" i="0" u="none" strike="noStrike" kern="1200" cap="none" spc="150" normalizeH="0" baseline="30000" noProof="0" dirty="0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th</a:t>
            </a:r>
            <a:r>
              <a:rPr kumimoji="0" lang="en-US" altLang="ko-KR" sz="72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EE7700"/>
                </a:solidFill>
                <a:effectLst/>
                <a:uLnTx/>
                <a:uFillTx/>
                <a:latin typeface="나눔고딕" pitchFamily="50" charset="-127"/>
                <a:ea typeface="나눔고딕" pitchFamily="50" charset="-127"/>
                <a:cs typeface="+mn-cs"/>
              </a:rPr>
              <a:t> Batch</a:t>
            </a:r>
            <a:endParaRPr kumimoji="0" lang="ko-KR" altLang="en-US" sz="7200" b="1" i="0" u="none" strike="noStrike" kern="1200" cap="none" spc="150" normalizeH="0" baseline="0" noProof="0" dirty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V="1">
            <a:off x="1403648" y="3933056"/>
            <a:ext cx="2448272" cy="2448272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V="1">
            <a:off x="5436096" y="-675456"/>
            <a:ext cx="2304256" cy="2304256"/>
          </a:xfrm>
          <a:prstGeom prst="line">
            <a:avLst/>
          </a:prstGeom>
          <a:ln w="19050">
            <a:solidFill>
              <a:srgbClr val="EE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텍스트 개체 틀 2"/>
          <p:cNvSpPr txBox="1">
            <a:spLocks/>
          </p:cNvSpPr>
          <p:nvPr/>
        </p:nvSpPr>
        <p:spPr>
          <a:xfrm rot="-2700000">
            <a:off x="2950302" y="944965"/>
            <a:ext cx="3087797" cy="1001970"/>
          </a:xfrm>
          <a:prstGeom prst="rect">
            <a:avLst/>
          </a:prstGeom>
        </p:spPr>
        <p:txBody>
          <a:bodyPr lIns="0" tIns="0" rIns="0" bIns="0"/>
          <a:lstStyle/>
          <a:p>
            <a:pPr marL="391146" marR="0" lvl="0" indent="-391146" algn="l" defTabSz="1043056" rtl="0" eaLnBrk="1" fontAlgn="auto" latinLnBrk="1" hangingPunct="1">
              <a:lnSpc>
                <a:spcPts val="27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2100" b="1" i="0" u="none" strike="noStrike" kern="1200" cap="none" spc="80" normalizeH="0" baseline="0" noProof="0" dirty="0">
              <a:ln>
                <a:noFill/>
              </a:ln>
              <a:solidFill>
                <a:srgbClr val="EE7700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SAM_1839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>
            <a:off x="2843808" y="3645024"/>
            <a:ext cx="3360000" cy="252000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836712"/>
            <a:ext cx="3960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그림 7" descr="디고롤라2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-252536" y="3645024"/>
            <a:ext cx="3360000" cy="2520000"/>
          </a:xfrm>
          <a:prstGeom prst="rect">
            <a:avLst/>
          </a:prstGeom>
        </p:spPr>
      </p:pic>
      <p:pic>
        <p:nvPicPr>
          <p:cNvPr id="12" name="그림 11" descr="SN203858.JPG"/>
          <p:cNvPicPr>
            <a:picLocks noChangeAspect="1"/>
          </p:cNvPicPr>
          <p:nvPr/>
        </p:nvPicPr>
        <p:blipFill>
          <a:blip r:embed="rId5" cstate="print">
            <a:lum bright="-10000" contrast="10000"/>
          </a:blip>
          <a:stretch>
            <a:fillRect/>
          </a:stretch>
        </p:blipFill>
        <p:spPr>
          <a:xfrm>
            <a:off x="6156176" y="3645024"/>
            <a:ext cx="3360000" cy="25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2852936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디고롤라</a:t>
            </a:r>
            <a:r>
              <a:rPr lang="ko-KR" altLang="en-US" b="1" dirty="0" smtClean="0">
                <a:solidFill>
                  <a:srgbClr val="00B0F0"/>
                </a:solidFill>
              </a:rPr>
              <a:t> 클래스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SAM_7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429000"/>
            <a:ext cx="3888432" cy="2916324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836712"/>
            <a:ext cx="3960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852936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디고롤라</a:t>
            </a:r>
            <a:r>
              <a:rPr lang="ko-KR" altLang="en-US" b="1" dirty="0" smtClean="0">
                <a:solidFill>
                  <a:srgbClr val="00B0F0"/>
                </a:solidFill>
              </a:rPr>
              <a:t> 클래스</a:t>
            </a:r>
            <a:r>
              <a:rPr lang="en-US" altLang="ko-KR" b="1" dirty="0" smtClean="0">
                <a:solidFill>
                  <a:srgbClr val="00B0F0"/>
                </a:solidFill>
              </a:rPr>
              <a:t>- </a:t>
            </a:r>
            <a:r>
              <a:rPr lang="ko-KR" altLang="en-US" b="1" dirty="0" smtClean="0">
                <a:solidFill>
                  <a:srgbClr val="00B0F0"/>
                </a:solidFill>
              </a:rPr>
              <a:t>가족사진 촬영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14" name="그림 13" descr="SAM_73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116632" y="3501008"/>
            <a:ext cx="3899925" cy="2924944"/>
          </a:xfrm>
          <a:prstGeom prst="rect">
            <a:avLst/>
          </a:prstGeom>
        </p:spPr>
      </p:pic>
      <p:pic>
        <p:nvPicPr>
          <p:cNvPr id="16" name="그림 15" descr="SAM_7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429000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85293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칠드런스</a:t>
            </a:r>
            <a:r>
              <a:rPr lang="ko-KR" altLang="en-US" b="1" dirty="0" smtClean="0">
                <a:solidFill>
                  <a:srgbClr val="00B0F0"/>
                </a:solidFill>
              </a:rPr>
              <a:t> 클럽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11" name="그림 10" descr="0420 갑작스러운 수업 (5)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-324544" y="3645024"/>
            <a:ext cx="3360000" cy="2520000"/>
          </a:xfrm>
          <a:prstGeom prst="rect">
            <a:avLst/>
          </a:prstGeom>
        </p:spPr>
      </p:pic>
      <p:pic>
        <p:nvPicPr>
          <p:cNvPr id="12" name="그림 11" descr="0427 종이접기 (4)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2987824" y="3645024"/>
            <a:ext cx="3360000" cy="2520000"/>
          </a:xfrm>
          <a:prstGeom prst="rect">
            <a:avLst/>
          </a:prstGeom>
        </p:spPr>
      </p:pic>
      <p:pic>
        <p:nvPicPr>
          <p:cNvPr id="13" name="그림 12" descr="0427 종이접기 (6).JPG"/>
          <p:cNvPicPr>
            <a:picLocks noChangeAspect="1"/>
          </p:cNvPicPr>
          <p:nvPr/>
        </p:nvPicPr>
        <p:blipFill>
          <a:blip r:embed="rId5" cstate="print">
            <a:lum bright="10000" contrast="20000"/>
          </a:blip>
          <a:stretch>
            <a:fillRect/>
          </a:stretch>
        </p:blipFill>
        <p:spPr>
          <a:xfrm>
            <a:off x="6012160" y="3645024"/>
            <a:ext cx="33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276" y="1993158"/>
            <a:ext cx="3326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smtClean="0"/>
              <a:t>동물원 나들이 </a:t>
            </a:r>
            <a:r>
              <a:rPr lang="en-US" altLang="ko-KR" sz="1600" dirty="0" smtClean="0"/>
              <a:t>with </a:t>
            </a:r>
            <a:r>
              <a:rPr lang="ko-KR" altLang="en-US" sz="1600" dirty="0" err="1" smtClean="0"/>
              <a:t>칠드런스</a:t>
            </a:r>
            <a:r>
              <a:rPr lang="ko-KR" altLang="en-US" sz="1600" dirty="0" smtClean="0"/>
              <a:t> 클럽</a:t>
            </a:r>
            <a:endParaRPr lang="ko-KR" altLang="en-US" sz="1600" dirty="0"/>
          </a:p>
        </p:txBody>
      </p:sp>
      <p:pic>
        <p:nvPicPr>
          <p:cNvPr id="1026" name="Picture 2" descr="F:\라온아띠 사진정리\5월\0512\SAM_5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4" y="2348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라온아띠 사진정리\5월\0512\SAM_5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60" y="23491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라온아띠 사진정리\5월\0512\SAM_5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1506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라온아띠 사진정리\5월\0512\SAM_51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4" y="463998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라온아띠 사진정리\5월\0512\SAM_50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4888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라온아띠 사진정리\5월\0512\SAM_50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337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48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 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2348880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</a:t>
            </a:r>
            <a:r>
              <a:rPr lang="ko-KR" altLang="en-US" b="1" dirty="0" smtClean="0">
                <a:solidFill>
                  <a:srgbClr val="00B0F0"/>
                </a:solidFill>
              </a:rPr>
              <a:t>운동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15" name="그림 14" descr="SN2058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6"/>
            <a:ext cx="3227851" cy="2420888"/>
          </a:xfrm>
          <a:prstGeom prst="rect">
            <a:avLst/>
          </a:prstGeom>
        </p:spPr>
      </p:pic>
      <p:pic>
        <p:nvPicPr>
          <p:cNvPr id="18" name="그림 17" descr="SN2027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645024"/>
            <a:ext cx="3131840" cy="2348880"/>
          </a:xfrm>
          <a:prstGeom prst="rect">
            <a:avLst/>
          </a:prstGeom>
        </p:spPr>
      </p:pic>
      <p:pic>
        <p:nvPicPr>
          <p:cNvPr id="19" name="그림 18" descr="SN2027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3645024"/>
            <a:ext cx="3155843" cy="23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8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 프로그램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051720" y="3068960"/>
            <a:ext cx="46106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B0F0"/>
                </a:solidFill>
              </a:rPr>
              <a:t>         신규 수업</a:t>
            </a:r>
            <a:endParaRPr lang="en-US" altLang="ko-KR" sz="2800" b="1" dirty="0" smtClean="0">
              <a:solidFill>
                <a:srgbClr val="00B0F0"/>
              </a:solidFill>
            </a:endParaRPr>
          </a:p>
          <a:p>
            <a:endParaRPr lang="en-US" altLang="ko-KR" sz="2800" b="1" dirty="0" smtClean="0">
              <a:solidFill>
                <a:srgbClr val="00B0F0"/>
              </a:solidFill>
            </a:endParaRPr>
          </a:p>
          <a:p>
            <a:r>
              <a:rPr lang="en-US" altLang="ko-KR" sz="2800" b="1" dirty="0" smtClean="0">
                <a:solidFill>
                  <a:srgbClr val="00B0F0"/>
                </a:solidFill>
              </a:rPr>
              <a:t>▣ Spoken English Class</a:t>
            </a: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>
              <a:solidFill>
                <a:srgbClr val="00B0F0"/>
              </a:solidFill>
            </a:endParaRPr>
          </a:p>
          <a:p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b="1" spc="-80" dirty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45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b="1" spc="-80" dirty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852936"/>
            <a:ext cx="280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Spoken English Class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11" name="그림 10" descr="SAM_5023.JPG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6482" y="3655110"/>
            <a:ext cx="3360000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7976" y="6165024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개인 인터뷰</a:t>
            </a:r>
            <a:endParaRPr lang="ko-KR" altLang="en-US" sz="1400" dirty="0"/>
          </a:p>
        </p:txBody>
      </p:sp>
      <p:pic>
        <p:nvPicPr>
          <p:cNvPr id="1026" name="Picture 2" descr="F:\라온아띠 사진정리\5월\0511\SAM_5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6176" y="364502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라온아띠 사진정리\5월\0511\SAM_5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5511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38459" y="6175110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수업 진행 장면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237196" y="617511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개별 교육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b="1" spc="-80" dirty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b="1" spc="-80" dirty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9" name="Picture 2" descr="C:\Users\nhn\Desktop\6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88" y="2924944"/>
            <a:ext cx="616537" cy="2194874"/>
          </a:xfrm>
          <a:prstGeom prst="rect">
            <a:avLst/>
          </a:prstGeom>
          <a:noFill/>
          <a:ln>
            <a:noFill/>
          </a:ln>
          <a:effectLst>
            <a:outerShdw blurRad="63500" dist="127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hn\Desktop\6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141647" y="2924944"/>
            <a:ext cx="566257" cy="2194874"/>
          </a:xfrm>
          <a:prstGeom prst="rect">
            <a:avLst/>
          </a:prstGeom>
          <a:noFill/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그룹 11"/>
          <p:cNvGrpSpPr/>
          <p:nvPr/>
        </p:nvGrpSpPr>
        <p:grpSpPr>
          <a:xfrm>
            <a:off x="1581771" y="4476750"/>
            <a:ext cx="1497423" cy="1472530"/>
            <a:chOff x="427" y="166173"/>
            <a:chExt cx="1247225" cy="1247225"/>
          </a:xfrm>
          <a:solidFill>
            <a:schemeClr val="tx1">
              <a:lumMod val="8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3" name="타원 12"/>
            <p:cNvSpPr/>
            <p:nvPr/>
          </p:nvSpPr>
          <p:spPr>
            <a:xfrm>
              <a:off x="427" y="166173"/>
              <a:ext cx="1247225" cy="1247225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27000" dist="50800" dir="5400000" algn="ctr" rotWithShape="0">
                <a:srgbClr val="000000">
                  <a:alpha val="30000"/>
                </a:srgbClr>
              </a:outerShdw>
              <a:reflection stA="30000" endPos="40000" dist="12700" dir="5400000" sy="-100000" algn="bl" rotWithShape="0"/>
            </a:effectLst>
            <a:sp3d>
              <a:bevelT w="50800" h="38100"/>
              <a:bevelB w="0" h="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타원 4"/>
            <p:cNvSpPr/>
            <p:nvPr/>
          </p:nvSpPr>
          <p:spPr>
            <a:xfrm>
              <a:off x="183079" y="348825"/>
              <a:ext cx="881921" cy="8819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solidFill>
                    <a:schemeClr val="bg1"/>
                  </a:solidFill>
                </a:rPr>
                <a:t>주간 </a:t>
              </a:r>
              <a:endParaRPr lang="en-US" altLang="ko-KR" sz="1600" kern="1200" dirty="0" smtClean="0">
                <a:solidFill>
                  <a:schemeClr val="bg1"/>
                </a:solidFill>
              </a:endParaRPr>
            </a:p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dirty="0" smtClean="0">
                  <a:solidFill>
                    <a:schemeClr val="bg1"/>
                  </a:solidFill>
                </a:rPr>
                <a:t>코디네이터 미팅</a:t>
              </a:r>
              <a:endParaRPr lang="ko-KR" altLang="en-US" sz="16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1524293" y="2138231"/>
            <a:ext cx="1497423" cy="1429410"/>
            <a:chOff x="427" y="166173"/>
            <a:chExt cx="1247225" cy="1247225"/>
          </a:xfrm>
          <a:solidFill>
            <a:schemeClr val="tx1">
              <a:lumMod val="85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6" name="타원 15"/>
            <p:cNvSpPr/>
            <p:nvPr/>
          </p:nvSpPr>
          <p:spPr>
            <a:xfrm>
              <a:off x="427" y="166173"/>
              <a:ext cx="1247225" cy="1247225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27000" dist="50800" dir="5400000" algn="ctr" rotWithShape="0">
                <a:srgbClr val="000000">
                  <a:alpha val="30000"/>
                </a:srgbClr>
              </a:outerShdw>
              <a:reflection stA="30000" endPos="40000" dist="12700" dir="5400000" sy="-100000" algn="bl" rotWithShape="0"/>
            </a:effectLst>
            <a:sp3d>
              <a:bevelT w="50800" h="38100"/>
              <a:bevelB w="0" h="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타원 4"/>
            <p:cNvSpPr/>
            <p:nvPr/>
          </p:nvSpPr>
          <p:spPr>
            <a:xfrm>
              <a:off x="199823" y="349974"/>
              <a:ext cx="881921" cy="8819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kern="1200" dirty="0" smtClean="0">
                  <a:solidFill>
                    <a:schemeClr val="bg1"/>
                  </a:solidFill>
                </a:rPr>
                <a:t>일간</a:t>
              </a:r>
              <a:endParaRPr lang="en-US" altLang="ko-KR" sz="1600" kern="1200" dirty="0" smtClean="0">
                <a:solidFill>
                  <a:schemeClr val="bg1"/>
                </a:solidFill>
              </a:endParaRPr>
            </a:p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600" dirty="0" smtClean="0">
                  <a:solidFill>
                    <a:schemeClr val="bg1"/>
                  </a:solidFill>
                </a:rPr>
                <a:t>팀 회의</a:t>
              </a:r>
              <a:endParaRPr lang="ko-KR" altLang="en-US" sz="16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652120" y="2947781"/>
            <a:ext cx="1871116" cy="1933898"/>
            <a:chOff x="5743075" y="3153281"/>
            <a:chExt cx="1657850" cy="1657852"/>
          </a:xfrm>
          <a:solidFill>
            <a:schemeClr val="tx1">
              <a:lumMod val="85000"/>
            </a:schemeClr>
          </a:solidFill>
        </p:grpSpPr>
        <p:sp>
          <p:nvSpPr>
            <p:cNvPr id="19" name="타원 18"/>
            <p:cNvSpPr/>
            <p:nvPr/>
          </p:nvSpPr>
          <p:spPr>
            <a:xfrm>
              <a:off x="5743075" y="3153281"/>
              <a:ext cx="1657850" cy="1657852"/>
            </a:xfrm>
            <a:prstGeom prst="ellipse">
              <a:avLst/>
            </a:prstGeom>
            <a:grpFill/>
            <a:ln w="12700">
              <a:noFill/>
            </a:ln>
            <a:effectLst>
              <a:outerShdw blurRad="127000" dist="50800" dir="5400000" algn="ctr" rotWithShape="0">
                <a:srgbClr val="000000">
                  <a:alpha val="30000"/>
                </a:srgbClr>
              </a:outerShdw>
              <a:reflection stA="30000" endPos="40000" dist="127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w="50800" h="38100"/>
              <a:bevelB w="0" h="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타원 4"/>
            <p:cNvSpPr/>
            <p:nvPr/>
          </p:nvSpPr>
          <p:spPr>
            <a:xfrm>
              <a:off x="5998278" y="3641675"/>
              <a:ext cx="1148411" cy="719385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kern="1200" dirty="0" smtClean="0">
                  <a:solidFill>
                    <a:schemeClr val="bg1"/>
                  </a:solidFill>
                </a:rPr>
                <a:t>현지 이사회 </a:t>
              </a:r>
              <a:endParaRPr lang="en-US" altLang="ko-KR" kern="1200" dirty="0" smtClean="0">
                <a:solidFill>
                  <a:schemeClr val="bg1"/>
                </a:solidFill>
              </a:endParaRPr>
            </a:p>
            <a:p>
              <a:pPr lvl="0" algn="ctr" defTabSz="622300" rtl="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kern="1200" dirty="0" smtClean="0">
                  <a:solidFill>
                    <a:schemeClr val="bg1"/>
                  </a:solidFill>
                </a:rPr>
                <a:t>미팅</a:t>
              </a:r>
              <a:endParaRPr lang="ko-KR" altLang="en-US" kern="1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1" name="직선 연결선 20"/>
          <p:cNvCxnSpPr/>
          <p:nvPr/>
        </p:nvCxnSpPr>
        <p:spPr>
          <a:xfrm>
            <a:off x="4716016" y="3567641"/>
            <a:ext cx="0" cy="694179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>
            <a:off x="4355976" y="3914730"/>
            <a:ext cx="715888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055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Regular Program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b="1" spc="-80" dirty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b="1" spc="-80" dirty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45024"/>
            <a:ext cx="3360000" cy="2520000"/>
          </a:xfrm>
          <a:prstGeom prst="rect">
            <a:avLst/>
          </a:prstGeom>
        </p:spPr>
      </p:pic>
      <p:pic>
        <p:nvPicPr>
          <p:cNvPr id="1026" name="Picture 2" descr="C:\Users\SEOYEON KIM\Desktop\SAM_5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4502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sc\Desktop\라온아띠\라온아띠 사진정리\July\Commite meeting\SAM_7599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588224" y="3645024"/>
            <a:ext cx="3456384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5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프로그램</a:t>
            </a:r>
            <a:endParaRPr lang="ko-KR" altLang="en-US" sz="2400" spc="-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79712" y="2204864"/>
            <a:ext cx="51845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1_ </a:t>
            </a:r>
            <a:r>
              <a:rPr lang="ko-KR" altLang="en-US" dirty="0" smtClean="0"/>
              <a:t>영어 피켓 </a:t>
            </a:r>
            <a:r>
              <a:rPr lang="ko-KR" altLang="en-US" dirty="0" err="1" smtClean="0"/>
              <a:t>고쳐쓰기</a:t>
            </a:r>
            <a:r>
              <a:rPr lang="ko-KR" altLang="en-US" dirty="0" smtClean="0"/>
              <a:t> </a:t>
            </a:r>
            <a:r>
              <a:rPr lang="en-US" altLang="ko-KR" dirty="0" smtClean="0"/>
              <a:t>(English-&gt;</a:t>
            </a:r>
            <a:r>
              <a:rPr lang="en-US" altLang="ko-KR" dirty="0" err="1" smtClean="0"/>
              <a:t>Sinhali</a:t>
            </a:r>
            <a:r>
              <a:rPr lang="en-US" altLang="ko-KR" dirty="0" smtClean="0"/>
              <a:t>, Tamil)</a:t>
            </a:r>
          </a:p>
          <a:p>
            <a:endParaRPr lang="en-US" altLang="ko-KR" dirty="0" smtClean="0"/>
          </a:p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2_ </a:t>
            </a:r>
            <a:r>
              <a:rPr lang="en-US" altLang="ko-KR" dirty="0" smtClean="0"/>
              <a:t>2</a:t>
            </a:r>
            <a:r>
              <a:rPr lang="ko-KR" altLang="en-US" dirty="0" smtClean="0"/>
              <a:t>기 벽화 번역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3_ </a:t>
            </a:r>
            <a:r>
              <a:rPr lang="en-US" altLang="ko-KR" dirty="0" smtClean="0"/>
              <a:t>Spoken English Class</a:t>
            </a:r>
          </a:p>
          <a:p>
            <a:endParaRPr lang="en-US" altLang="ko-KR" dirty="0" smtClean="0"/>
          </a:p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4_ </a:t>
            </a:r>
            <a:r>
              <a:rPr lang="en-US" altLang="ko-KR" dirty="0" smtClean="0"/>
              <a:t>7</a:t>
            </a:r>
            <a:r>
              <a:rPr lang="ko-KR" altLang="en-US" dirty="0" smtClean="0"/>
              <a:t>기 벽화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5_ </a:t>
            </a:r>
            <a:r>
              <a:rPr lang="en-US" altLang="ko-KR" dirty="0" smtClean="0"/>
              <a:t>350ppm </a:t>
            </a:r>
            <a:r>
              <a:rPr lang="ko-KR" altLang="en-US" dirty="0" smtClean="0"/>
              <a:t>캠페인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</a:rPr>
              <a:t>6_ </a:t>
            </a:r>
            <a:r>
              <a:rPr lang="ko-KR" altLang="en-US" dirty="0" smtClean="0"/>
              <a:t>정원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SAM_5067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0000"/>
          </a:blip>
          <a:stretch>
            <a:fillRect/>
          </a:stretch>
        </p:blipFill>
        <p:spPr>
          <a:xfrm>
            <a:off x="-900608" y="-315416"/>
            <a:ext cx="10680171" cy="8010128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2123728" y="764704"/>
            <a:ext cx="1800000" cy="1800200"/>
          </a:xfrm>
          <a:prstGeom prst="ellipse">
            <a:avLst/>
          </a:prstGeom>
          <a:solidFill>
            <a:srgbClr val="54C3F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latin typeface="맑은 고딕" pitchFamily="50" charset="-127"/>
                <a:ea typeface="맑은 고딕" pitchFamily="50" charset="-127"/>
              </a:rPr>
              <a:t>Sri Lanka</a:t>
            </a:r>
            <a:endParaRPr lang="ko-KR" altLang="en-US" sz="240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4211960" y="1484784"/>
            <a:ext cx="540000" cy="540000"/>
            <a:chOff x="5062291" y="3663825"/>
            <a:chExt cx="540000" cy="540000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5062291" y="3933031"/>
              <a:ext cx="540000" cy="1588"/>
            </a:xfrm>
            <a:prstGeom prst="line">
              <a:avLst/>
            </a:prstGeom>
            <a:ln w="28575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rot="5400000">
              <a:off x="5062291" y="3933031"/>
              <a:ext cx="540000" cy="1588"/>
            </a:xfrm>
            <a:prstGeom prst="line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타원 11"/>
          <p:cNvSpPr/>
          <p:nvPr/>
        </p:nvSpPr>
        <p:spPr>
          <a:xfrm>
            <a:off x="5148064" y="836712"/>
            <a:ext cx="1800000" cy="1800000"/>
          </a:xfrm>
          <a:prstGeom prst="ellipse">
            <a:avLst/>
          </a:prstGeom>
          <a:solidFill>
            <a:srgbClr val="EE77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ea typeface="DejaVu Serif" pitchFamily="18" charset="0"/>
              </a:rPr>
              <a:t>Korea</a:t>
            </a:r>
            <a:endParaRPr lang="ko-KR" altLang="en-US" sz="2400" b="1" dirty="0"/>
          </a:p>
        </p:txBody>
      </p:sp>
      <p:cxnSp>
        <p:nvCxnSpPr>
          <p:cNvPr id="14" name="직선 연결선 13"/>
          <p:cNvCxnSpPr/>
          <p:nvPr/>
        </p:nvCxnSpPr>
        <p:spPr>
          <a:xfrm>
            <a:off x="0" y="1772816"/>
            <a:ext cx="1835696" cy="0"/>
          </a:xfrm>
          <a:prstGeom prst="line">
            <a:avLst/>
          </a:prstGeom>
          <a:ln w="28575">
            <a:solidFill>
              <a:schemeClr val="tx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7164288" y="1700808"/>
            <a:ext cx="1979712" cy="0"/>
          </a:xfrm>
          <a:prstGeom prst="line">
            <a:avLst/>
          </a:prstGeom>
          <a:ln w="28575">
            <a:solidFill>
              <a:schemeClr val="tx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- </a:t>
            </a:r>
            <a:r>
              <a:rPr lang="ko-KR" altLang="en-US" sz="2400" spc="-100" dirty="0" err="1" smtClean="0"/>
              <a:t>피켓팅</a:t>
            </a:r>
            <a:endParaRPr lang="ko-KR" altLang="en-US" sz="2400" spc="-100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 descr="C:\Users\ksc\Desktop\라온아띠 사진정리\4월\4월4일\SN203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3840000" cy="2880000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456" y="2564904"/>
            <a:ext cx="3840000" cy="28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948" y="2257126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err="1" smtClean="0"/>
              <a:t>타밀어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0793" y="2257127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 </a:t>
            </a:r>
            <a:r>
              <a:rPr lang="ko-KR" altLang="en-US" sz="1400" dirty="0" err="1" smtClean="0"/>
              <a:t>싱할라어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089" y="587727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F0"/>
                </a:solidFill>
              </a:rPr>
              <a:t>▶Why? </a:t>
            </a:r>
            <a:r>
              <a:rPr lang="en-US" altLang="ko-KR" dirty="0" smtClean="0"/>
              <a:t>_</a:t>
            </a:r>
            <a:r>
              <a:rPr lang="ko-KR" altLang="en-US" dirty="0" smtClean="0"/>
              <a:t>대부분 사람들이 영어 피켓을 이해하지 못함 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>
                <a:solidFill>
                  <a:srgbClr val="00B0F0"/>
                </a:solidFill>
              </a:rPr>
              <a:t>▶Result? </a:t>
            </a:r>
            <a:r>
              <a:rPr lang="en-US" altLang="ko-KR" dirty="0" smtClean="0"/>
              <a:t>_</a:t>
            </a:r>
            <a:r>
              <a:rPr lang="ko-KR" altLang="en-US" dirty="0" smtClean="0"/>
              <a:t>현지어로 된 피켓에 대한 관심이 많아짐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 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- </a:t>
            </a:r>
            <a:r>
              <a:rPr lang="ko-KR" altLang="en-US" sz="2400" spc="-100" dirty="0" smtClean="0"/>
              <a:t>벽화복원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b="1" spc="-80" baseline="3000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40" y="2924944"/>
            <a:ext cx="3360000" cy="252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4551" y="2924944"/>
            <a:ext cx="3360000" cy="252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496" y="2924944"/>
            <a:ext cx="3360000" cy="25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1035" y="2617167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smtClean="0"/>
              <a:t>이전 벽화 상태</a:t>
            </a:r>
            <a:endParaRPr lang="ko-KR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71825" y="2617168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smtClean="0"/>
              <a:t>복원 작업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41162" y="2613141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↓ </a:t>
            </a:r>
            <a:r>
              <a:rPr lang="ko-KR" altLang="en-US" sz="1400" dirty="0" smtClean="0"/>
              <a:t>완성</a:t>
            </a:r>
            <a:endParaRPr lang="ko-KR" alt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2089" y="587727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F0"/>
                </a:solidFill>
              </a:rPr>
              <a:t>▶Why? </a:t>
            </a:r>
            <a:r>
              <a:rPr lang="en-US" altLang="ko-KR" dirty="0" smtClean="0"/>
              <a:t>_</a:t>
            </a:r>
            <a:r>
              <a:rPr lang="ko-KR" altLang="en-US" dirty="0" smtClean="0"/>
              <a:t>기존 벽화의 손상이 심하였음</a:t>
            </a:r>
            <a:endParaRPr lang="en-US" altLang="ko-KR" dirty="0" smtClean="0"/>
          </a:p>
          <a:p>
            <a:r>
              <a:rPr lang="en-US" altLang="ko-KR" dirty="0" smtClean="0">
                <a:solidFill>
                  <a:srgbClr val="00B0F0"/>
                </a:solidFill>
              </a:rPr>
              <a:t>▶Result? </a:t>
            </a:r>
            <a:r>
              <a:rPr lang="en-US" altLang="ko-KR" dirty="0" smtClean="0"/>
              <a:t>_</a:t>
            </a:r>
            <a:r>
              <a:rPr lang="ko-KR" altLang="en-US" dirty="0" smtClean="0"/>
              <a:t>훨씬 깨끗하고 아름다운 벽화로 재탄생 </a:t>
            </a:r>
            <a:r>
              <a:rPr lang="en-US" altLang="ko-KR" dirty="0" smtClean="0"/>
              <a:t>! ( :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4728716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영어 수업 개설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8" name="그림 7" descr="SAM_5023.JPG"/>
          <p:cNvPicPr>
            <a:picLocks noChangeAspect="1"/>
          </p:cNvPicPr>
          <p:nvPr/>
        </p:nvPicPr>
        <p:blipFill>
          <a:blip r:embed="rId3" cstate="print">
            <a:lum bright="10000" contrast="1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6185" y="2924944"/>
            <a:ext cx="3360000" cy="2520000"/>
          </a:xfrm>
          <a:prstGeom prst="rect">
            <a:avLst/>
          </a:prstGeom>
        </p:spPr>
      </p:pic>
      <p:pic>
        <p:nvPicPr>
          <p:cNvPr id="11" name="Picture 2" descr="F:\라온아띠 사진정리\5월\0511\SAM_5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6473" y="291485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라온아띠 사진정리\5월\0511\SAM_5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0449" y="292494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2089" y="587727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00B0F0"/>
                </a:solidFill>
              </a:rPr>
              <a:t>▶Why? </a:t>
            </a:r>
            <a:r>
              <a:rPr lang="en-US" altLang="ko-KR" dirty="0" smtClean="0"/>
              <a:t>_</a:t>
            </a:r>
            <a:r>
              <a:rPr lang="ko-KR" altLang="en-US" dirty="0" smtClean="0"/>
              <a:t>많은 아이들이 영어 대한 학습 요구가 높았음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>
                <a:solidFill>
                  <a:srgbClr val="00B0F0"/>
                </a:solidFill>
              </a:rPr>
              <a:t>▶Result? </a:t>
            </a:r>
            <a:r>
              <a:rPr lang="en-US" altLang="ko-KR" dirty="0" smtClean="0"/>
              <a:t>_</a:t>
            </a:r>
            <a:r>
              <a:rPr lang="ko-KR" altLang="en-US" dirty="0" smtClean="0"/>
              <a:t>이전 보다 영어에 대한 이해와 구사력이 높아짐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035" y="2617167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smtClean="0"/>
              <a:t>영어 면접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51920" y="2564904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smtClean="0"/>
              <a:t>수업 장면</a:t>
            </a:r>
            <a:endParaRPr lang="ko-KR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164288" y="2564904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</a:t>
            </a:r>
            <a:r>
              <a:rPr lang="ko-KR" altLang="en-US" sz="1400" dirty="0" smtClean="0"/>
              <a:t>개별 교육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</a:t>
            </a:r>
            <a:r>
              <a:rPr lang="en-US" altLang="ko-KR" sz="2400" spc="-100" dirty="0" smtClean="0"/>
              <a:t>-</a:t>
            </a:r>
            <a:r>
              <a:rPr lang="ko-KR" altLang="en-US" sz="2400" spc="-100" dirty="0" smtClean="0"/>
              <a:t>벽화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84" y="3212976"/>
            <a:ext cx="3360000" cy="2520000"/>
          </a:xfrm>
          <a:prstGeom prst="rect">
            <a:avLst/>
          </a:prstGeom>
        </p:spPr>
      </p:pic>
      <p:pic>
        <p:nvPicPr>
          <p:cNvPr id="2051" name="Picture 3" descr="F:\라온아띠 사진정리\4월\4월11일\SN204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4925" y="3212976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270892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↓</a:t>
            </a:r>
            <a:r>
              <a:rPr lang="ko-KR" altLang="en-US" dirty="0" smtClean="0"/>
              <a:t>도안 작업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</a:t>
            </a:r>
            <a:r>
              <a:rPr lang="en-US" altLang="ko-KR" sz="2400" spc="-100" dirty="0" smtClean="0"/>
              <a:t> – </a:t>
            </a:r>
            <a:r>
              <a:rPr lang="ko-KR" altLang="en-US" sz="2400" spc="-100" dirty="0" smtClean="0"/>
              <a:t>벽화 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861" y="1839596"/>
            <a:ext cx="2370931" cy="180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839596"/>
            <a:ext cx="3240000" cy="2430000"/>
          </a:xfrm>
          <a:prstGeom prst="rect">
            <a:avLst/>
          </a:prstGeom>
        </p:spPr>
      </p:pic>
      <p:pic>
        <p:nvPicPr>
          <p:cNvPr id="3075" name="Picture 3" descr="F:\라온아띠 사진정리\5월\0502\SN2048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740" y="4008929"/>
            <a:ext cx="276934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라온아띠 사진정리\5월\0503\SN2049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38" y="3824262"/>
            <a:ext cx="2059722" cy="27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라온아띠 사진정리\5월\0504\SN2049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223" y="4604573"/>
            <a:ext cx="3240000" cy="18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라온아띠 사진정리\4월\4월18일\SAM_223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5066" y="1839596"/>
            <a:ext cx="252902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2601119" y="3639596"/>
            <a:ext cx="303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17.04.2012~07.05.2012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36096" y="90872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0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- </a:t>
            </a:r>
            <a:r>
              <a:rPr lang="ko-KR" altLang="en-US" sz="2400" spc="-100" dirty="0" smtClean="0"/>
              <a:t>벽화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2708920"/>
            <a:ext cx="3360000" cy="35887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41" t="-692" r="15841" b="692"/>
          <a:stretch/>
        </p:blipFill>
        <p:spPr>
          <a:xfrm>
            <a:off x="6842627" y="2697665"/>
            <a:ext cx="1844566" cy="360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861" y="2708920"/>
            <a:ext cx="2520280" cy="3600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436096" y="90872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2276872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↓350 </a:t>
            </a:r>
            <a:r>
              <a:rPr lang="en-US" altLang="ko-KR" sz="1400" dirty="0" err="1" smtClean="0"/>
              <a:t>ppm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소개문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9285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– 350 </a:t>
            </a:r>
            <a:r>
              <a:rPr lang="ko-KR" altLang="en-US" sz="2400" spc="-100" dirty="0" smtClean="0"/>
              <a:t>캠페인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8" name="그림 17" descr="SAM_59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0568" y="3573016"/>
            <a:ext cx="3539885" cy="2654914"/>
          </a:xfrm>
          <a:prstGeom prst="rect">
            <a:avLst/>
          </a:prstGeom>
        </p:spPr>
      </p:pic>
      <p:pic>
        <p:nvPicPr>
          <p:cNvPr id="22" name="그림 21" descr="SN206212.JPG"/>
          <p:cNvPicPr>
            <a:picLocks noChangeAspect="1"/>
          </p:cNvPicPr>
          <p:nvPr/>
        </p:nvPicPr>
        <p:blipFill>
          <a:blip r:embed="rId4" cstate="print"/>
          <a:srcRect t="28862"/>
          <a:stretch>
            <a:fillRect/>
          </a:stretch>
        </p:blipFill>
        <p:spPr>
          <a:xfrm>
            <a:off x="5724128" y="3573016"/>
            <a:ext cx="5059185" cy="2699260"/>
          </a:xfrm>
          <a:prstGeom prst="rect">
            <a:avLst/>
          </a:prstGeom>
        </p:spPr>
      </p:pic>
      <p:pic>
        <p:nvPicPr>
          <p:cNvPr id="20" name="그림 19" descr="SAM_5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573016"/>
            <a:ext cx="3552395" cy="266429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3528" y="3140968"/>
            <a:ext cx="620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</a:t>
            </a:r>
            <a:r>
              <a:rPr lang="ko-KR" altLang="en-US" b="1" dirty="0" smtClean="0">
                <a:solidFill>
                  <a:srgbClr val="00B0F0"/>
                </a:solidFill>
              </a:rPr>
              <a:t>알림판 제작 및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칠드런클럽</a:t>
            </a:r>
            <a:r>
              <a:rPr lang="en-US" altLang="ko-KR" b="1" dirty="0" smtClean="0">
                <a:solidFill>
                  <a:srgbClr val="00B0F0"/>
                </a:solidFill>
              </a:rPr>
              <a:t>,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디고롤라</a:t>
            </a:r>
            <a:r>
              <a:rPr lang="ko-KR" altLang="en-US" b="1" dirty="0" smtClean="0">
                <a:solidFill>
                  <a:srgbClr val="00B0F0"/>
                </a:solidFill>
              </a:rPr>
              <a:t> 클래스 대상 교육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 </a:t>
            </a:r>
            <a:endParaRPr lang="en-US" altLang="ko-KR" sz="1400" b="1" spc="-80" dirty="0" smtClean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0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– 350 </a:t>
            </a:r>
            <a:r>
              <a:rPr lang="ko-KR" altLang="en-US" sz="2400" spc="-100" dirty="0" smtClean="0"/>
              <a:t>캠페인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4" name="그림 13" descr="SAM_61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8561" y="3212976"/>
            <a:ext cx="3936437" cy="2952328"/>
          </a:xfrm>
          <a:prstGeom prst="rect">
            <a:avLst/>
          </a:prstGeom>
        </p:spPr>
      </p:pic>
      <p:pic>
        <p:nvPicPr>
          <p:cNvPr id="15" name="그림 14" descr="SN206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212976"/>
            <a:ext cx="3936437" cy="2952328"/>
          </a:xfrm>
          <a:prstGeom prst="rect">
            <a:avLst/>
          </a:prstGeom>
        </p:spPr>
      </p:pic>
      <p:pic>
        <p:nvPicPr>
          <p:cNvPr id="17" name="그림 16" descr="SAM_60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3947932" cy="29609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2780928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모라투와</a:t>
            </a:r>
            <a:r>
              <a:rPr lang="ko-KR" altLang="en-US" b="1" dirty="0" smtClean="0">
                <a:solidFill>
                  <a:srgbClr val="00B0F0"/>
                </a:solidFill>
              </a:rPr>
              <a:t> 지역 캠페인</a:t>
            </a:r>
            <a:r>
              <a:rPr lang="en-US" altLang="ko-KR" b="1" dirty="0" smtClean="0">
                <a:solidFill>
                  <a:srgbClr val="00B0F0"/>
                </a:solidFill>
              </a:rPr>
              <a:t> 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2852936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</a:schemeClr>
                </a:solidFill>
              </a:rPr>
              <a:t>05.06~08.06.2012</a:t>
            </a:r>
            <a:endParaRPr lang="ko-KR" alt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6" y="908720"/>
            <a:ext cx="3240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0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– 350 </a:t>
            </a:r>
            <a:r>
              <a:rPr lang="ko-KR" altLang="en-US" sz="2400" spc="-100" dirty="0" smtClean="0"/>
              <a:t>캠페인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IMG_4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3275602"/>
            <a:ext cx="3672408" cy="2754306"/>
          </a:xfrm>
          <a:prstGeom prst="rect">
            <a:avLst/>
          </a:prstGeom>
        </p:spPr>
      </p:pic>
      <p:pic>
        <p:nvPicPr>
          <p:cNvPr id="13" name="그림 12" descr="IMG_4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3284984"/>
            <a:ext cx="3635896" cy="2726922"/>
          </a:xfrm>
          <a:prstGeom prst="rect">
            <a:avLst/>
          </a:prstGeom>
        </p:spPr>
      </p:pic>
      <p:pic>
        <p:nvPicPr>
          <p:cNvPr id="11" name="그림 10" descr="IMG_48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3266982"/>
            <a:ext cx="3707904" cy="27809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210" y="2852936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</a:t>
            </a:r>
            <a:r>
              <a:rPr lang="ko-KR" altLang="en-US" b="1" dirty="0" smtClean="0">
                <a:solidFill>
                  <a:srgbClr val="00B0F0"/>
                </a:solidFill>
              </a:rPr>
              <a:t>거리 캠페인 </a:t>
            </a:r>
            <a:r>
              <a:rPr lang="en-US" altLang="ko-KR" b="1" dirty="0" smtClean="0">
                <a:solidFill>
                  <a:srgbClr val="00B0F0"/>
                </a:solidFill>
              </a:rPr>
              <a:t>in</a:t>
            </a:r>
            <a:r>
              <a:rPr lang="ko-KR" altLang="en-US" b="1" dirty="0" smtClean="0">
                <a:solidFill>
                  <a:srgbClr val="00B0F0"/>
                </a:solidFill>
              </a:rPr>
              <a:t> </a:t>
            </a:r>
            <a:r>
              <a:rPr lang="en-US" altLang="ko-KR" b="1" dirty="0" smtClean="0">
                <a:solidFill>
                  <a:srgbClr val="00B0F0"/>
                </a:solidFill>
              </a:rPr>
              <a:t>Majestic City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285293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</a:schemeClr>
                </a:solidFill>
              </a:rPr>
              <a:t>09.06.2012</a:t>
            </a:r>
            <a:endParaRPr lang="ko-KR" alt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342900" indent="-342900">
              <a:buAutoNum type="arabicParenR" startAt="5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 </a:t>
            </a:r>
            <a:endParaRPr lang="en-US" altLang="ko-KR" sz="1400" b="1" spc="-80" dirty="0" smtClean="0">
              <a:solidFill>
                <a:srgbClr val="EE7700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80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02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4296668" cy="1031988"/>
          </a:xfrm>
        </p:spPr>
        <p:txBody>
          <a:bodyPr anchor="t">
            <a:normAutofit/>
          </a:bodyPr>
          <a:lstStyle/>
          <a:p>
            <a:pPr algn="l"/>
            <a:r>
              <a:rPr lang="en-US" altLang="ko-KR" sz="2400" spc="-100" dirty="0" smtClean="0"/>
              <a:t>7</a:t>
            </a:r>
            <a:r>
              <a:rPr lang="ko-KR" altLang="en-US" sz="2400" spc="-100" dirty="0" smtClean="0"/>
              <a:t>기 프로젝트 </a:t>
            </a:r>
            <a:r>
              <a:rPr lang="en-US" altLang="ko-KR" sz="2400" spc="-100" dirty="0" smtClean="0"/>
              <a:t>–  </a:t>
            </a:r>
            <a:r>
              <a:rPr lang="ko-KR" altLang="en-US" sz="2400" spc="-100" dirty="0" smtClean="0"/>
              <a:t>정원 프로젝트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Rewriting Picket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Repainting 2</a:t>
            </a:r>
            <a:r>
              <a:rPr lang="en-US" altLang="ko-KR" sz="1400" spc="-80" baseline="3000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nd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Batch’s Wall Painting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Spoken English Class</a:t>
            </a: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908720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4)     Wall Painting</a:t>
            </a:r>
          </a:p>
          <a:p>
            <a:pPr marL="342900" indent="-342900">
              <a:buAutoNum type="arabicParenR" startAt="5"/>
            </a:pPr>
            <a:r>
              <a:rPr lang="en-US" altLang="ko-KR" sz="1400" b="1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350ppm Campaign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</a:p>
          <a:p>
            <a:pPr marL="342900" indent="-342900">
              <a:buAutoNum type="arabicParenR" startAt="5"/>
            </a:pPr>
            <a:r>
              <a:rPr lang="en-US" altLang="ko-KR" sz="1400" b="1" spc="-80" dirty="0" smtClean="0">
                <a:solidFill>
                  <a:schemeClr val="accent6">
                    <a:lumMod val="75000"/>
                  </a:schemeClr>
                </a:solidFill>
                <a:latin typeface="나눔고딕" pitchFamily="50" charset="-127"/>
                <a:ea typeface="나눔고딕" pitchFamily="50" charset="-127"/>
              </a:rPr>
              <a:t>Gardening</a:t>
            </a: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400" b="1" spc="-80" dirty="0" smtClean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buAutoNum type="arabicParenR"/>
            </a:pPr>
            <a:endParaRPr lang="en-US" altLang="ko-KR" sz="1400" b="1" spc="-80" dirty="0" smtClean="0">
              <a:solidFill>
                <a:srgbClr val="FF873C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6" name="그림 15" descr="SN20599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60" y="3356992"/>
            <a:ext cx="3947160" cy="2971800"/>
          </a:xfrm>
          <a:prstGeom prst="rect">
            <a:avLst/>
          </a:prstGeom>
        </p:spPr>
      </p:pic>
      <p:pic>
        <p:nvPicPr>
          <p:cNvPr id="17" name="그림 16" descr="SAM_678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0032" y="3356992"/>
            <a:ext cx="38164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0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목차</a:t>
            </a:r>
            <a:endParaRPr lang="ko-KR" alt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altLang="ko-KR" dirty="0" smtClean="0">
                <a:solidFill>
                  <a:srgbClr val="EE7700"/>
                </a:solidFill>
                <a:latin typeface="KT&amp;G 상상본문 M" pitchFamily="2" charset="-127"/>
                <a:ea typeface="KT&amp;G 상상본문 M" pitchFamily="2" charset="-127"/>
              </a:rPr>
              <a:t>1_ </a:t>
            </a:r>
            <a:r>
              <a:rPr lang="ko-KR" altLang="en-US" dirty="0" smtClean="0">
                <a:latin typeface="DejaVu Serif" pitchFamily="18" charset="0"/>
                <a:ea typeface="KT&amp;G 상상본문 M" pitchFamily="2" charset="-127"/>
              </a:rPr>
              <a:t>정규프로그램</a:t>
            </a: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endParaRPr lang="en-US" altLang="ko-KR" dirty="0" smtClean="0">
              <a:latin typeface="KT&amp;G 상상본문 M" pitchFamily="2" charset="-127"/>
              <a:ea typeface="KT&amp;G 상상본문 M" pitchFamily="2" charset="-127"/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EE7700"/>
                </a:solidFill>
                <a:latin typeface="KT&amp;G 상상본문 M" pitchFamily="2" charset="-127"/>
                <a:ea typeface="KT&amp;G 상상본문 M" pitchFamily="2" charset="-127"/>
              </a:rPr>
              <a:t>2_ </a:t>
            </a:r>
            <a:r>
              <a:rPr lang="en-US" altLang="ko-KR" dirty="0" smtClean="0">
                <a:latin typeface="DejaVu Serif" pitchFamily="18" charset="0"/>
                <a:ea typeface="KT&amp;G 상상본문 M" pitchFamily="2" charset="-127"/>
              </a:rPr>
              <a:t>7</a:t>
            </a:r>
            <a:r>
              <a:rPr lang="ko-KR" altLang="en-US" dirty="0" smtClean="0">
                <a:latin typeface="DejaVu Serif" pitchFamily="18" charset="0"/>
                <a:ea typeface="KT&amp;G 상상본문 M" pitchFamily="2" charset="-127"/>
              </a:rPr>
              <a:t>기 프로젝트</a:t>
            </a: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endParaRPr lang="en-US" altLang="ko-KR" dirty="0" smtClean="0">
              <a:latin typeface="KT&amp;G 상상본문 M" pitchFamily="2" charset="-127"/>
              <a:ea typeface="KT&amp;G 상상본문 M" pitchFamily="2" charset="-127"/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EE7700"/>
                </a:solidFill>
                <a:latin typeface="KT&amp;G 상상본문 M" pitchFamily="2" charset="-127"/>
                <a:ea typeface="KT&amp;G 상상본문 M" pitchFamily="2" charset="-127"/>
              </a:rPr>
              <a:t>3_</a:t>
            </a:r>
            <a:r>
              <a:rPr lang="ko-KR" altLang="en-US" dirty="0" smtClean="0">
                <a:latin typeface="DejaVu Serif" pitchFamily="18" charset="0"/>
                <a:ea typeface="KT&amp;G 상상본문 M" pitchFamily="2" charset="-127"/>
              </a:rPr>
              <a:t>기타 프로그램</a:t>
            </a: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EE7700"/>
                </a:solidFill>
                <a:latin typeface="KT&amp;G 상상본문 M" pitchFamily="2" charset="-127"/>
                <a:ea typeface="KT&amp;G 상상본문 M" pitchFamily="2" charset="-127"/>
              </a:rPr>
              <a:t>4_ </a:t>
            </a:r>
            <a:r>
              <a:rPr lang="ko-KR" altLang="en-US" dirty="0" smtClean="0">
                <a:latin typeface="DejaVu Serif" pitchFamily="18" charset="0"/>
                <a:ea typeface="KT&amp;G 상상본문 M" pitchFamily="2" charset="-127"/>
              </a:rPr>
              <a:t>활동 영상 </a:t>
            </a: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r>
              <a:rPr lang="en-US" altLang="ko-KR" dirty="0" smtClean="0">
                <a:solidFill>
                  <a:srgbClr val="EE7700"/>
                </a:solidFill>
                <a:latin typeface="KT&amp;G 상상본문 M" pitchFamily="2" charset="-127"/>
                <a:ea typeface="KT&amp;G 상상본문 M" pitchFamily="2" charset="-127"/>
              </a:rPr>
              <a:t>5_</a:t>
            </a:r>
            <a:r>
              <a:rPr lang="ko-KR" altLang="en-US" dirty="0" smtClean="0">
                <a:latin typeface="DejaVu Serif" pitchFamily="18" charset="0"/>
                <a:ea typeface="KT&amp;G 상상본문 M" pitchFamily="2" charset="-127"/>
              </a:rPr>
              <a:t> 개인 발표</a:t>
            </a:r>
            <a:endParaRPr lang="en-US" altLang="ko-KR" dirty="0" smtClean="0">
              <a:latin typeface="DejaVu Serif" pitchFamily="18" charset="0"/>
              <a:ea typeface="DejaVu Serif" pitchFamily="18" charset="0"/>
            </a:endParaRPr>
          </a:p>
          <a:p>
            <a:pPr>
              <a:buNone/>
            </a:pPr>
            <a:endParaRPr lang="en-US" altLang="ko-KR" dirty="0"/>
          </a:p>
          <a:p>
            <a:pPr>
              <a:buNone/>
            </a:pPr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1798719"/>
            <a:ext cx="4717032" cy="39703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b="1" dirty="0" smtClean="0">
                <a:solidFill>
                  <a:srgbClr val="00B0F0"/>
                </a:solidFill>
                <a:latin typeface="+mn-ea"/>
              </a:rPr>
              <a:t>YMCA </a:t>
            </a: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앞 놀이터 재정비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가구 체험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헌혈 캠페인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신년 축제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도로 표지판 작업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알림판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ko-KR" b="1" dirty="0" smtClean="0">
                <a:solidFill>
                  <a:srgbClr val="00B0F0"/>
                </a:solidFill>
                <a:latin typeface="+mn-ea"/>
              </a:rPr>
              <a:t>AGM </a:t>
            </a:r>
            <a:r>
              <a:rPr lang="ko-KR" altLang="en-US" b="1" dirty="0" smtClean="0">
                <a:solidFill>
                  <a:srgbClr val="00B0F0"/>
                </a:solidFill>
                <a:latin typeface="+mn-ea"/>
              </a:rPr>
              <a:t>세미나 참가 </a:t>
            </a:r>
            <a:endParaRPr lang="en-US" altLang="ko-KR" b="1" dirty="0" smtClean="0">
              <a:solidFill>
                <a:srgbClr val="00B0F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8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라온아띠 사진정리\3월\3월16일\DSCN4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8144"/>
            <a:ext cx="336017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4872732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</a:t>
            </a:r>
            <a:r>
              <a:rPr lang="ko-KR" altLang="en-US" sz="2400" spc="-100" smtClean="0"/>
              <a:t>프로그램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놀이터 재정비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0192" y="298766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</a:schemeClr>
                </a:solidFill>
              </a:rPr>
              <a:t>13.03.2012~23.03.2012</a:t>
            </a:r>
            <a:endParaRPr lang="ko-KR" alt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050" name="Picture 2" descr="F:\라온아띠 사진정리\3월\3월15일\DSCN41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356992"/>
            <a:ext cx="336017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라온아띠 사진정리\3월\3월23일\SN2032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9971" y="335814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566482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</a:t>
            </a:r>
            <a:r>
              <a:rPr lang="en-US" altLang="ko-KR" sz="2400" spc="-100" dirty="0" smtClean="0"/>
              <a:t>- </a:t>
            </a:r>
            <a:r>
              <a:rPr lang="ko-KR" altLang="en-US" sz="2400" spc="-100" dirty="0" smtClean="0"/>
              <a:t>스리랑카 가구공장 체험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275601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2012.03.29</a:t>
            </a:r>
          </a:p>
          <a:p>
            <a:r>
              <a:rPr lang="en-US" altLang="ko-KR" b="1" dirty="0" smtClean="0"/>
              <a:t>09.05.2012~10.05.2012</a:t>
            </a:r>
            <a:endParaRPr lang="ko-KR" altLang="en-US" b="1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9544" y="3356992"/>
            <a:ext cx="3360000" cy="252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416" y="3356992"/>
            <a:ext cx="3360000" cy="252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746" y="3356992"/>
            <a:ext cx="3360000" cy="25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42246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헌혈 캠페인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2970243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</a:schemeClr>
                </a:solidFill>
              </a:rPr>
              <a:t>07.04.2012</a:t>
            </a:r>
            <a:endParaRPr lang="ko-KR" altLang="en-US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074" name="Picture 2" descr="F:\라온아띠 사진정리\4월\4월7일\SN203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5" y="335727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라온아띠 사진정리\4월\4월7일\SN203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21538" y="3414809"/>
            <a:ext cx="2520000" cy="24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4000" y="3357272"/>
            <a:ext cx="33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4656708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신년축제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9992" y="2980279"/>
            <a:ext cx="4644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mtClean="0"/>
              <a:t>축제 준비기간</a:t>
            </a:r>
            <a:r>
              <a:rPr lang="en-US" altLang="ko-KR" b="1" dirty="0" smtClean="0"/>
              <a:t>: 18.04.2012~21.04.2012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3357272"/>
            <a:ext cx="3360000" cy="252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349611"/>
            <a:ext cx="3360000" cy="252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3292" y="334961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59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</a:t>
            </a:r>
            <a:r>
              <a:rPr lang="en-US" altLang="ko-KR" sz="2400" spc="-100" dirty="0" smtClean="0"/>
              <a:t>- </a:t>
            </a:r>
            <a:r>
              <a:rPr lang="ko-KR" altLang="en-US" sz="2400" spc="-100" dirty="0" smtClean="0"/>
              <a:t>신년 축제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297024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축제일</a:t>
            </a:r>
            <a:r>
              <a:rPr lang="en-US" altLang="ko-KR" b="1" dirty="0" smtClean="0"/>
              <a:t>: 21.04.2012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69544" y="3357272"/>
            <a:ext cx="3360000" cy="252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5825" y="3357272"/>
            <a:ext cx="3360000" cy="252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1370" y="3357272"/>
            <a:ext cx="3360000" cy="25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530478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기타프로그램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도로 표지판 제작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27809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04.05.2012~25.05.2012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356992"/>
            <a:ext cx="4178911" cy="295232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356992"/>
            <a:ext cx="1811906" cy="2996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9224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pic>
        <p:nvPicPr>
          <p:cNvPr id="13" name="그림 12" descr="SN206405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6732240" y="3356992"/>
            <a:ext cx="216024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6096868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 </a:t>
            </a:r>
            <a:r>
              <a:rPr lang="en-US" altLang="ko-KR" sz="2400" spc="-100" dirty="0" smtClean="0"/>
              <a:t>– </a:t>
            </a:r>
            <a:r>
              <a:rPr lang="ko-KR" altLang="en-US" sz="2400" spc="-100" dirty="0" smtClean="0"/>
              <a:t>알림판 제작 </a:t>
            </a:r>
            <a:r>
              <a:rPr lang="en-US" altLang="ko-KR" sz="1800" spc="-100" dirty="0" smtClean="0"/>
              <a:t>(</a:t>
            </a:r>
            <a:r>
              <a:rPr lang="ko-KR" altLang="en-US" sz="1800" spc="-100" dirty="0" err="1" smtClean="0"/>
              <a:t>모라투와</a:t>
            </a:r>
            <a:r>
              <a:rPr lang="ko-KR" altLang="en-US" sz="1800" spc="-100" dirty="0" smtClean="0"/>
              <a:t> 기차역</a:t>
            </a:r>
            <a:r>
              <a:rPr lang="en-US" altLang="ko-KR" sz="1800" spc="-100" dirty="0" smtClean="0"/>
              <a:t>)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6096" y="285293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Making: 09.05.2012~17.05.2012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9224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3357272"/>
            <a:ext cx="3360000" cy="252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20" y="3357272"/>
            <a:ext cx="3360000" cy="2520000"/>
          </a:xfrm>
          <a:prstGeom prst="rect">
            <a:avLst/>
          </a:prstGeom>
        </p:spPr>
      </p:pic>
      <p:pic>
        <p:nvPicPr>
          <p:cNvPr id="11" name="그림 10" descr="SN2057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3356992"/>
            <a:ext cx="3347864" cy="2510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5952852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기타 프로그램 </a:t>
            </a:r>
            <a:r>
              <a:rPr lang="en-US" altLang="ko-KR" sz="2400" spc="-100" dirty="0" smtClean="0"/>
              <a:t>– AGM </a:t>
            </a:r>
            <a:r>
              <a:rPr lang="ko-KR" altLang="en-US" sz="2400" spc="-100" dirty="0" smtClean="0"/>
              <a:t>세미나 축하공연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03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27089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25.05.2012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89378" y="692696"/>
            <a:ext cx="6984776" cy="246221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Repairing &amp; Painting Playground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Carpentry work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Blood Donation Campaign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1</a:t>
            </a:r>
            <a:r>
              <a:rPr lang="en-US" altLang="ko-KR" sz="1400" baseline="300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st</a:t>
            </a: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 trip</a:t>
            </a:r>
          </a:p>
          <a:p>
            <a:pPr marL="342900" indent="-342900">
              <a:buAutoNum type="arabicPeriod"/>
            </a:pPr>
            <a:endParaRPr lang="en-US" altLang="ko-KR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New Year Festival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Junction Board</a:t>
            </a:r>
          </a:p>
          <a:p>
            <a:pPr marL="342900" indent="-342900">
              <a:buAutoNum type="arabicPeriod"/>
            </a:pPr>
            <a:r>
              <a:rPr lang="en-US" altLang="ko-KR" sz="1400" dirty="0" smtClean="0">
                <a:solidFill>
                  <a:schemeClr val="tx1">
                    <a:lumMod val="50000"/>
                  </a:schemeClr>
                </a:solidFill>
                <a:latin typeface="나눔고딕" charset="-127"/>
                <a:ea typeface="나눔고딕" charset="-127"/>
              </a:rPr>
              <a:t>Notice Board</a:t>
            </a:r>
          </a:p>
          <a:p>
            <a:pPr marL="342900" indent="-342900">
              <a:buAutoNum type="arabicPeriod"/>
            </a:pPr>
            <a:r>
              <a:rPr lang="en-US" altLang="ko-KR" sz="1400" b="1" dirty="0" smtClean="0">
                <a:solidFill>
                  <a:srgbClr val="EE7700"/>
                </a:solidFill>
                <a:latin typeface="나눔고딕" charset="-127"/>
                <a:ea typeface="나눔고딕" charset="-127"/>
              </a:rPr>
              <a:t>AGM Seminar</a:t>
            </a:r>
          </a:p>
          <a:p>
            <a:pPr marL="342900" indent="-342900">
              <a:buAutoNum type="arabicPeriod"/>
            </a:pPr>
            <a:endParaRPr lang="en-US" altLang="ko-KR" sz="1400" dirty="0" smtClean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  <a:p>
            <a:pPr marL="342900" indent="-342900">
              <a:buAutoNum type="arabicPeriod"/>
            </a:pPr>
            <a:endParaRPr lang="ko-KR" altLang="en-US" sz="1400" dirty="0">
              <a:solidFill>
                <a:schemeClr val="tx1">
                  <a:lumMod val="50000"/>
                </a:schemeClr>
              </a:solidFill>
              <a:latin typeface="나눔고딕" charset="-127"/>
              <a:ea typeface="나눔고딕" charset="-127"/>
            </a:endParaRPr>
          </a:p>
        </p:txBody>
      </p:sp>
      <p:pic>
        <p:nvPicPr>
          <p:cNvPr id="11" name="그림 10" descr="SN2058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140968"/>
            <a:ext cx="3560373" cy="2670280"/>
          </a:xfrm>
          <a:prstGeom prst="rect">
            <a:avLst/>
          </a:prstGeom>
        </p:spPr>
      </p:pic>
      <p:pic>
        <p:nvPicPr>
          <p:cNvPr id="13" name="그림 12" descr="SN205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0568" y="3140968"/>
            <a:ext cx="3456384" cy="2592288"/>
          </a:xfrm>
          <a:prstGeom prst="rect">
            <a:avLst/>
          </a:prstGeom>
        </p:spPr>
      </p:pic>
      <p:pic>
        <p:nvPicPr>
          <p:cNvPr id="14" name="그림 13" descr="IMG_47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3140968"/>
            <a:ext cx="3552395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3720604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활동영상</a:t>
            </a:r>
            <a:endParaRPr lang="ko-KR" altLang="en-US" sz="2400" spc="-100" dirty="0"/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020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05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232" b="89881" l="9900" r="89975">
                        <a14:foregroundMark x1="26441" y1="26637" x2="26441" y2="26637"/>
                        <a14:foregroundMark x1="28446" y1="34226" x2="28446" y2="34226"/>
                        <a14:foregroundMark x1="36090" y1="35268" x2="36090" y2="35268"/>
                        <a14:foregroundMark x1="43108" y1="36607" x2="43108" y2="36607"/>
                        <a14:foregroundMark x1="42105" y1="34673" x2="42105" y2="34673"/>
                        <a14:foregroundMark x1="40351" y1="36161" x2="40351" y2="36161"/>
                        <a14:foregroundMark x1="37093" y1="39435" x2="37093" y2="39435"/>
                        <a14:foregroundMark x1="38471" y1="36458" x2="38471" y2="36458"/>
                        <a14:foregroundMark x1="45489" y1="39732" x2="38471" y2="33780"/>
                        <a14:foregroundMark x1="53509" y1="32143" x2="60526" y2="39435"/>
                        <a14:foregroundMark x1="68296" y1="32589" x2="75564" y2="39286"/>
                        <a14:foregroundMark x1="24436" y1="34077" x2="27444" y2="36905"/>
                        <a14:foregroundMark x1="62907" y1="7589" x2="73559" y2="8780"/>
                        <a14:foregroundMark x1="50752" y1="13095" x2="58647" y2="15774"/>
                        <a14:foregroundMark x1="35464" y1="19940" x2="44486" y2="20685"/>
                        <a14:foregroundMark x1="21930" y1="24702" x2="29825" y2="26935"/>
                        <a14:foregroundMark x1="23684" y1="39435" x2="31328" y2="35268"/>
                        <a14:foregroundMark x1="25313" y1="34077" x2="30702" y2="33780"/>
                        <a14:foregroundMark x1="32080" y1="33036" x2="26316" y2="33036"/>
                        <a14:foregroundMark x1="23308" y1="32589" x2="33083" y2="32143"/>
                        <a14:backgroundMark x1="33083" y1="31845" x2="23935" y2="32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91" y="980728"/>
            <a:ext cx="7952549" cy="6355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2573" y="4314582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RaonAtti</a:t>
            </a:r>
            <a:r>
              <a:rPr lang="en-US" altLang="ko-KR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7</a:t>
            </a:r>
            <a:r>
              <a:rPr lang="en-US" altLang="ko-KR" sz="1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th</a:t>
            </a:r>
            <a:r>
              <a:rPr lang="en-US" altLang="ko-KR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Batch in </a:t>
            </a:r>
            <a:r>
              <a:rPr lang="en-US" altLang="ko-KR" sz="16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Srilanka</a:t>
            </a:r>
            <a:endParaRPr lang="ko-KR" alt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3848" y="5898758"/>
            <a:ext cx="1289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19.06.2012</a:t>
            </a:r>
            <a:endParaRPr lang="ko-KR" altLang="en-US" sz="1600" dirty="0">
              <a:solidFill>
                <a:schemeClr val="accent5">
                  <a:lumMod val="60000"/>
                  <a:lumOff val="40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6322010"/>
              </p:ext>
            </p:extLst>
          </p:nvPr>
        </p:nvGraphicFramePr>
        <p:xfrm>
          <a:off x="251520" y="2060848"/>
          <a:ext cx="8640963" cy="4459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23"/>
                <a:gridCol w="1234423"/>
                <a:gridCol w="1234423"/>
                <a:gridCol w="1234424"/>
                <a:gridCol w="1234424"/>
                <a:gridCol w="1234423"/>
                <a:gridCol w="1234423"/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Mon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Tue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Wed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Thu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Fri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 smtClean="0">
                          <a:solidFill>
                            <a:srgbClr val="00B0F0"/>
                          </a:solidFill>
                        </a:rPr>
                        <a:t>SAT</a:t>
                      </a:r>
                      <a:endParaRPr lang="ko-KR" alt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Waking</a:t>
                      </a:r>
                      <a:r>
                        <a:rPr lang="en-US" altLang="ko-KR" sz="1100" baseline="0" dirty="0" smtClean="0"/>
                        <a:t> up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5:30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-Wak</a:t>
                      </a:r>
                      <a:r>
                        <a:rPr lang="en-US" altLang="ko-KR" sz="1100" baseline="0" dirty="0" smtClean="0"/>
                        <a:t>ing up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-Preparing to going office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-Having breakfast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Making</a:t>
                      </a:r>
                      <a:r>
                        <a:rPr lang="en-US" altLang="ko-KR" sz="1100" baseline="0" dirty="0" smtClean="0"/>
                        <a:t> 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Herbal Drink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-Waking</a:t>
                      </a:r>
                      <a:r>
                        <a:rPr lang="en-US" altLang="ko-KR" sz="1100" baseline="0" dirty="0" smtClean="0"/>
                        <a:t> up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-Preparing to going office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-Having breakfast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6:30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Distributing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Herbal</a:t>
                      </a:r>
                      <a:r>
                        <a:rPr lang="en-US" altLang="ko-KR" sz="1100" baseline="0" dirty="0" smtClean="0"/>
                        <a:t> Drink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7:30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Arriving</a:t>
                      </a:r>
                      <a:r>
                        <a:rPr lang="en-US" altLang="ko-KR" sz="1100" baseline="0" dirty="0" smtClean="0"/>
                        <a:t> at YMCA / Caring Trees Program &amp; Picketing “No Trash”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8:30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 work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-Preparing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Other work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 work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-Preparing</a:t>
                      </a:r>
                      <a:r>
                        <a:rPr lang="en-US" altLang="ko-KR" sz="1100" baseline="0" dirty="0" smtClean="0"/>
                        <a:t>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 work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-learn Sinhala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</a:t>
                      </a:r>
                      <a:r>
                        <a:rPr lang="en-US" altLang="ko-KR" sz="1100" baseline="0" dirty="0" smtClean="0"/>
                        <a:t> work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-Preparing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-Exercising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-Music Class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-D</a:t>
                      </a:r>
                      <a:r>
                        <a:rPr lang="en-US" altLang="ko-KR" sz="1100" baseline="0" dirty="0" smtClean="0"/>
                        <a:t>ancing Class</a:t>
                      </a:r>
                      <a:endParaRPr lang="en-US" altLang="ko-KR" sz="11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Before noon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Having lunch,</a:t>
                      </a:r>
                      <a:r>
                        <a:rPr lang="en-US" altLang="ko-KR" sz="1100" baseline="0" dirty="0" smtClean="0"/>
                        <a:t> Taking rest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12:30~1:30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1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err="1" smtClean="0"/>
                        <a:t>Digorolla</a:t>
                      </a:r>
                      <a:r>
                        <a:rPr lang="en-US" altLang="ko-KR" sz="1100" baseline="0" dirty="0" smtClean="0"/>
                        <a:t>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 work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-Preparing</a:t>
                      </a:r>
                      <a:r>
                        <a:rPr lang="en-US" altLang="ko-KR" sz="1100" baseline="0" dirty="0" smtClean="0"/>
                        <a:t> </a:t>
                      </a:r>
                    </a:p>
                    <a:p>
                      <a:pPr algn="ctr" latinLnBrk="1"/>
                      <a:r>
                        <a:rPr lang="en-US" altLang="ko-KR" sz="1100" baseline="0" dirty="0" smtClean="0"/>
                        <a:t>Herbal Drink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-Other work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-Preparing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Other work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Children’s Club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After</a:t>
                      </a:r>
                      <a:r>
                        <a:rPr lang="en-US" altLang="ko-KR" sz="1200" b="1" baseline="0" dirty="0" smtClean="0">
                          <a:solidFill>
                            <a:srgbClr val="EE7700"/>
                          </a:solidFill>
                        </a:rPr>
                        <a:t> noon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Having</a:t>
                      </a:r>
                      <a:r>
                        <a:rPr lang="en-US" altLang="ko-KR" sz="1100" baseline="0" dirty="0" smtClean="0"/>
                        <a:t> Dinner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Korean</a:t>
                      </a:r>
                      <a:r>
                        <a:rPr lang="en-US" altLang="ko-KR" sz="1100" baseline="0" dirty="0" smtClean="0"/>
                        <a:t>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Spoken English Class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6:00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Committee Meeting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Youth Club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7:30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00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-Team Meeting</a:t>
                      </a:r>
                    </a:p>
                    <a:p>
                      <a:pPr algn="ctr" latinLnBrk="1"/>
                      <a:r>
                        <a:rPr lang="en-US" altLang="ko-KR" sz="1100" dirty="0" smtClean="0"/>
                        <a:t>-Taking Rest in house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EE7700"/>
                          </a:solidFill>
                        </a:rPr>
                        <a:t>Night time</a:t>
                      </a:r>
                      <a:endParaRPr lang="ko-KR" altLang="en-US" sz="1200" b="1" dirty="0">
                        <a:solidFill>
                          <a:srgbClr val="EE77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95736" y="8367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23728" y="2636912"/>
            <a:ext cx="4968552" cy="2520280"/>
          </a:xfrm>
        </p:spPr>
        <p:txBody>
          <a:bodyPr anchor="t">
            <a:normAutofit/>
          </a:bodyPr>
          <a:lstStyle/>
          <a:p>
            <a:r>
              <a:rPr lang="ko-KR" altLang="en-US" sz="4800" spc="-100" dirty="0" smtClean="0">
                <a:effectLst>
                  <a:reflection blurRad="6350" stA="55000" endA="50" endPos="85000" dir="5400000" sy="-100000" algn="bl" rotWithShape="0"/>
                </a:effectLst>
              </a:rPr>
              <a:t>개인발표</a:t>
            </a:r>
            <a:endParaRPr lang="ko-KR" altLang="en-US" sz="4800" spc="-100" dirty="0">
              <a:effectLst>
                <a:reflection blurRad="6350" stA="55000" endA="50" endPos="85000" dir="5400000" sy="-100000" algn="bl" rotWithShape="0"/>
              </a:effectLst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8861" y="376956"/>
            <a:ext cx="5020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06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411760" y="2708920"/>
            <a:ext cx="5040560" cy="295232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6600" spc="-100" dirty="0" smtClean="0">
                <a:effectLst>
                  <a:reflection blurRad="6350" stA="60000" endA="900" endPos="58000" dir="5400000" sy="-100000" algn="bl" rotWithShape="0"/>
                </a:effectLst>
              </a:rPr>
              <a:t>감사합니다</a:t>
            </a:r>
            <a:endParaRPr lang="ko-KR" altLang="en-US" sz="6600" spc="-100" dirty="0"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95736" y="8367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FF873C"/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7" name="TextBox 6"/>
          <p:cNvSpPr txBox="1"/>
          <p:nvPr/>
        </p:nvSpPr>
        <p:spPr>
          <a:xfrm>
            <a:off x="1763688" y="321297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 </a:t>
            </a:r>
            <a:r>
              <a:rPr lang="ko-KR" altLang="en-US" b="1" dirty="0" smtClean="0">
                <a:solidFill>
                  <a:srgbClr val="00B0F0"/>
                </a:solidFill>
              </a:rPr>
              <a:t>태권도 클래스 폐강 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사유 </a:t>
            </a:r>
            <a:r>
              <a:rPr lang="en-US" altLang="ko-KR" dirty="0" smtClean="0"/>
              <a:t>:  7</a:t>
            </a:r>
            <a:r>
              <a:rPr lang="ko-KR" altLang="en-US" dirty="0" smtClean="0"/>
              <a:t>기 단원 중 태권도 교육 가능자가 </a:t>
            </a:r>
            <a:endParaRPr lang="en-US" altLang="ko-KR" dirty="0" smtClean="0"/>
          </a:p>
          <a:p>
            <a:r>
              <a:rPr lang="ko-KR" altLang="en-US" dirty="0" smtClean="0"/>
              <a:t>없는 관계로 태권도 클래스는 유지되지 못함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2195736" y="2564904"/>
            <a:ext cx="261962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1.</a:t>
            </a:r>
            <a:r>
              <a:rPr lang="ko-KR" altLang="en-US" b="1" dirty="0" smtClean="0">
                <a:solidFill>
                  <a:srgbClr val="00B0F0"/>
                </a:solidFill>
              </a:rPr>
              <a:t>물주기 및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피켓팅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r>
              <a:rPr lang="en-US" altLang="ko-KR" b="1" dirty="0" smtClean="0">
                <a:solidFill>
                  <a:srgbClr val="00B0F0"/>
                </a:solidFill>
              </a:rPr>
              <a:t>2.</a:t>
            </a:r>
            <a:r>
              <a:rPr lang="ko-KR" altLang="en-US" b="1" dirty="0" err="1" smtClean="0">
                <a:solidFill>
                  <a:srgbClr val="00B0F0"/>
                </a:solidFill>
              </a:rPr>
              <a:t>디고롤라</a:t>
            </a:r>
            <a:r>
              <a:rPr lang="ko-KR" altLang="en-US" b="1" dirty="0" smtClean="0">
                <a:solidFill>
                  <a:srgbClr val="00B0F0"/>
                </a:solidFill>
              </a:rPr>
              <a:t> 가든 클래스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r>
              <a:rPr lang="en-US" altLang="ko-KR" b="1" dirty="0" smtClean="0">
                <a:solidFill>
                  <a:srgbClr val="00B0F0"/>
                </a:solidFill>
              </a:rPr>
              <a:t>3.</a:t>
            </a:r>
            <a:r>
              <a:rPr lang="ko-KR" altLang="en-US" b="1" dirty="0" err="1" smtClean="0">
                <a:solidFill>
                  <a:srgbClr val="00B0F0"/>
                </a:solidFill>
              </a:rPr>
              <a:t>허벌</a:t>
            </a:r>
            <a:r>
              <a:rPr lang="ko-KR" altLang="en-US" b="1" dirty="0" smtClean="0">
                <a:solidFill>
                  <a:srgbClr val="00B0F0"/>
                </a:solidFill>
              </a:rPr>
              <a:t> 드링크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r>
              <a:rPr lang="en-US" altLang="ko-KR" b="1" dirty="0" smtClean="0">
                <a:solidFill>
                  <a:srgbClr val="00B0F0"/>
                </a:solidFill>
              </a:rPr>
              <a:t>4.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유스</a:t>
            </a:r>
            <a:r>
              <a:rPr lang="ko-KR" altLang="en-US" b="1" dirty="0" smtClean="0">
                <a:solidFill>
                  <a:srgbClr val="00B0F0"/>
                </a:solidFill>
              </a:rPr>
              <a:t> 클럽 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r>
              <a:rPr lang="en-US" altLang="ko-KR" b="1" dirty="0" smtClean="0">
                <a:solidFill>
                  <a:srgbClr val="00B0F0"/>
                </a:solidFill>
              </a:rPr>
              <a:t>5.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칠드런스</a:t>
            </a:r>
            <a:r>
              <a:rPr lang="ko-KR" altLang="en-US" b="1" dirty="0" smtClean="0">
                <a:solidFill>
                  <a:srgbClr val="00B0F0"/>
                </a:solidFill>
              </a:rPr>
              <a:t> 클럽</a:t>
            </a:r>
            <a:endParaRPr lang="en-US" altLang="ko-KR" b="1" dirty="0" smtClean="0">
              <a:solidFill>
                <a:srgbClr val="00B0F0"/>
              </a:solidFill>
            </a:endParaRPr>
          </a:p>
          <a:p>
            <a:endParaRPr lang="en-US" altLang="ko-KR" b="1" dirty="0" smtClean="0">
              <a:solidFill>
                <a:srgbClr val="00B0F0"/>
              </a:solidFill>
            </a:endParaRPr>
          </a:p>
          <a:p>
            <a:r>
              <a:rPr lang="en-US" altLang="ko-KR" b="1" dirty="0" smtClean="0">
                <a:solidFill>
                  <a:srgbClr val="00B0F0"/>
                </a:solidFill>
              </a:rPr>
              <a:t>6.</a:t>
            </a:r>
            <a:r>
              <a:rPr lang="ko-KR" altLang="en-US" b="1" dirty="0" smtClean="0">
                <a:solidFill>
                  <a:srgbClr val="00B0F0"/>
                </a:solidFill>
              </a:rPr>
              <a:t>코리안 클래스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38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852936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smtClean="0">
                <a:solidFill>
                  <a:srgbClr val="00B0F0"/>
                </a:solidFill>
              </a:rPr>
              <a:t>물주기 및 </a:t>
            </a:r>
            <a:r>
              <a:rPr lang="ko-KR" altLang="en-US" b="1" dirty="0" err="1" smtClean="0">
                <a:solidFill>
                  <a:srgbClr val="00B0F0"/>
                </a:solidFill>
              </a:rPr>
              <a:t>피켓팅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26" name="Picture 2" descr="C:\Users\ksc\Desktop\중간평과 비디오 영상\피켓\SN20423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3645024"/>
            <a:ext cx="3059832" cy="2520000"/>
          </a:xfrm>
          <a:prstGeom prst="rect">
            <a:avLst/>
          </a:prstGeom>
          <a:noFill/>
        </p:spPr>
      </p:pic>
      <p:pic>
        <p:nvPicPr>
          <p:cNvPr id="11" name="그림 10" descr="캐어링.JPG"/>
          <p:cNvPicPr>
            <a:picLocks noChangeAspect="1"/>
          </p:cNvPicPr>
          <p:nvPr/>
        </p:nvPicPr>
        <p:blipFill>
          <a:blip r:embed="rId4" cstate="print">
            <a:lum bright="-20000" contrast="10000"/>
          </a:blip>
          <a:srcRect l="38002" t="25335" r="6578" b="19774"/>
          <a:stretch>
            <a:fillRect/>
          </a:stretch>
        </p:blipFill>
        <p:spPr>
          <a:xfrm>
            <a:off x="2987824" y="3645024"/>
            <a:ext cx="3392308" cy="25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5696" y="6165304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err="1" smtClean="0"/>
              <a:t>피켓팅</a:t>
            </a:r>
            <a:r>
              <a:rPr lang="en-US" altLang="ko-KR" sz="1400" dirty="0" smtClean="0"/>
              <a:t> 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6165304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쓰레기 수거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7158" y="6165304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</a:t>
            </a:r>
            <a:r>
              <a:rPr lang="ko-KR" altLang="en-US" sz="1400" dirty="0" smtClean="0"/>
              <a:t>물주기</a:t>
            </a:r>
            <a:endParaRPr lang="ko-KR" altLang="en-US" sz="1400" dirty="0"/>
          </a:p>
        </p:txBody>
      </p:sp>
      <p:pic>
        <p:nvPicPr>
          <p:cNvPr id="2" name="Picture 2" descr="F:\라온아띠 사진정리\3월\3월14일\SN2029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810" y="364530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0" name="그림 9" descr="DSCN4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3360000" cy="2520000"/>
          </a:xfrm>
          <a:prstGeom prst="rect">
            <a:avLst/>
          </a:prstGeom>
        </p:spPr>
      </p:pic>
      <p:pic>
        <p:nvPicPr>
          <p:cNvPr id="12" name="그림 11" descr="SN2031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645024"/>
            <a:ext cx="3360000" cy="2520000"/>
          </a:xfrm>
          <a:prstGeom prst="rect">
            <a:avLst/>
          </a:prstGeom>
        </p:spPr>
      </p:pic>
      <p:pic>
        <p:nvPicPr>
          <p:cNvPr id="2050" name="Picture 2" descr="C:\Users\ksc\Desktop\중간평과 비디오 영상\허벌드링크\SN205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645024"/>
            <a:ext cx="3360000" cy="2520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3528" y="285293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err="1" smtClean="0">
                <a:solidFill>
                  <a:srgbClr val="00B0F0"/>
                </a:solidFill>
              </a:rPr>
              <a:t>허벌드링크</a:t>
            </a:r>
            <a:r>
              <a:rPr lang="ko-KR" altLang="en-US" b="1" dirty="0" smtClean="0">
                <a:solidFill>
                  <a:srgbClr val="00B0F0"/>
                </a:solidFill>
              </a:rPr>
              <a:t> 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6165304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</a:t>
            </a:r>
            <a:r>
              <a:rPr lang="ko-KR" altLang="en-US" sz="1400" dirty="0" err="1" smtClean="0"/>
              <a:t>허벌티</a:t>
            </a:r>
            <a:r>
              <a:rPr lang="ko-KR" altLang="en-US" sz="1400" dirty="0" smtClean="0"/>
              <a:t> 재료 손질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23928" y="6165304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err="1" smtClean="0"/>
              <a:t>허벌티</a:t>
            </a:r>
            <a:r>
              <a:rPr lang="ko-KR" altLang="en-US" sz="1400" dirty="0" smtClean="0"/>
              <a:t> 만들기</a:t>
            </a:r>
            <a:endParaRPr lang="ko-KR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82429" y="6165304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</a:t>
            </a:r>
            <a:r>
              <a:rPr lang="ko-KR" altLang="en-US" sz="1400" dirty="0" err="1" smtClean="0"/>
              <a:t>허벌티</a:t>
            </a:r>
            <a:r>
              <a:rPr lang="ko-KR" altLang="en-US" sz="1400" dirty="0" smtClean="0"/>
              <a:t> 나누어 주기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328861" y="376956"/>
            <a:ext cx="527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dirty="0" smtClean="0">
                <a:solidFill>
                  <a:srgbClr val="FF873C"/>
                </a:solidFill>
                <a:latin typeface="나눔고딕 ExtraBold" pitchFamily="50" charset="-127"/>
                <a:ea typeface="나눔고딕 ExtraBold" pitchFamily="50" charset="-127"/>
              </a:rPr>
              <a:t>01</a:t>
            </a:r>
            <a:endParaRPr lang="ko-KR" altLang="en-US" sz="2200" b="1" dirty="0">
              <a:solidFill>
                <a:srgbClr val="FF873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제목 9"/>
          <p:cNvSpPr>
            <a:spLocks noGrp="1"/>
          </p:cNvSpPr>
          <p:nvPr>
            <p:ph type="title" idx="4294967295"/>
          </p:nvPr>
        </p:nvSpPr>
        <p:spPr>
          <a:xfrm>
            <a:off x="2147540" y="212960"/>
            <a:ext cx="2424460" cy="1031988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2400" spc="-100" dirty="0" smtClean="0"/>
              <a:t>정규프로그램</a:t>
            </a:r>
            <a:endParaRPr lang="ko-KR" altLang="en-US" sz="2400" spc="-1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836712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Removed Program</a:t>
            </a:r>
          </a:p>
          <a:p>
            <a:pPr marL="342900" indent="-342900">
              <a:buAutoNum type="arabicParenR"/>
            </a:pPr>
            <a:r>
              <a:rPr lang="en-US" altLang="ko-KR" sz="1400" b="1" spc="-80" dirty="0" smtClean="0">
                <a:solidFill>
                  <a:srgbClr val="EE7700"/>
                </a:solidFill>
                <a:latin typeface="나눔고딕" pitchFamily="50" charset="-127"/>
                <a:ea typeface="나눔고딕" pitchFamily="50" charset="-127"/>
              </a:rPr>
              <a:t>Maintaining Program</a:t>
            </a:r>
          </a:p>
          <a:p>
            <a:pPr marL="342900" indent="-342900">
              <a:buAutoNum type="arabicParenR"/>
            </a:pPr>
            <a:r>
              <a:rPr lang="en-US" altLang="ko-KR" sz="1400" spc="-80" dirty="0" smtClean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New Program</a:t>
            </a:r>
          </a:p>
          <a:p>
            <a:pPr marL="342900" indent="-342900">
              <a:buFontTx/>
              <a:buAutoNum type="arabicParenR"/>
            </a:pPr>
            <a:r>
              <a:rPr lang="en-US" altLang="ko-KR" sz="1400" spc="-80" dirty="0">
                <a:solidFill>
                  <a:schemeClr val="tx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Meeting</a:t>
            </a:r>
          </a:p>
          <a:p>
            <a:pPr marL="342900" indent="-342900">
              <a:buAutoNum type="arabicParenR"/>
            </a:pPr>
            <a:endParaRPr lang="en-US" altLang="ko-KR" sz="1400" spc="-80" dirty="0">
              <a:solidFill>
                <a:schemeClr val="tx1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28529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</a:rPr>
              <a:t>▣</a:t>
            </a:r>
            <a:r>
              <a:rPr lang="ko-KR" altLang="en-US" b="1" dirty="0" err="1" smtClean="0">
                <a:solidFill>
                  <a:srgbClr val="00B0F0"/>
                </a:solidFill>
              </a:rPr>
              <a:t>유스클럽</a:t>
            </a:r>
            <a:endParaRPr lang="ko-KR" altLang="en-US" b="1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ksc\Desktop\중간평과 비디오 영상\youth club\SN203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645024"/>
            <a:ext cx="3360000" cy="2520000"/>
          </a:xfrm>
          <a:prstGeom prst="rect">
            <a:avLst/>
          </a:prstGeom>
          <a:noFill/>
        </p:spPr>
      </p:pic>
      <p:pic>
        <p:nvPicPr>
          <p:cNvPr id="3075" name="Picture 3" descr="C:\Users\ksc\Desktop\중간평과 비디오 영상\youth club\SN205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645024"/>
            <a:ext cx="3360000" cy="2520000"/>
          </a:xfrm>
          <a:prstGeom prst="rect">
            <a:avLst/>
          </a:prstGeom>
          <a:noFill/>
        </p:spPr>
      </p:pic>
      <p:pic>
        <p:nvPicPr>
          <p:cNvPr id="11" name="그림 10" descr="SN2039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3645024"/>
            <a:ext cx="3360000" cy="25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63688" y="6165304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</a:t>
            </a:r>
            <a:r>
              <a:rPr lang="ko-KR" altLang="en-US" sz="1400" dirty="0" smtClean="0"/>
              <a:t>준비 과정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48064" y="616530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미팅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91761" y="616530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↑ </a:t>
            </a:r>
            <a:r>
              <a:rPr lang="ko-KR" altLang="en-US" sz="1400" dirty="0" smtClean="0"/>
              <a:t>놀이</a:t>
            </a:r>
            <a:endParaRPr lang="ko-KR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2634</Words>
  <Application>Microsoft Office PowerPoint</Application>
  <PresentationFormat>화면 슬라이드 쇼(4:3)</PresentationFormat>
  <Paragraphs>667</Paragraphs>
  <Slides>41</Slides>
  <Notes>36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50" baseType="lpstr">
      <vt:lpstr>굴림</vt:lpstr>
      <vt:lpstr>Arial</vt:lpstr>
      <vt:lpstr>나눔고딕</vt:lpstr>
      <vt:lpstr>맑은 고딕</vt:lpstr>
      <vt:lpstr>DejaVu Serif</vt:lpstr>
      <vt:lpstr>KT&amp;G 상상본문 M</vt:lpstr>
      <vt:lpstr>나눔고딕 ExtraBold</vt:lpstr>
      <vt:lpstr>휴먼엑스포</vt:lpstr>
      <vt:lpstr>Office 테마</vt:lpstr>
      <vt:lpstr>슬라이드 1</vt:lpstr>
      <vt:lpstr>슬라이드 2</vt:lpstr>
      <vt:lpstr>목차</vt:lpstr>
      <vt:lpstr>정규프로그램</vt:lpstr>
      <vt:lpstr>정규프로그램</vt:lpstr>
      <vt:lpstr>정규프로그램</vt:lpstr>
      <vt:lpstr>정규프로그램</vt:lpstr>
      <vt:lpstr>정규프로그램</vt:lpstr>
      <vt:lpstr>정규프로그램</vt:lpstr>
      <vt:lpstr>정규프로그램</vt:lpstr>
      <vt:lpstr>정규프로그램</vt:lpstr>
      <vt:lpstr>정규프로그램</vt:lpstr>
      <vt:lpstr>정규프로그램</vt:lpstr>
      <vt:lpstr>정규 프로그램</vt:lpstr>
      <vt:lpstr>정규 프로그램</vt:lpstr>
      <vt:lpstr>정규프로그램</vt:lpstr>
      <vt:lpstr>정규프로그램</vt:lpstr>
      <vt:lpstr>Regular Program</vt:lpstr>
      <vt:lpstr>7기 프로그램</vt:lpstr>
      <vt:lpstr>7기 프로젝트 - 피켓팅</vt:lpstr>
      <vt:lpstr>7기 프로젝트 - 벽화복원</vt:lpstr>
      <vt:lpstr>7기 프로젝트 – 영어 수업 개설</vt:lpstr>
      <vt:lpstr>7기 프로젝트-벽화</vt:lpstr>
      <vt:lpstr>7기 프로젝트 – 벽화 </vt:lpstr>
      <vt:lpstr>7기 프로젝트 - 벽화</vt:lpstr>
      <vt:lpstr>7기 프로젝트 – 350 캠페인</vt:lpstr>
      <vt:lpstr>7기 프로젝트 – 350 캠페인</vt:lpstr>
      <vt:lpstr>7기 프로젝트 – 350 캠페인</vt:lpstr>
      <vt:lpstr>7기 프로젝트 –  정원 프로젝트</vt:lpstr>
      <vt:lpstr>기타 프로그램</vt:lpstr>
      <vt:lpstr>기타 프로그램 – 놀이터 재정비</vt:lpstr>
      <vt:lpstr>기타 프로그램- 스리랑카 가구공장 체험</vt:lpstr>
      <vt:lpstr>기타 프로그램 – 헌혈 캠페인</vt:lpstr>
      <vt:lpstr>기타 프로그램 – 신년축제</vt:lpstr>
      <vt:lpstr>기타 프로그램- 신년 축제</vt:lpstr>
      <vt:lpstr>기타프로그램 – 도로 표지판 제작</vt:lpstr>
      <vt:lpstr>기타 프로그램 – 알림판 제작 (모라투와 기차역)</vt:lpstr>
      <vt:lpstr>기타 프로그램 – AGM 세미나 축하공연</vt:lpstr>
      <vt:lpstr>활동영상</vt:lpstr>
      <vt:lpstr>개인발표</vt:lpstr>
      <vt:lpstr>감사합니다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</dc:title>
  <dc:creator>ksc</dc:creator>
  <cp:lastModifiedBy>ksc</cp:lastModifiedBy>
  <cp:revision>73</cp:revision>
  <dcterms:created xsi:type="dcterms:W3CDTF">2012-05-16T08:13:31Z</dcterms:created>
  <dcterms:modified xsi:type="dcterms:W3CDTF">2012-08-10T13:01:09Z</dcterms:modified>
</cp:coreProperties>
</file>