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1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63" autoAdjust="0"/>
    <p:restoredTop sz="92496" autoAdjust="0"/>
  </p:normalViewPr>
  <p:slideViewPr>
    <p:cSldViewPr>
      <p:cViewPr varScale="1">
        <p:scale>
          <a:sx n="85" d="100"/>
          <a:sy n="85" d="100"/>
        </p:scale>
        <p:origin x="-114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EDE8D-485C-4C26-91A9-45E8805D2187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4BADD-3844-4A35-BAEC-1573377DB8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C1A2C-C6F4-4C16-9893-A997DB671320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45774-4ECF-4410-A860-D554A4FFF6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IMG_04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9144000" cy="707233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71472" y="-142900"/>
            <a:ext cx="9144000" cy="1643074"/>
          </a:xfrm>
        </p:spPr>
        <p:txBody>
          <a:bodyPr>
            <a:noAutofit/>
          </a:bodyPr>
          <a:lstStyle/>
          <a:p>
            <a:pPr algn="just"/>
            <a:r>
              <a:rPr lang="en-US" altLang="ko-KR" sz="7200" dirty="0" err="1" smtClean="0">
                <a:solidFill>
                  <a:srgbClr val="FFFF00"/>
                </a:solidFill>
                <a:latin typeface="안상수2006중간" pitchFamily="18" charset="-127"/>
                <a:ea typeface="안상수2006중간" pitchFamily="18" charset="-127"/>
              </a:rPr>
              <a:t>Raonatti</a:t>
            </a:r>
            <a:r>
              <a:rPr lang="en-US" altLang="ko-KR" sz="7200" dirty="0" smtClean="0">
                <a:latin typeface="안상수2006중간" pitchFamily="18" charset="-127"/>
                <a:ea typeface="안상수2006중간" pitchFamily="18" charset="-127"/>
              </a:rPr>
              <a:t> </a:t>
            </a:r>
            <a:r>
              <a:rPr lang="en-US" altLang="ko-KR" sz="7200" dirty="0" smtClean="0">
                <a:latin typeface="안상수2006굵은" pitchFamily="18" charset="-127"/>
                <a:ea typeface="안상수2006굵은" pitchFamily="18" charset="-127"/>
              </a:rPr>
              <a:t>7</a:t>
            </a:r>
            <a:r>
              <a:rPr lang="en-US" altLang="ko-KR" sz="7200" baseline="30000" dirty="0" smtClean="0">
                <a:latin typeface="안상수2006굵은" pitchFamily="18" charset="-127"/>
                <a:ea typeface="안상수2006굵은" pitchFamily="18" charset="-127"/>
              </a:rPr>
              <a:t>th</a:t>
            </a:r>
            <a:r>
              <a:rPr lang="en-US" altLang="ko-KR" sz="7200" dirty="0" smtClean="0">
                <a:latin typeface="안상수2006중간" pitchFamily="18" charset="-127"/>
                <a:ea typeface="안상수2006중간" pitchFamily="18" charset="-127"/>
              </a:rPr>
              <a:t> </a:t>
            </a:r>
            <a:r>
              <a:rPr lang="ko-KR" altLang="en-US" sz="7200" dirty="0" smtClean="0">
                <a:latin typeface="안상수2006중간" pitchFamily="18" charset="-127"/>
                <a:ea typeface="안상수2006중간" pitchFamily="18" charset="-127"/>
              </a:rPr>
              <a:t>캄보디아 귀국보고</a:t>
            </a:r>
            <a:endParaRPr lang="ko-KR" altLang="en-US" sz="7200" dirty="0">
              <a:latin typeface="안상수2006중간" pitchFamily="18" charset="-127"/>
              <a:ea typeface="안상수2006중간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28" y="5929330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</a:rPr>
              <a:t>노아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6578" y="5929330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/>
                </a:solidFill>
              </a:rPr>
              <a:t>쩡</a:t>
            </a:r>
            <a:r>
              <a:rPr lang="ko-KR" altLang="en-US" sz="2400" dirty="0" err="1">
                <a:solidFill>
                  <a:schemeClr val="bg1"/>
                </a:solidFill>
              </a:rPr>
              <a:t>서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0694" y="5929330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나</a:t>
            </a:r>
            <a:r>
              <a:rPr lang="ko-KR" altLang="en-US" sz="2400" dirty="0">
                <a:solidFill>
                  <a:schemeClr val="bg1"/>
                </a:solidFill>
              </a:rPr>
              <a:t>래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48" y="5929330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chemeClr val="bg1"/>
                </a:solidFill>
              </a:rPr>
              <a:t>썽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6050" y="5929330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하늘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2) </a:t>
            </a:r>
            <a:r>
              <a:rPr lang="ko-KR" altLang="en-US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유치원</a:t>
            </a:r>
            <a:endParaRPr lang="ko-KR" altLang="en-US" dirty="0">
              <a:solidFill>
                <a:schemeClr val="accent5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1"/>
          </p:nvPr>
        </p:nvSpPr>
        <p:spPr>
          <a:xfrm>
            <a:off x="0" y="1214423"/>
            <a:ext cx="9144000" cy="17859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2000" dirty="0" smtClean="0"/>
              <a:t> 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(1)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활동 대상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샘물 다일 유치원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쫑크니어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 유치원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 (2)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활동 시간</a:t>
            </a:r>
            <a:endParaRPr lang="en-US" altLang="ko-KR" sz="24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 ①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쫑크니어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 유치원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매주 월요일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09:00~10:00</a:t>
            </a:r>
          </a:p>
          <a:p>
            <a:pPr>
              <a:buNone/>
            </a:pPr>
            <a:r>
              <a:rPr lang="en-US" altLang="ko-KR" sz="20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②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샘물 다일 유치원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매주 수요일 오전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09:00~10:00,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오후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13:00~14:00</a:t>
            </a:r>
          </a:p>
        </p:txBody>
      </p:sp>
      <p:pic>
        <p:nvPicPr>
          <p:cNvPr id="11" name="그림 10" descr="크기변환_SAM_03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857496"/>
            <a:ext cx="2857500" cy="2000264"/>
          </a:xfrm>
          <a:prstGeom prst="rect">
            <a:avLst/>
          </a:prstGeom>
        </p:spPr>
      </p:pic>
      <p:pic>
        <p:nvPicPr>
          <p:cNvPr id="12" name="그림 11" descr="크기변환_SAM_03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4857736"/>
            <a:ext cx="2928958" cy="2000264"/>
          </a:xfrm>
          <a:prstGeom prst="rect">
            <a:avLst/>
          </a:prstGeom>
        </p:spPr>
      </p:pic>
      <p:pic>
        <p:nvPicPr>
          <p:cNvPr id="13" name="그림 12" descr="크기변환_SAM_03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2857496"/>
            <a:ext cx="3000396" cy="2000264"/>
          </a:xfrm>
          <a:prstGeom prst="rect">
            <a:avLst/>
          </a:prstGeom>
        </p:spPr>
      </p:pic>
      <p:pic>
        <p:nvPicPr>
          <p:cNvPr id="14" name="그림 13" descr="크기변환_SAM_03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2857496"/>
            <a:ext cx="3000396" cy="1988345"/>
          </a:xfrm>
          <a:prstGeom prst="rect">
            <a:avLst/>
          </a:prstGeom>
        </p:spPr>
      </p:pic>
      <p:pic>
        <p:nvPicPr>
          <p:cNvPr id="15" name="그림 14" descr="크기변환_SAM_03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4857736"/>
            <a:ext cx="2857520" cy="2000264"/>
          </a:xfrm>
          <a:prstGeom prst="rect">
            <a:avLst/>
          </a:prstGeom>
        </p:spPr>
      </p:pic>
      <p:pic>
        <p:nvPicPr>
          <p:cNvPr id="16" name="그림 15" descr="크기변환_SAM_039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322" y="4857760"/>
            <a:ext cx="3071834" cy="200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071670" y="142852"/>
            <a:ext cx="5857916" cy="7858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4000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3</a:t>
            </a:r>
            <a:r>
              <a:rPr lang="en-US" altLang="ko-KR" sz="4400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) </a:t>
            </a:r>
            <a:r>
              <a:rPr lang="ko-KR" altLang="en-US" sz="4400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스텝 한국어 교육</a:t>
            </a:r>
            <a:endParaRPr lang="ko-KR" altLang="en-US" sz="4400" dirty="0">
              <a:solidFill>
                <a:schemeClr val="accent5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half" idx="2"/>
          </p:nvPr>
        </p:nvSpPr>
        <p:spPr>
          <a:xfrm>
            <a:off x="214282" y="1071547"/>
            <a:ext cx="8643998" cy="271464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(1)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활동 대상</a:t>
            </a:r>
            <a:r>
              <a:rPr lang="en-US" altLang="ko-KR" sz="18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다일 공동체 현지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(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캄보디아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)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 스텝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1800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①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김정민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파리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아론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②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이나래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른스레이맘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노부야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③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이성희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펄리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펄라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시켄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보파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싸론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④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정하늘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분셍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싸로앗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⑤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조경서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스레이맘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짼니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므이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(2)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활동 시간</a:t>
            </a:r>
            <a:r>
              <a:rPr lang="en-US" altLang="ko-KR" sz="18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매주 화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목요일 오후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15:00~16:00</a:t>
            </a:r>
            <a:endParaRPr lang="ko-KR" altLang="en-US" sz="2000" dirty="0"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7" name="그림 6" descr="2012-04-19 12.45.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214422"/>
            <a:ext cx="3214710" cy="2357454"/>
          </a:xfrm>
          <a:prstGeom prst="rect">
            <a:avLst/>
          </a:prstGeom>
        </p:spPr>
      </p:pic>
      <p:pic>
        <p:nvPicPr>
          <p:cNvPr id="8" name="그림 7" descr="2012-04-19 12.45.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786190"/>
            <a:ext cx="2214578" cy="2786082"/>
          </a:xfrm>
          <a:prstGeom prst="rect">
            <a:avLst/>
          </a:prstGeom>
        </p:spPr>
      </p:pic>
      <p:pic>
        <p:nvPicPr>
          <p:cNvPr id="9" name="그림 8" descr="2012-04-19 12.45.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3786190"/>
            <a:ext cx="2214578" cy="2786082"/>
          </a:xfrm>
          <a:prstGeom prst="rect">
            <a:avLst/>
          </a:prstGeom>
        </p:spPr>
      </p:pic>
      <p:pic>
        <p:nvPicPr>
          <p:cNvPr id="10" name="그림 9" descr="2012-04-19 12.45.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786190"/>
            <a:ext cx="2071702" cy="2786082"/>
          </a:xfrm>
          <a:prstGeom prst="rect">
            <a:avLst/>
          </a:prstGeom>
        </p:spPr>
      </p:pic>
      <p:pic>
        <p:nvPicPr>
          <p:cNvPr id="11" name="그림 10" descr="2012-04-19 12.45.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16" y="3786190"/>
            <a:ext cx="2143108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357422" y="214290"/>
            <a:ext cx="6357982" cy="5715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4000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4) </a:t>
            </a:r>
            <a:r>
              <a:rPr lang="ko-KR" altLang="en-US" sz="4000" dirty="0" err="1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씨엠립</a:t>
            </a:r>
            <a:r>
              <a:rPr lang="ko-KR" altLang="en-US" sz="4000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 한글 학교</a:t>
            </a:r>
            <a:endParaRPr lang="ko-KR" altLang="en-US" sz="4000" dirty="0">
              <a:solidFill>
                <a:schemeClr val="accent5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42844" y="1142985"/>
            <a:ext cx="8786874" cy="14287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(1)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활동 대상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씨엠립에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 거주 중인 한인 교민 자녀들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(2)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활동 내역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자녀들을 대상으로 수학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국어 교육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(3)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활동 시간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매주 토요일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10:00~13:00</a:t>
            </a:r>
            <a:endParaRPr lang="ko-KR" altLang="en-US" sz="2000" dirty="0"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5" name="그림 4" descr="20120324_112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1285860"/>
            <a:ext cx="2928926" cy="2786082"/>
          </a:xfrm>
          <a:prstGeom prst="rect">
            <a:avLst/>
          </a:prstGeom>
        </p:spPr>
      </p:pic>
      <p:pic>
        <p:nvPicPr>
          <p:cNvPr id="6" name="그림 5" descr="20120324_1120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4071942"/>
            <a:ext cx="2928958" cy="2643206"/>
          </a:xfrm>
          <a:prstGeom prst="rect">
            <a:avLst/>
          </a:prstGeom>
        </p:spPr>
      </p:pic>
      <p:pic>
        <p:nvPicPr>
          <p:cNvPr id="7" name="그림 6" descr="20120324_1120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2500306"/>
            <a:ext cx="3071802" cy="2190765"/>
          </a:xfrm>
          <a:prstGeom prst="rect">
            <a:avLst/>
          </a:prstGeom>
        </p:spPr>
      </p:pic>
      <p:pic>
        <p:nvPicPr>
          <p:cNvPr id="8" name="그림 7" descr="20120324_1120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2500307"/>
            <a:ext cx="2857520" cy="2143139"/>
          </a:xfrm>
          <a:prstGeom prst="rect">
            <a:avLst/>
          </a:prstGeom>
        </p:spPr>
      </p:pic>
      <p:pic>
        <p:nvPicPr>
          <p:cNvPr id="9" name="그림 8" descr="20120324_1120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4667235"/>
            <a:ext cx="5929354" cy="2190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altLang="ko-KR" sz="4000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5</a:t>
            </a:r>
            <a:r>
              <a:rPr lang="en-US" altLang="ko-KR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) </a:t>
            </a:r>
            <a:r>
              <a:rPr lang="ko-KR" altLang="en-US" dirty="0" err="1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쌀라아띠</a:t>
            </a:r>
            <a:r>
              <a:rPr lang="en-US" altLang="ko-KR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(</a:t>
            </a:r>
            <a:r>
              <a:rPr lang="ko-KR" altLang="en-US" dirty="0" err="1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아띠</a:t>
            </a:r>
            <a:r>
              <a:rPr lang="ko-KR" altLang="en-US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 학교</a:t>
            </a:r>
            <a:r>
              <a:rPr lang="en-US" altLang="ko-KR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altLang="ko-KR" sz="4000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endParaRPr lang="ko-KR" altLang="en-US" sz="4400" dirty="0">
              <a:solidFill>
                <a:schemeClr val="accent5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half" idx="2"/>
          </p:nvPr>
        </p:nvSpPr>
        <p:spPr>
          <a:xfrm>
            <a:off x="4929190" y="1785926"/>
            <a:ext cx="4038600" cy="5429288"/>
          </a:xfrm>
        </p:spPr>
        <p:txBody>
          <a:bodyPr>
            <a:normAutofit/>
          </a:bodyPr>
          <a:lstStyle/>
          <a:p>
            <a:pPr marL="457200" indent="-457200">
              <a:buAutoNum type="arabicParenBoth"/>
            </a:pP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활동 대상</a:t>
            </a:r>
            <a:endParaRPr lang="en-US" altLang="ko-KR" sz="1800" dirty="0" smtClean="0">
              <a:latin typeface="휴먼매직체" pitchFamily="18" charset="-127"/>
              <a:ea typeface="휴먼매직체" pitchFamily="18" charset="-127"/>
            </a:endParaRPr>
          </a:p>
          <a:p>
            <a:pPr marL="457200" indent="-457200">
              <a:buNone/>
            </a:pPr>
            <a:r>
              <a:rPr lang="en-US" altLang="ko-KR" sz="1800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-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아띠들의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 수업을 자발적으로 원하는 현지 학생들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(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2)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담당 수업</a:t>
            </a:r>
            <a:endParaRPr lang="en-US" altLang="ko-KR" sz="24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①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김정민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-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미술 반 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②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이나래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–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리코더 반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③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이성희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–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한국어 반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④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정하늘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–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한국어 반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⑤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조경서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– k-pop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반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endParaRPr lang="ko-KR" altLang="en-US" sz="2000" dirty="0"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13" name="그림 12" descr="IMG_0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285860"/>
            <a:ext cx="4500594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071546"/>
          </a:xfrm>
        </p:spPr>
        <p:txBody>
          <a:bodyPr/>
          <a:lstStyle/>
          <a:p>
            <a:r>
              <a:rPr lang="ko-KR" altLang="en-US" err="1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쌀라아띠</a:t>
            </a:r>
            <a:r>
              <a:rPr lang="ko-KR" altLang="en-US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 활동 내역</a:t>
            </a:r>
            <a:endParaRPr lang="ko-KR" altLang="en-US" dirty="0"/>
          </a:p>
        </p:txBody>
      </p:sp>
      <p:pic>
        <p:nvPicPr>
          <p:cNvPr id="6" name="내용 개체 틀 4" descr="SAM_09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2643206" cy="2428868"/>
          </a:xfrm>
          <a:prstGeom prst="rect">
            <a:avLst/>
          </a:prstGeom>
        </p:spPr>
      </p:pic>
      <p:pic>
        <p:nvPicPr>
          <p:cNvPr id="7" name="내용 개체 틀 4" descr="SAM_09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3857628"/>
            <a:ext cx="2514617" cy="1885963"/>
          </a:xfrm>
          <a:prstGeom prst="rect">
            <a:avLst/>
          </a:prstGeom>
        </p:spPr>
      </p:pic>
      <p:pic>
        <p:nvPicPr>
          <p:cNvPr id="8" name="내용 개체 틀 4" descr="SAM_09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383" y="3857628"/>
            <a:ext cx="2514617" cy="1885963"/>
          </a:xfrm>
          <a:prstGeom prst="rect">
            <a:avLst/>
          </a:prstGeom>
        </p:spPr>
      </p:pic>
      <p:pic>
        <p:nvPicPr>
          <p:cNvPr id="9" name="내용 개체 틀 4" descr="SAM_09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28388">
            <a:off x="280293" y="1219060"/>
            <a:ext cx="2643174" cy="2571768"/>
          </a:xfrm>
          <a:prstGeom prst="rect">
            <a:avLst/>
          </a:prstGeom>
        </p:spPr>
      </p:pic>
      <p:pic>
        <p:nvPicPr>
          <p:cNvPr id="11" name="내용 개체 틀 4" descr="SAM_09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740055">
            <a:off x="5737243" y="1110686"/>
            <a:ext cx="2643174" cy="25003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00496" y="928670"/>
            <a:ext cx="830997" cy="28575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en-US" altLang="ko-KR" dirty="0" smtClean="0"/>
          </a:p>
          <a:p>
            <a:r>
              <a:rPr lang="ko-KR" altLang="en-US" sz="2400" dirty="0" err="1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쌀라아띠</a:t>
            </a:r>
            <a:r>
              <a:rPr lang="ko-KR" altLang="en-US" sz="2400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 모집 공고</a:t>
            </a:r>
            <a:endParaRPr lang="en-US" altLang="ko-KR" sz="2400" dirty="0" smtClean="0">
              <a:solidFill>
                <a:srgbClr val="FF00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4714876" y="1857364"/>
            <a:ext cx="428628" cy="500066"/>
          </a:xfrm>
          <a:prstGeom prst="rightArrow">
            <a:avLst>
              <a:gd name="adj1" fmla="val 656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왼쪽 화살표 13"/>
          <p:cNvSpPr/>
          <p:nvPr/>
        </p:nvSpPr>
        <p:spPr>
          <a:xfrm>
            <a:off x="3286116" y="1928802"/>
            <a:ext cx="500066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내용 개체 틀 4" descr="SAM_0927.JPG"/>
          <p:cNvPicPr>
            <a:picLocks noGrp="1" noChangeAspect="1"/>
          </p:cNvPicPr>
          <p:nvPr>
            <p:ph sz="half" idx="1"/>
          </p:nvPr>
        </p:nvPicPr>
        <p:blipFill>
          <a:blip r:embed="rId8" cstate="print"/>
          <a:stretch>
            <a:fillRect/>
          </a:stretch>
        </p:blipFill>
        <p:spPr>
          <a:xfrm>
            <a:off x="4572000" y="4643422"/>
            <a:ext cx="2286016" cy="2214578"/>
          </a:xfrm>
        </p:spPr>
      </p:pic>
      <p:sp>
        <p:nvSpPr>
          <p:cNvPr id="15" name="TextBox 14"/>
          <p:cNvSpPr txBox="1"/>
          <p:nvPr/>
        </p:nvSpPr>
        <p:spPr>
          <a:xfrm>
            <a:off x="2786050" y="5929330"/>
            <a:ext cx="171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ko-KR" altLang="en-US" sz="2000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미술 반</a:t>
            </a:r>
            <a:r>
              <a:rPr lang="ko-KR" altLang="en-US" sz="2000" dirty="0" smtClean="0">
                <a:solidFill>
                  <a:schemeClr val="accent2">
                    <a:lumMod val="75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000" dirty="0" smtClean="0">
                <a:solidFill>
                  <a:srgbClr val="FF0000"/>
                </a:solidFill>
                <a:latin typeface="휴먼매직체" pitchFamily="18" charset="-127"/>
                <a:ea typeface="휴먼매직체" pitchFamily="18" charset="-127"/>
              </a:rPr>
              <a:t>↑</a:t>
            </a:r>
            <a:endParaRPr lang="en-US" altLang="ko-KR" sz="2000" dirty="0" smtClean="0">
              <a:solidFill>
                <a:srgbClr val="FF0000"/>
              </a:solidFill>
              <a:latin typeface="휴먼매직체" pitchFamily="18" charset="-127"/>
              <a:ea typeface="휴먼매직체" pitchFamily="18" charset="-127"/>
            </a:endParaRPr>
          </a:p>
          <a:p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sz="2000" dirty="0" smtClean="0">
                <a:solidFill>
                  <a:srgbClr val="0070C0"/>
                </a:solidFill>
                <a:latin typeface="휴먼매직체" pitchFamily="18" charset="-127"/>
                <a:ea typeface="휴먼매직체" pitchFamily="18" charset="-127"/>
              </a:rPr>
              <a:t>←</a:t>
            </a:r>
            <a:r>
              <a:rPr lang="en-US" altLang="ko-KR" sz="2000" dirty="0" smtClean="0">
                <a:solidFill>
                  <a:srgbClr val="0070C0"/>
                </a:solidFill>
                <a:latin typeface="휴먼매직체" pitchFamily="18" charset="-127"/>
                <a:ea typeface="휴먼매직체" pitchFamily="18" charset="-127"/>
              </a:rPr>
              <a:t> K-pop</a:t>
            </a:r>
            <a:r>
              <a:rPr lang="ko-KR" altLang="en-US" sz="2000" dirty="0" smtClean="0">
                <a:solidFill>
                  <a:srgbClr val="0070C0"/>
                </a:solidFill>
                <a:latin typeface="휴먼매직체" pitchFamily="18" charset="-127"/>
                <a:ea typeface="휴먼매직체" pitchFamily="18" charset="-127"/>
              </a:rPr>
              <a:t>반</a:t>
            </a:r>
            <a:endParaRPr lang="ko-KR" altLang="en-US" sz="2000" dirty="0">
              <a:solidFill>
                <a:srgbClr val="0070C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628" y="4071942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92D050"/>
                </a:solidFill>
                <a:latin typeface="휴먼매직체" pitchFamily="18" charset="-127"/>
                <a:ea typeface="휴먼매직체" pitchFamily="18" charset="-127"/>
              </a:rPr>
              <a:t>↓리코더 반</a:t>
            </a:r>
            <a:endParaRPr lang="ko-KR" altLang="en-US" sz="2400" dirty="0">
              <a:solidFill>
                <a:srgbClr val="92D05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2298" y="6072206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7030A0"/>
                </a:solidFill>
                <a:latin typeface="휴먼매직체" pitchFamily="18" charset="-127"/>
                <a:ea typeface="휴먼매직체" pitchFamily="18" charset="-127"/>
              </a:rPr>
              <a:t> ↑한국어 반</a:t>
            </a:r>
            <a:endParaRPr lang="ko-KR" altLang="en-US" sz="2400" dirty="0">
              <a:solidFill>
                <a:srgbClr val="7030A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088559"/>
            <a:ext cx="8929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 smtClean="0">
                <a:solidFill>
                  <a:srgbClr val="FFFF00"/>
                </a:solidFill>
              </a:rPr>
              <a:t>     </a:t>
            </a:r>
            <a:r>
              <a:rPr lang="ko-KR" altLang="en-US" sz="4400" b="1" dirty="0" err="1" smtClean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어꾼찌란</a:t>
            </a:r>
            <a:r>
              <a:rPr lang="en-US" altLang="ko-KR" sz="4400" b="1" dirty="0" smtClean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(</a:t>
            </a:r>
            <a:r>
              <a:rPr lang="ko-KR" altLang="en-US" sz="4400" b="1" dirty="0" smtClean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감사합니다</a:t>
            </a:r>
            <a:r>
              <a:rPr lang="en-US" altLang="ko-KR" sz="4400" b="1" dirty="0" smtClean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.).  </a:t>
            </a:r>
            <a:r>
              <a:rPr lang="ko-KR" altLang="en-US" sz="4400" b="1" dirty="0" smtClean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캄보디아</a:t>
            </a:r>
            <a:r>
              <a:rPr lang="en-US" altLang="ko-KR" sz="4400" dirty="0" smtClean="0">
                <a:solidFill>
                  <a:srgbClr val="FFFF00"/>
                </a:solidFill>
              </a:rPr>
              <a:t>. </a:t>
            </a:r>
            <a:endParaRPr lang="ko-KR" altLang="en-US" sz="4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142852"/>
            <a:ext cx="47863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b="1" dirty="0" smtClean="0">
                <a:solidFill>
                  <a:srgbClr val="FFC000"/>
                </a:solidFill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sz="2600" b="1" dirty="0" err="1" smtClean="0">
                <a:solidFill>
                  <a:srgbClr val="FFC000"/>
                </a:solidFill>
                <a:latin typeface="휴먼매직체" pitchFamily="18" charset="-127"/>
                <a:ea typeface="휴먼매직체" pitchFamily="18" charset="-127"/>
              </a:rPr>
              <a:t>라온아띠</a:t>
            </a:r>
            <a:r>
              <a:rPr lang="ko-KR" altLang="en-US" sz="2600" b="1" dirty="0" smtClean="0">
                <a:solidFill>
                  <a:srgbClr val="FFC000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600" b="1" dirty="0" smtClean="0">
                <a:solidFill>
                  <a:srgbClr val="FFC000"/>
                </a:solidFill>
                <a:latin typeface="휴먼매직체" pitchFamily="18" charset="-127"/>
                <a:ea typeface="휴먼매직체" pitchFamily="18" charset="-127"/>
              </a:rPr>
              <a:t>7</a:t>
            </a:r>
            <a:r>
              <a:rPr lang="ko-KR" altLang="en-US" sz="2600" b="1" dirty="0">
                <a:solidFill>
                  <a:srgbClr val="FFC000"/>
                </a:solidFill>
                <a:latin typeface="휴먼매직체" pitchFamily="18" charset="-127"/>
                <a:ea typeface="휴먼매직체" pitchFamily="18" charset="-127"/>
              </a:rPr>
              <a:t>기</a:t>
            </a:r>
            <a:r>
              <a:rPr lang="ko-KR" altLang="en-US" sz="2600" b="1" dirty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600" b="1" dirty="0" smtClean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캄보디</a:t>
            </a:r>
            <a:r>
              <a:rPr lang="ko-KR" altLang="en-US" sz="2600" b="1" dirty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아 </a:t>
            </a:r>
            <a:r>
              <a:rPr lang="ko-KR" altLang="en-US" sz="2600" b="1" dirty="0" smtClean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팀 </a:t>
            </a:r>
            <a:r>
              <a:rPr lang="en-US" altLang="ko-KR" sz="2600" b="1" dirty="0" smtClean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.</a:t>
            </a:r>
          </a:p>
          <a:p>
            <a:pPr algn="ctr"/>
            <a:r>
              <a:rPr lang="en-US" altLang="ko-KR" sz="2600" b="1" dirty="0" smtClean="0">
                <a:solidFill>
                  <a:schemeClr val="bg1"/>
                </a:solidFill>
                <a:latin typeface="휴먼매직체" pitchFamily="18" charset="-127"/>
                <a:ea typeface="휴먼매직체" pitchFamily="18" charset="-127"/>
              </a:rPr>
              <a:t>   2012. 03. 07~2012. 08. 05</a:t>
            </a:r>
            <a:endParaRPr lang="ko-KR" altLang="en-US" sz="2600" b="1" dirty="0">
              <a:solidFill>
                <a:schemeClr val="bg1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oi\Desktop\가죽-개체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34" t="69457" r="-547" b="-777"/>
          <a:stretch/>
        </p:blipFill>
        <p:spPr bwMode="auto">
          <a:xfrm>
            <a:off x="3357554" y="1357298"/>
            <a:ext cx="5786446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hoi\Desktop\가죽-개체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34" t="69457" r="-547" b="-777"/>
          <a:stretch/>
        </p:blipFill>
        <p:spPr bwMode="auto">
          <a:xfrm>
            <a:off x="3357554" y="3571876"/>
            <a:ext cx="5786446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choi\Desktop\가죽-개체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34" t="69457" r="-547" b="-777"/>
          <a:stretch/>
        </p:blipFill>
        <p:spPr bwMode="auto">
          <a:xfrm>
            <a:off x="3357554" y="5715016"/>
            <a:ext cx="5786446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choi\Desktop\가죽-개체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34" t="69457" r="-547" b="-777"/>
          <a:stretch/>
        </p:blipFill>
        <p:spPr bwMode="auto">
          <a:xfrm>
            <a:off x="3357554" y="2500306"/>
            <a:ext cx="5786446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oi\Desktop\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631455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786" y="785794"/>
            <a:ext cx="1415772" cy="58579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8000" dirty="0" smtClean="0">
                <a:solidFill>
                  <a:schemeClr val="bg1"/>
                </a:solidFill>
                <a:latin typeface="한양해서" pitchFamily="18" charset="-127"/>
                <a:ea typeface="한양해서" pitchFamily="18" charset="-127"/>
              </a:rPr>
              <a:t>보시는 순서</a:t>
            </a:r>
            <a:endParaRPr lang="ko-KR" altLang="en-US" sz="8000" dirty="0">
              <a:solidFill>
                <a:schemeClr val="bg1"/>
              </a:solidFill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0" y="1428736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2</a:t>
            </a:r>
            <a:r>
              <a:rPr lang="en-US" altLang="ko-KR" sz="3600" dirty="0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. </a:t>
            </a:r>
            <a:r>
              <a:rPr lang="ko-KR" altLang="en-US" sz="3600" dirty="0" err="1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밥퍼</a:t>
            </a:r>
            <a:endParaRPr lang="ko-KR" altLang="en-US" sz="3600" dirty="0">
              <a:solidFill>
                <a:srgbClr val="FFFF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21" name="Picture 2" descr="C:\Users\choi\Desktop\가죽-개체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34" t="69457" r="-547" b="-777"/>
          <a:stretch/>
        </p:blipFill>
        <p:spPr bwMode="auto">
          <a:xfrm>
            <a:off x="3357554" y="4643446"/>
            <a:ext cx="5786446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500430" y="2571744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3. </a:t>
            </a:r>
            <a:r>
              <a:rPr lang="ko-KR" altLang="en-US" sz="3600" dirty="0" err="1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빵</a:t>
            </a:r>
            <a:r>
              <a:rPr lang="ko-KR" altLang="en-US" sz="3600" dirty="0" err="1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퍼</a:t>
            </a:r>
            <a:endParaRPr lang="ko-KR" altLang="en-US" sz="3600" dirty="0">
              <a:solidFill>
                <a:srgbClr val="FFFF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00430" y="3714752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4. </a:t>
            </a:r>
            <a:r>
              <a:rPr lang="ko-KR" altLang="en-US" sz="3600" dirty="0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환경</a:t>
            </a:r>
            <a:endParaRPr lang="ko-KR" altLang="en-US" sz="3600" dirty="0">
              <a:solidFill>
                <a:srgbClr val="FFFF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43306" y="4714884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FF00"/>
                </a:solidFill>
              </a:rPr>
              <a:t> </a:t>
            </a:r>
            <a:r>
              <a:rPr lang="en-US" altLang="ko-KR" sz="3600" dirty="0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5. </a:t>
            </a:r>
            <a:r>
              <a:rPr lang="ko-KR" altLang="en-US" sz="3600" dirty="0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도서관</a:t>
            </a:r>
            <a:endParaRPr lang="ko-KR" altLang="en-US" sz="3600" dirty="0">
              <a:solidFill>
                <a:srgbClr val="FFFF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8992" y="5857892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6</a:t>
            </a:r>
            <a:r>
              <a:rPr lang="en-US" altLang="ko-KR" sz="3600" dirty="0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. </a:t>
            </a:r>
            <a:r>
              <a:rPr lang="ko-KR" altLang="en-US" sz="3600" dirty="0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교육</a:t>
            </a:r>
            <a:endParaRPr lang="ko-KR" altLang="en-US" sz="3600" dirty="0">
              <a:solidFill>
                <a:srgbClr val="FFFF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28" name="Picture 2" descr="C:\Users\choi\Desktop\가죽-개체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34" t="69457" r="-547" b="-777"/>
          <a:stretch/>
        </p:blipFill>
        <p:spPr bwMode="auto">
          <a:xfrm>
            <a:off x="3357554" y="285728"/>
            <a:ext cx="5786446" cy="85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500430" y="357166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solidFill>
                  <a:srgbClr val="FFFF00"/>
                </a:solidFill>
              </a:rPr>
              <a:t>     </a:t>
            </a:r>
            <a:r>
              <a:rPr lang="en-US" altLang="ko-KR" sz="3600" dirty="0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1. </a:t>
            </a:r>
            <a:r>
              <a:rPr lang="ko-KR" altLang="en-US" sz="3600" dirty="0" err="1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캄팀</a:t>
            </a:r>
            <a:r>
              <a:rPr lang="ko-KR" altLang="en-US" sz="3600" dirty="0" smtClean="0">
                <a:solidFill>
                  <a:srgbClr val="FFFF00"/>
                </a:solidFill>
                <a:latin typeface="휴먼매직체" pitchFamily="18" charset="-127"/>
                <a:ea typeface="휴먼매직체" pitchFamily="18" charset="-127"/>
              </a:rPr>
              <a:t> 일정</a:t>
            </a:r>
            <a:endParaRPr lang="ko-KR" altLang="en-US" sz="3600" dirty="0">
              <a:solidFill>
                <a:srgbClr val="FFFF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-4568" y="0"/>
          <a:ext cx="9148568" cy="6858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00102"/>
                <a:gridCol w="1612470"/>
                <a:gridCol w="1306286"/>
                <a:gridCol w="1438962"/>
                <a:gridCol w="1643074"/>
                <a:gridCol w="1290450"/>
                <a:gridCol w="857224"/>
              </a:tblGrid>
              <a:tr h="391886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월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화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수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목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금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토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9-10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latin typeface="MD아롱체" pitchFamily="18" charset="-127"/>
                          <a:ea typeface="MD아롱체" pitchFamily="18" charset="-127"/>
                        </a:rPr>
                        <a:t>쭝크니어</a:t>
                      </a:r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 </a:t>
                      </a:r>
                      <a:endParaRPr lang="en-US" altLang="ko-KR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유치원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latin typeface="MD아롱체" pitchFamily="18" charset="-127"/>
                          <a:ea typeface="MD아롱체" pitchFamily="18" charset="-127"/>
                        </a:rPr>
                        <a:t>쌀라아띠</a:t>
                      </a:r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- </a:t>
                      </a:r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성희</a:t>
                      </a:r>
                      <a:endParaRPr lang="en-US" altLang="ko-KR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spc="-300" dirty="0" err="1" smtClean="0">
                          <a:latin typeface="MD아롱체" pitchFamily="18" charset="-127"/>
                          <a:ea typeface="MD아롱체" pitchFamily="18" charset="-127"/>
                        </a:rPr>
                        <a:t>프놈끄라운</a:t>
                      </a:r>
                      <a:r>
                        <a:rPr lang="ko-KR" altLang="en-US" b="1" dirty="0" smtClean="0">
                          <a:latin typeface="MD아롱체" pitchFamily="18" charset="-127"/>
                          <a:ea typeface="MD아롱체" pitchFamily="18" charset="-127"/>
                        </a:rPr>
                        <a:t> </a:t>
                      </a:r>
                      <a:endParaRPr lang="en-US" altLang="ko-KR" b="1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유치원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10-11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MD아롱체" pitchFamily="18" charset="-127"/>
                          <a:ea typeface="MD아롱체" pitchFamily="18" charset="-127"/>
                        </a:rPr>
                        <a:t>중학교</a:t>
                      </a:r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 </a:t>
                      </a:r>
                      <a:endParaRPr lang="en-US" altLang="ko-KR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한글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spc="-300" dirty="0" err="1" smtClean="0">
                          <a:latin typeface="MD아롱체" pitchFamily="18" charset="-127"/>
                          <a:ea typeface="MD아롱체" pitchFamily="18" charset="-127"/>
                        </a:rPr>
                        <a:t>프놈</a:t>
                      </a:r>
                      <a:r>
                        <a:rPr lang="ko-KR" altLang="en-US" b="1" spc="-300" dirty="0" smtClean="0">
                          <a:latin typeface="MD아롱체" pitchFamily="18" charset="-127"/>
                          <a:ea typeface="MD아롱체" pitchFamily="18" charset="-127"/>
                        </a:rPr>
                        <a:t> 중학교</a:t>
                      </a:r>
                      <a:r>
                        <a:rPr lang="ko-KR" altLang="en-US" b="1" dirty="0" smtClean="0">
                          <a:latin typeface="MD아롱체" pitchFamily="18" charset="-127"/>
                          <a:ea typeface="MD아롱체" pitchFamily="18" charset="-127"/>
                        </a:rPr>
                        <a:t> </a:t>
                      </a:r>
                      <a:endParaRPr lang="en-US" altLang="ko-KR" b="1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한글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한글</a:t>
                      </a:r>
                      <a:endParaRPr lang="en-US" altLang="ko-KR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학교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11-12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b="1" dirty="0" err="1" smtClean="0">
                          <a:latin typeface="MD아롱체" pitchFamily="18" charset="-127"/>
                          <a:ea typeface="MD아롱체" pitchFamily="18" charset="-127"/>
                        </a:rPr>
                        <a:t>쌀라아띠</a:t>
                      </a:r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-</a:t>
                      </a:r>
                    </a:p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성희</a:t>
                      </a:r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,</a:t>
                      </a:r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나래</a:t>
                      </a:r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,</a:t>
                      </a:r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 </a:t>
                      </a:r>
                      <a:endParaRPr lang="en-US" altLang="ko-KR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err="1" smtClean="0">
                          <a:latin typeface="MD아롱체" pitchFamily="18" charset="-127"/>
                          <a:ea typeface="MD아롱체" pitchFamily="18" charset="-127"/>
                        </a:rPr>
                        <a:t>노아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latin typeface="MD아롱체" pitchFamily="18" charset="-127"/>
                          <a:ea typeface="MD아롱체" pitchFamily="18" charset="-127"/>
                        </a:rPr>
                        <a:t>쌀라아띠</a:t>
                      </a:r>
                      <a:endParaRPr lang="en-US" altLang="ko-KR" b="1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나래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b="1" dirty="0" err="1" smtClean="0">
                          <a:latin typeface="MD아롱체" pitchFamily="18" charset="-127"/>
                          <a:ea typeface="MD아롱체" pitchFamily="18" charset="-127"/>
                        </a:rPr>
                        <a:t>쌀라아띠</a:t>
                      </a:r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-</a:t>
                      </a:r>
                      <a:r>
                        <a:rPr lang="en-US" altLang="ko-KR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 </a:t>
                      </a:r>
                    </a:p>
                    <a:p>
                      <a:pPr algn="ctr" latinLnBrk="1"/>
                      <a:r>
                        <a:rPr lang="ko-KR" altLang="en-US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하늘</a:t>
                      </a:r>
                      <a:r>
                        <a:rPr lang="en-US" altLang="ko-KR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,</a:t>
                      </a:r>
                      <a:r>
                        <a:rPr lang="ko-KR" altLang="en-US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 나래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b="1" dirty="0" err="1" smtClean="0">
                          <a:latin typeface="MD아롱체" pitchFamily="18" charset="-127"/>
                          <a:ea typeface="MD아롱체" pitchFamily="18" charset="-127"/>
                        </a:rPr>
                        <a:t>쌀라아띠</a:t>
                      </a:r>
                      <a:endParaRPr lang="en-US" altLang="ko-KR" b="1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나래</a:t>
                      </a:r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,</a:t>
                      </a:r>
                      <a:r>
                        <a:rPr lang="ko-KR" altLang="en-US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MD아롱체" pitchFamily="18" charset="-127"/>
                          <a:ea typeface="MD아롱체" pitchFamily="18" charset="-127"/>
                        </a:rPr>
                        <a:t>노아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12-13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latin typeface="MD아롱체" pitchFamily="18" charset="-127"/>
                          <a:ea typeface="MD아롱체" pitchFamily="18" charset="-127"/>
                        </a:rPr>
                        <a:t>도서관</a:t>
                      </a:r>
                      <a:endParaRPr lang="en-US" altLang="ko-KR" b="1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프로그램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13-14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MD아롱체" pitchFamily="18" charset="-127"/>
                          <a:ea typeface="MD아롱체" pitchFamily="18" charset="-127"/>
                        </a:rPr>
                        <a:t>프놈끄라운</a:t>
                      </a:r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 유치원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797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14-15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err="1" smtClean="0">
                          <a:latin typeface="MD아롱체" pitchFamily="18" charset="-127"/>
                          <a:ea typeface="MD아롱체" pitchFamily="18" charset="-127"/>
                        </a:rPr>
                        <a:t>쌀라아띠</a:t>
                      </a:r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-</a:t>
                      </a:r>
                      <a:r>
                        <a:rPr lang="en-US" altLang="ko-KR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 </a:t>
                      </a:r>
                    </a:p>
                    <a:p>
                      <a:pPr algn="ctr" latinLnBrk="1"/>
                      <a:r>
                        <a:rPr lang="ko-KR" altLang="en-US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경서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dirty="0" err="1" smtClean="0">
                          <a:latin typeface="MD아롱체" pitchFamily="18" charset="-127"/>
                          <a:ea typeface="MD아롱체" pitchFamily="18" charset="-127"/>
                        </a:rPr>
                        <a:t>쌀라아띠</a:t>
                      </a:r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-</a:t>
                      </a:r>
                      <a:r>
                        <a:rPr lang="en-US" altLang="ko-KR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경서</a:t>
                      </a:r>
                      <a:endParaRPr lang="ko-KR" altLang="en-US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918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16-17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MD아롱체" pitchFamily="18" charset="-127"/>
                          <a:ea typeface="MD아롱체" pitchFamily="18" charset="-127"/>
                        </a:rPr>
                        <a:t>퇴</a:t>
                      </a:r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                 근  </a:t>
                      </a:r>
                      <a:r>
                        <a:rPr lang="ko-KR" altLang="en-US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        </a:t>
                      </a:r>
                      <a:r>
                        <a:rPr lang="en-US" altLang="ko-KR" baseline="0" dirty="0" smtClean="0">
                          <a:latin typeface="MD아롱체" pitchFamily="18" charset="-127"/>
                          <a:ea typeface="MD아롱체" pitchFamily="18" charset="-127"/>
                        </a:rPr>
                        <a:t>-</a:t>
                      </a:r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                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797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17-18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30’ </a:t>
                      </a:r>
                      <a:r>
                        <a:rPr lang="ko-KR" altLang="en-US" b="1" dirty="0" err="1" smtClean="0">
                          <a:latin typeface="MD아롱체" pitchFamily="18" charset="-127"/>
                          <a:ea typeface="MD아롱체" pitchFamily="18" charset="-127"/>
                        </a:rPr>
                        <a:t>크메르어</a:t>
                      </a:r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 수업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30’ </a:t>
                      </a:r>
                      <a:r>
                        <a:rPr lang="ko-KR" altLang="en-US" b="1" dirty="0" err="1" smtClean="0">
                          <a:latin typeface="MD아롱체" pitchFamily="18" charset="-127"/>
                          <a:ea typeface="MD아롱체" pitchFamily="18" charset="-127"/>
                        </a:rPr>
                        <a:t>크메르어</a:t>
                      </a:r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 수업</a:t>
                      </a:r>
                    </a:p>
                    <a:p>
                      <a:pPr algn="ctr" latinLnBrk="1"/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MD아롱체" pitchFamily="18" charset="-127"/>
                          <a:ea typeface="MD아롱체" pitchFamily="18" charset="-127"/>
                        </a:rPr>
                        <a:t>ETC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MD아롱체" pitchFamily="18" charset="-127"/>
                          <a:ea typeface="MD아롱체" pitchFamily="18" charset="-127"/>
                        </a:rPr>
                        <a:t>팀회의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스텝</a:t>
                      </a:r>
                      <a:endParaRPr lang="en-US" altLang="ko-KR" dirty="0" smtClean="0">
                        <a:latin typeface="MD아롱체" pitchFamily="18" charset="-127"/>
                        <a:ea typeface="MD아롱체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한국어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MD아롱체" pitchFamily="18" charset="-127"/>
                          <a:ea typeface="MD아롱체" pitchFamily="18" charset="-127"/>
                        </a:rPr>
                        <a:t>바칼로레아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MD아롱체" pitchFamily="18" charset="-127"/>
                          <a:ea typeface="MD아롱체" pitchFamily="18" charset="-127"/>
                        </a:rPr>
                        <a:t>스텝한국어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MD아롱체" pitchFamily="18" charset="-127"/>
                          <a:ea typeface="MD아롱체" pitchFamily="18" charset="-127"/>
                        </a:rPr>
                        <a:t>팀회의</a:t>
                      </a:r>
                      <a:endParaRPr lang="ko-KR" altLang="en-US" dirty="0">
                        <a:latin typeface="MD아롱체" pitchFamily="18" charset="-127"/>
                        <a:ea typeface="MD아롱체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011222"/>
          </a:xfrm>
        </p:spPr>
        <p:txBody>
          <a:bodyPr>
            <a:normAutofit/>
          </a:bodyPr>
          <a:lstStyle/>
          <a:p>
            <a:r>
              <a:rPr lang="en-US" altLang="ko-KR" sz="6000" dirty="0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2. </a:t>
            </a:r>
            <a:r>
              <a:rPr lang="ko-KR" altLang="en-US" sz="6000" dirty="0" err="1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밥퍼</a:t>
            </a:r>
            <a:endParaRPr lang="ko-KR" altLang="en-US" sz="6000" dirty="0">
              <a:solidFill>
                <a:schemeClr val="accent6">
                  <a:lumMod val="50000"/>
                </a:schemeClr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8" name="내용 개체 틀 7" descr="SAM_01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214422"/>
            <a:ext cx="4429124" cy="2928958"/>
          </a:xfrm>
        </p:spPr>
      </p:pic>
      <p:pic>
        <p:nvPicPr>
          <p:cNvPr id="10" name="내용 개체 틀 9" descr="SAM_028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429124" y="1214422"/>
            <a:ext cx="4714876" cy="2928958"/>
          </a:xfrm>
        </p:spPr>
      </p:pic>
      <p:pic>
        <p:nvPicPr>
          <p:cNvPr id="11" name="내용 개체 틀 7" descr="SAM_01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1942"/>
            <a:ext cx="4429124" cy="2786058"/>
          </a:xfrm>
          <a:prstGeom prst="rect">
            <a:avLst/>
          </a:prstGeom>
        </p:spPr>
      </p:pic>
      <p:pic>
        <p:nvPicPr>
          <p:cNvPr id="12" name="내용 개체 틀 7" descr="SAM_01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4143380"/>
            <a:ext cx="4714876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29600" cy="1011222"/>
          </a:xfrm>
        </p:spPr>
        <p:txBody>
          <a:bodyPr>
            <a:normAutofit/>
          </a:bodyPr>
          <a:lstStyle/>
          <a:p>
            <a:r>
              <a:rPr lang="en-US" altLang="ko-KR" sz="6000" dirty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3</a:t>
            </a:r>
            <a:r>
              <a:rPr lang="en-US" altLang="ko-KR" sz="6000" dirty="0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. </a:t>
            </a:r>
            <a:r>
              <a:rPr lang="ko-KR" altLang="en-US" sz="6000" dirty="0" err="1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빵</a:t>
            </a:r>
            <a:r>
              <a:rPr lang="ko-KR" altLang="en-US" sz="6000" dirty="0" err="1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퍼</a:t>
            </a:r>
            <a:endParaRPr lang="ko-KR" altLang="en-US" sz="6000" dirty="0">
              <a:solidFill>
                <a:schemeClr val="accent6">
                  <a:lumMod val="50000"/>
                </a:schemeClr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8" name="내용 개체 틀 7" descr="SAM_01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214422"/>
            <a:ext cx="4429123" cy="2928958"/>
          </a:xfrm>
        </p:spPr>
      </p:pic>
      <p:pic>
        <p:nvPicPr>
          <p:cNvPr id="10" name="내용 개체 틀 9" descr="SAM_028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429124" y="1214422"/>
            <a:ext cx="4714875" cy="2928958"/>
          </a:xfrm>
        </p:spPr>
      </p:pic>
      <p:pic>
        <p:nvPicPr>
          <p:cNvPr id="11" name="내용 개체 틀 7" descr="SAM_01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1942"/>
            <a:ext cx="4429124" cy="2786058"/>
          </a:xfrm>
          <a:prstGeom prst="rect">
            <a:avLst/>
          </a:prstGeom>
        </p:spPr>
      </p:pic>
      <p:pic>
        <p:nvPicPr>
          <p:cNvPr id="12" name="내용 개체 틀 7" descr="SAM_01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4143380"/>
            <a:ext cx="4714875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011222"/>
          </a:xfrm>
        </p:spPr>
        <p:txBody>
          <a:bodyPr>
            <a:normAutofit/>
          </a:bodyPr>
          <a:lstStyle/>
          <a:p>
            <a:r>
              <a:rPr lang="en-US" altLang="ko-KR" sz="6000" dirty="0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4. </a:t>
            </a:r>
            <a:r>
              <a:rPr lang="ko-KR" altLang="en-US" sz="6000" dirty="0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환경</a:t>
            </a:r>
            <a:endParaRPr lang="ko-KR" altLang="en-US" sz="6000" dirty="0">
              <a:solidFill>
                <a:schemeClr val="accent6">
                  <a:lumMod val="50000"/>
                </a:schemeClr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8" name="내용 개체 틀 7" descr="SAM_01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4500562" cy="2786082"/>
          </a:xfrm>
        </p:spPr>
      </p:pic>
      <p:pic>
        <p:nvPicPr>
          <p:cNvPr id="12" name="내용 개체 틀 7" descr="SAM_0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286124"/>
            <a:ext cx="4643438" cy="1696640"/>
          </a:xfrm>
          <a:prstGeom prst="rect">
            <a:avLst/>
          </a:prstGeom>
        </p:spPr>
      </p:pic>
      <p:sp>
        <p:nvSpPr>
          <p:cNvPr id="7" name="내용 개체 틀 6"/>
          <p:cNvSpPr>
            <a:spLocks noGrp="1"/>
          </p:cNvSpPr>
          <p:nvPr>
            <p:ph sz="quarter" idx="4"/>
          </p:nvPr>
        </p:nvSpPr>
        <p:spPr>
          <a:xfrm>
            <a:off x="4643438" y="1500174"/>
            <a:ext cx="3857652" cy="1857388"/>
          </a:xfrm>
        </p:spPr>
        <p:txBody>
          <a:bodyPr/>
          <a:lstStyle/>
          <a:p>
            <a:r>
              <a:rPr lang="ko-KR" altLang="en-US" dirty="0" err="1" smtClean="0">
                <a:latin typeface="휴먼매직체" pitchFamily="18" charset="-127"/>
                <a:ea typeface="휴먼매직체" pitchFamily="18" charset="-127"/>
              </a:rPr>
              <a:t>밥퍼</a:t>
            </a:r>
            <a:r>
              <a:rPr lang="ko-KR" altLang="en-US" dirty="0" smtClean="0">
                <a:latin typeface="휴먼매직체" pitchFamily="18" charset="-127"/>
                <a:ea typeface="휴먼매직체" pitchFamily="18" charset="-127"/>
              </a:rPr>
              <a:t> 후 설거지에 사용되는 </a:t>
            </a:r>
            <a:endParaRPr lang="en-US" altLang="ko-KR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dirty="0" err="1" smtClean="0">
                <a:latin typeface="휴먼매직체" pitchFamily="18" charset="-127"/>
                <a:ea typeface="휴먼매직체" pitchFamily="18" charset="-127"/>
              </a:rPr>
              <a:t>퐁퐁을</a:t>
            </a:r>
            <a:r>
              <a:rPr lang="ko-KR" altLang="en-US" dirty="0" smtClean="0">
                <a:latin typeface="휴먼매직체" pitchFamily="18" charset="-127"/>
                <a:ea typeface="휴먼매직체" pitchFamily="18" charset="-127"/>
              </a:rPr>
              <a:t> 친환경세제로 대체</a:t>
            </a:r>
            <a:endParaRPr lang="en-US" altLang="ko-KR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dirty="0" smtClean="0">
                <a:latin typeface="휴먼매직체" pitchFamily="18" charset="-127"/>
                <a:ea typeface="휴먼매직체" pitchFamily="18" charset="-127"/>
              </a:rPr>
              <a:t>하고자 함</a:t>
            </a:r>
            <a:r>
              <a:rPr lang="en-US" altLang="ko-KR" dirty="0" smtClean="0">
                <a:latin typeface="휴먼매직체" pitchFamily="18" charset="-127"/>
                <a:ea typeface="휴먼매직체" pitchFamily="18" charset="-127"/>
              </a:rPr>
              <a:t>.</a:t>
            </a:r>
            <a:endParaRPr lang="ko-KR" altLang="en-US" dirty="0"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9" name="내용 개체 틀 7" descr="SAM_01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4929198"/>
            <a:ext cx="4643437" cy="1928802"/>
          </a:xfrm>
          <a:prstGeom prst="rect">
            <a:avLst/>
          </a:prstGeom>
        </p:spPr>
      </p:pic>
      <p:sp>
        <p:nvSpPr>
          <p:cNvPr id="13" name="내용 개체 틀 6"/>
          <p:cNvSpPr txBox="1">
            <a:spLocks/>
          </p:cNvSpPr>
          <p:nvPr/>
        </p:nvSpPr>
        <p:spPr>
          <a:xfrm>
            <a:off x="0" y="4000504"/>
            <a:ext cx="3857652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 </a:t>
            </a:r>
            <a:endParaRPr kumimoji="0" lang="ko-K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  <a:cs typeface="+mn-cs"/>
            </a:endParaRPr>
          </a:p>
        </p:txBody>
      </p:sp>
      <p:sp>
        <p:nvSpPr>
          <p:cNvPr id="14" name="내용 개체 틀 6"/>
          <p:cNvSpPr txBox="1">
            <a:spLocks/>
          </p:cNvSpPr>
          <p:nvPr/>
        </p:nvSpPr>
        <p:spPr>
          <a:xfrm>
            <a:off x="0" y="4071942"/>
            <a:ext cx="4500562" cy="25717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</a:rPr>
              <a:t>환경 송과 </a:t>
            </a:r>
            <a:r>
              <a:rPr kumimoji="0" lang="ko-KR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</a:rPr>
              <a:t>아띠</a:t>
            </a:r>
            <a:r>
              <a:rPr lang="ko-KR" altLang="en-US" sz="24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</a:rPr>
              <a:t>쓰레기통을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매직체" pitchFamily="18" charset="-127"/>
              <a:ea typeface="휴먼매직체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   만들어 </a:t>
            </a:r>
            <a:r>
              <a:rPr lang="ko-KR" altLang="en-US" sz="2400" dirty="0" err="1" smtClean="0">
                <a:latin typeface="휴먼매직체" pitchFamily="18" charset="-127"/>
                <a:ea typeface="휴먼매직체" pitchFamily="18" charset="-127"/>
              </a:rPr>
              <a:t>밥퍼에서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 나오는 쓰레기와 </a:t>
            </a:r>
            <a:endParaRPr lang="en-US" altLang="ko-KR" sz="240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4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일상생활의 쓰레기를 쓰레기</a:t>
            </a:r>
            <a:r>
              <a:rPr lang="en-US" altLang="ko-KR" sz="24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통에 </a:t>
            </a:r>
            <a:endParaRPr lang="en-US" altLang="ko-KR" sz="240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4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버리는 인식을 키워주고자 함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.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4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  (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환경 송은 유치원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도서관 프로그램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, 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4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   </a:t>
            </a:r>
            <a:r>
              <a:rPr lang="ko-KR" altLang="en-US" sz="2400" dirty="0" err="1" smtClean="0">
                <a:latin typeface="휴먼매직체" pitchFamily="18" charset="-127"/>
                <a:ea typeface="휴먼매직체" pitchFamily="18" charset="-127"/>
              </a:rPr>
              <a:t>밥퍼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 전에 항시 부름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)</a:t>
            </a:r>
            <a:endParaRPr kumimoji="0" lang="ko-K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6000" dirty="0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5. </a:t>
            </a:r>
            <a:r>
              <a:rPr lang="ko-KR" altLang="en-US" sz="6000" dirty="0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도서</a:t>
            </a:r>
            <a:r>
              <a:rPr lang="ko-KR" altLang="en-US" sz="6000" dirty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관</a:t>
            </a:r>
            <a:endParaRPr lang="ko-KR" altLang="en-US" sz="6000" dirty="0"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11" name="내용 개체 틀 10" descr="IMG_073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214422"/>
            <a:ext cx="4500594" cy="5500726"/>
          </a:xfrm>
        </p:spPr>
      </p:pic>
      <p:sp>
        <p:nvSpPr>
          <p:cNvPr id="10" name="내용 개체 틀 9"/>
          <p:cNvSpPr>
            <a:spLocks noGrp="1"/>
          </p:cNvSpPr>
          <p:nvPr>
            <p:ph sz="half" idx="2"/>
          </p:nvPr>
        </p:nvSpPr>
        <p:spPr>
          <a:xfrm>
            <a:off x="4714876" y="1428736"/>
            <a:ext cx="4429124" cy="507209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2400" dirty="0" smtClean="0"/>
          </a:p>
          <a:p>
            <a:pPr>
              <a:buNone/>
            </a:pP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1)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활동 대상</a:t>
            </a:r>
            <a:endParaRPr lang="en-US" altLang="ko-KR" sz="24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(1)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다일 센터 인근 거주 아동들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</a:p>
          <a:p>
            <a:pPr>
              <a:buNone/>
            </a:pPr>
            <a:r>
              <a:rPr lang="en-US" altLang="ko-KR" sz="20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(2)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밥퍼를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 찾아오는 아동들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endParaRPr lang="en-US" altLang="ko-KR" sz="2000" dirty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2) 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활동 시간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-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매주 화요일 오후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12:00~13:00</a:t>
            </a:r>
          </a:p>
          <a:p>
            <a:pPr>
              <a:buNone/>
            </a:pP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3) </a:t>
            </a:r>
            <a:r>
              <a:rPr lang="ko-KR" altLang="en-US" sz="2400" dirty="0" err="1" smtClean="0">
                <a:latin typeface="휴먼매직체" pitchFamily="18" charset="-127"/>
                <a:ea typeface="휴먼매직체" pitchFamily="18" charset="-127"/>
              </a:rPr>
              <a:t>아띠</a:t>
            </a:r>
            <a:r>
              <a:rPr lang="en-US" altLang="ko-KR" sz="2400" dirty="0" smtClean="0">
                <a:latin typeface="휴먼매직체" pitchFamily="18" charset="-127"/>
                <a:ea typeface="휴먼매직체" pitchFamily="18" charset="-127"/>
              </a:rPr>
              <a:t> 7</a:t>
            </a:r>
            <a:r>
              <a:rPr lang="ko-KR" altLang="en-US" sz="2400" dirty="0" smtClean="0">
                <a:latin typeface="휴먼매직체" pitchFamily="18" charset="-127"/>
                <a:ea typeface="휴먼매직체" pitchFamily="18" charset="-127"/>
              </a:rPr>
              <a:t>기의 특별한 도서관 </a:t>
            </a:r>
            <a:endParaRPr lang="en-US" altLang="ko-KR" sz="24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4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-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수원 국내훈련 중  교육 받은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인형극 프로그램 진행</a:t>
            </a:r>
            <a:endParaRPr lang="en-US" altLang="ko-KR" sz="2400" dirty="0" smtClean="0">
              <a:latin typeface="휴먼매직체" pitchFamily="18" charset="-127"/>
              <a:ea typeface="휴먼매직체" pitchFamily="18" charset="-127"/>
            </a:endParaRPr>
          </a:p>
          <a:p>
            <a:pPr>
              <a:buNone/>
            </a:pPr>
            <a:r>
              <a:rPr lang="en-US" altLang="ko-KR" sz="2000" dirty="0" smtClean="0"/>
              <a:t> </a:t>
            </a:r>
            <a:endParaRPr lang="en-US" altLang="ko-KR" sz="2000" dirty="0"/>
          </a:p>
          <a:p>
            <a:pPr>
              <a:buNone/>
            </a:pPr>
            <a:endParaRPr lang="en-US" altLang="ko-K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6000" dirty="0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도서관 활동내역</a:t>
            </a:r>
            <a:endParaRPr lang="ko-KR" altLang="en-US" sz="6000" dirty="0"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5" name="내용 개체 틀 4" descr="20120531_12073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285859"/>
            <a:ext cx="2928926" cy="2495915"/>
          </a:xfrm>
        </p:spPr>
      </p:pic>
      <p:pic>
        <p:nvPicPr>
          <p:cNvPr id="6" name="내용 개체 틀 4" descr="20120531_1207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6456" y="1285860"/>
            <a:ext cx="3257544" cy="2428892"/>
          </a:xfrm>
          <a:prstGeom prst="rect">
            <a:avLst/>
          </a:prstGeom>
        </p:spPr>
      </p:pic>
      <p:pic>
        <p:nvPicPr>
          <p:cNvPr id="7" name="내용 개체 틀 4" descr="20120531_1207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3" y="4000504"/>
            <a:ext cx="3246717" cy="2435038"/>
          </a:xfrm>
          <a:prstGeom prst="rect">
            <a:avLst/>
          </a:prstGeom>
        </p:spPr>
      </p:pic>
      <p:pic>
        <p:nvPicPr>
          <p:cNvPr id="9" name="내용 개체 틀 4" descr="20120531_1207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4000504"/>
            <a:ext cx="3109254" cy="2435038"/>
          </a:xfrm>
          <a:prstGeom prst="rect">
            <a:avLst/>
          </a:prstGeom>
        </p:spPr>
      </p:pic>
      <p:pic>
        <p:nvPicPr>
          <p:cNvPr id="10" name="내용 개체 틀 4" descr="20120531_120735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2934339" y="1285860"/>
            <a:ext cx="2994983" cy="2435038"/>
          </a:xfrm>
        </p:spPr>
      </p:pic>
      <p:pic>
        <p:nvPicPr>
          <p:cNvPr id="11" name="내용 개체 틀 4" descr="20120531_120735.jpg"/>
          <p:cNvPicPr>
            <a:picLocks noGrp="1" noChangeAspect="1"/>
          </p:cNvPicPr>
          <p:nvPr>
            <p:ph sz="half" idx="1"/>
          </p:nvPr>
        </p:nvPicPr>
        <p:blipFill>
          <a:blip r:embed="rId8" cstate="print"/>
          <a:stretch>
            <a:fillRect/>
          </a:stretch>
        </p:blipFill>
        <p:spPr>
          <a:xfrm>
            <a:off x="5886456" y="4000504"/>
            <a:ext cx="3257544" cy="24288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6.</a:t>
            </a:r>
            <a:r>
              <a:rPr lang="ko-KR" altLang="en-US" sz="6000" dirty="0" smtClean="0">
                <a:solidFill>
                  <a:schemeClr val="accent6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 교육</a:t>
            </a:r>
            <a:endParaRPr lang="ko-KR" altLang="en-US" sz="6000" dirty="0"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5" name="내용 개체 틀 4" descr="2012-03-28 10.03.2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500174"/>
            <a:ext cx="4181476" cy="2714644"/>
          </a:xfrm>
        </p:spPr>
      </p:pic>
      <p:pic>
        <p:nvPicPr>
          <p:cNvPr id="6" name="내용 개체 틀 5" descr="크기변환_SAM_0332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14876" y="1500174"/>
            <a:ext cx="4143404" cy="2690718"/>
          </a:xfrm>
        </p:spPr>
      </p:pic>
      <p:sp>
        <p:nvSpPr>
          <p:cNvPr id="7" name="TextBox 6"/>
          <p:cNvSpPr txBox="1"/>
          <p:nvPr/>
        </p:nvSpPr>
        <p:spPr>
          <a:xfrm>
            <a:off x="214282" y="4357694"/>
            <a:ext cx="8643998" cy="240065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 algn="just"/>
            <a:r>
              <a:rPr lang="en-US" altLang="ko-KR" sz="3200" b="1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1) </a:t>
            </a:r>
            <a:r>
              <a:rPr lang="ko-KR" altLang="en-US" sz="3200" b="1" dirty="0" err="1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프놈끄라운</a:t>
            </a:r>
            <a:r>
              <a:rPr lang="ko-KR" altLang="en-US" sz="3200" b="1" dirty="0" smtClean="0">
                <a:solidFill>
                  <a:schemeClr val="accent5"/>
                </a:solidFill>
                <a:latin typeface="휴먼매직체" pitchFamily="18" charset="-127"/>
                <a:ea typeface="휴먼매직체" pitchFamily="18" charset="-127"/>
              </a:rPr>
              <a:t> 중학교</a:t>
            </a:r>
            <a:endParaRPr lang="en-US" altLang="ko-KR" sz="3200" b="1" dirty="0" smtClean="0">
              <a:solidFill>
                <a:schemeClr val="accent5"/>
              </a:solidFill>
              <a:latin typeface="휴먼매직체" pitchFamily="18" charset="-127"/>
              <a:ea typeface="휴먼매직체" pitchFamily="18" charset="-127"/>
            </a:endParaRPr>
          </a:p>
          <a:p>
            <a:pPr marL="342900" indent="-342900"/>
            <a:r>
              <a:rPr lang="en-US" altLang="ko-KR" dirty="0" smtClean="0">
                <a:latin typeface="휴먼매직체" pitchFamily="18" charset="-127"/>
                <a:ea typeface="휴먼매직체" pitchFamily="18" charset="-127"/>
              </a:rPr>
              <a:t>  </a:t>
            </a:r>
          </a:p>
          <a:p>
            <a:pPr marL="342900" indent="-342900"/>
            <a:r>
              <a:rPr lang="en-US" altLang="ko-KR" sz="20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(1)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활동 대상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err="1" smtClean="0">
                <a:latin typeface="휴먼매직체" pitchFamily="18" charset="-127"/>
                <a:ea typeface="휴먼매직체" pitchFamily="18" charset="-127"/>
              </a:rPr>
              <a:t>프놈끄라운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 중학교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/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              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중학생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/>
            <a:r>
              <a:rPr lang="en-US" altLang="ko-KR" sz="20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① 7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학년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조경서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정하늘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/>
            <a:r>
              <a:rPr lang="en-US" altLang="ko-KR" sz="20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② 8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학년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이성희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/>
            <a:r>
              <a:rPr lang="en-US" altLang="ko-KR" sz="2000" dirty="0">
                <a:latin typeface="휴먼매직체" pitchFamily="18" charset="-127"/>
                <a:ea typeface="휴먼매직체" pitchFamily="18" charset="-127"/>
              </a:rPr>
              <a:t>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③ 9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학년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김정민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이나래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/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/>
            <a:endParaRPr lang="en-US" altLang="ko-KR" sz="2000" dirty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/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(2)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활동 시간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–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매주 수요일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금요일</a:t>
            </a:r>
            <a:endParaRPr lang="en-US" altLang="ko-KR" sz="2000" dirty="0" smtClean="0">
              <a:latin typeface="휴먼매직체" pitchFamily="18" charset="-127"/>
              <a:ea typeface="휴먼매직체" pitchFamily="18" charset="-127"/>
            </a:endParaRPr>
          </a:p>
          <a:p>
            <a:pPr marL="342900" indent="-342900"/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                 </a:t>
            </a:r>
            <a:r>
              <a:rPr lang="ko-KR" altLang="en-US" sz="2000" dirty="0" smtClean="0">
                <a:latin typeface="휴먼매직체" pitchFamily="18" charset="-127"/>
                <a:ea typeface="휴먼매직체" pitchFamily="18" charset="-127"/>
              </a:rPr>
              <a:t>오전 </a:t>
            </a:r>
            <a:r>
              <a:rPr lang="en-US" altLang="ko-KR" sz="2000" dirty="0" smtClean="0">
                <a:latin typeface="휴먼매직체" pitchFamily="18" charset="-127"/>
                <a:ea typeface="휴먼매직체" pitchFamily="18" charset="-127"/>
              </a:rPr>
              <a:t>10:00~11:00</a:t>
            </a:r>
          </a:p>
          <a:p>
            <a:pPr marL="342900" indent="-342900"/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524</Words>
  <Application>Microsoft Office PowerPoint</Application>
  <PresentationFormat>화면 슬라이드 쇼(4:3)</PresentationFormat>
  <Paragraphs>143</Paragraphs>
  <Slides>15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6" baseType="lpstr">
      <vt:lpstr>Office 테마</vt:lpstr>
      <vt:lpstr>Raonatti 7th 캄보디아 귀국보고</vt:lpstr>
      <vt:lpstr>슬라이드 2</vt:lpstr>
      <vt:lpstr>슬라이드 3</vt:lpstr>
      <vt:lpstr>2. 밥퍼</vt:lpstr>
      <vt:lpstr>3. 빵퍼</vt:lpstr>
      <vt:lpstr>4. 환경</vt:lpstr>
      <vt:lpstr>5. 도서관</vt:lpstr>
      <vt:lpstr>도서관 활동내역</vt:lpstr>
      <vt:lpstr>6. 교육</vt:lpstr>
      <vt:lpstr>2) 유치원</vt:lpstr>
      <vt:lpstr>슬라이드 11</vt:lpstr>
      <vt:lpstr>슬라이드 12</vt:lpstr>
      <vt:lpstr>5) 쌀라아띠(아띠 학교)</vt:lpstr>
      <vt:lpstr>쌀라아띠 활동 내역</vt:lpstr>
      <vt:lpstr>슬라이드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Raonatti 7th 캄보디아 귀국보고</dc:title>
  <dc:creator>zibit</dc:creator>
  <cp:lastModifiedBy>zibit</cp:lastModifiedBy>
  <cp:revision>23</cp:revision>
  <dcterms:created xsi:type="dcterms:W3CDTF">2012-08-20T07:55:05Z</dcterms:created>
  <dcterms:modified xsi:type="dcterms:W3CDTF">2012-08-21T08:49:24Z</dcterms:modified>
</cp:coreProperties>
</file>