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5" r:id="rId5"/>
    <p:sldId id="270" r:id="rId6"/>
    <p:sldId id="266" r:id="rId7"/>
    <p:sldId id="273" r:id="rId8"/>
    <p:sldId id="279" r:id="rId9"/>
    <p:sldId id="267" r:id="rId10"/>
    <p:sldId id="280" r:id="rId11"/>
    <p:sldId id="281" r:id="rId12"/>
    <p:sldId id="271" r:id="rId13"/>
    <p:sldId id="282" r:id="rId14"/>
    <p:sldId id="272" r:id="rId15"/>
    <p:sldId id="283" r:id="rId16"/>
    <p:sldId id="268" r:id="rId17"/>
    <p:sldId id="284" r:id="rId18"/>
    <p:sldId id="278" r:id="rId19"/>
    <p:sldId id="260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F4E"/>
    <a:srgbClr val="3380BF"/>
    <a:srgbClr val="FFFFFF"/>
    <a:srgbClr val="EEC595"/>
    <a:srgbClr val="BEE1E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BDD03-F41D-401E-82E4-7D76B73574B4}" type="datetimeFigureOut">
              <a:rPr lang="ko-KR" altLang="en-US" smtClean="0"/>
              <a:pPr/>
              <a:t>2015-07-19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3938-697A-4E9E-85DA-0340860F9F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2428860" y="1500174"/>
            <a:ext cx="5579004" cy="3808585"/>
            <a:chOff x="2428860" y="1500174"/>
            <a:chExt cx="5579004" cy="3808585"/>
          </a:xfrm>
        </p:grpSpPr>
        <p:sp>
          <p:nvSpPr>
            <p:cNvPr id="14" name="타원 13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자유형 30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자유형 31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436096" y="4293096"/>
              <a:ext cx="2571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2000" b="1" dirty="0" err="1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라온아띠</a:t>
              </a:r>
              <a:r>
                <a:rPr lang="ko-KR" altLang="en-US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14</a:t>
              </a:r>
              <a:r>
                <a:rPr lang="ko-KR" altLang="en-US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기</a:t>
              </a:r>
              <a:endParaRPr lang="en-US" altLang="ko-KR" sz="2000" b="1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endParaRPr>
            </a:p>
            <a:p>
              <a:pPr algn="r"/>
              <a:r>
                <a:rPr lang="ko-KR" altLang="en-US" sz="2000" b="1" dirty="0" err="1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베투남</a:t>
              </a:r>
              <a:r>
                <a:rPr lang="ko-KR" altLang="en-US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 </a:t>
              </a:r>
              <a:r>
                <a:rPr lang="ko-KR" altLang="en-US" sz="2000" b="1" dirty="0" err="1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호치민</a:t>
              </a:r>
              <a:endParaRPr lang="en-US" altLang="ko-KR" sz="2000" b="1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endParaRPr>
            </a:p>
            <a:p>
              <a:pPr algn="r"/>
              <a:r>
                <a:rPr lang="ko-KR" altLang="en-US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 </a:t>
              </a:r>
              <a:r>
                <a:rPr lang="ko-KR" altLang="en-US" sz="2000" b="1" dirty="0" err="1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무빙</a:t>
              </a:r>
              <a:r>
                <a:rPr lang="ko-KR" altLang="en-US" sz="2000" b="1" dirty="0" smtClean="0">
                  <a:solidFill>
                    <a:schemeClr val="bg1"/>
                  </a:solidFill>
                  <a:latin typeface="210 콤퓨타세탁 R" pitchFamily="18" charset="-127"/>
                  <a:ea typeface="210 콤퓨타세탁 R" pitchFamily="18" charset="-127"/>
                </a:rPr>
                <a:t> 스쿨</a:t>
              </a:r>
              <a:endParaRPr lang="ko-KR" altLang="en-US" sz="2000" b="1" dirty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sp>
          <p:nvSpPr>
            <p:cNvPr id="41" name="포인트가 4개인 별 40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포인트가 4개인 별 41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포인트가 4개인 별 42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1000100" y="2143116"/>
            <a:ext cx="2571768" cy="1588"/>
          </a:xfrm>
          <a:prstGeom prst="line">
            <a:avLst/>
          </a:prstGeom>
          <a:ln>
            <a:solidFill>
              <a:srgbClr val="BEE1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5357818" y="2143116"/>
            <a:ext cx="2571768" cy="1588"/>
          </a:xfrm>
          <a:prstGeom prst="line">
            <a:avLst/>
          </a:prstGeom>
          <a:ln>
            <a:solidFill>
              <a:srgbClr val="BEE1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714744" y="1928802"/>
            <a:ext cx="17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CONTENTS</a:t>
            </a:r>
            <a:endParaRPr lang="ko-KR" altLang="en-US" sz="2000" b="1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071934" y="1071546"/>
            <a:ext cx="714380" cy="665753"/>
            <a:chOff x="2428860" y="1500174"/>
            <a:chExt cx="4000528" cy="3728215"/>
          </a:xfrm>
        </p:grpSpPr>
        <p:sp>
          <p:nvSpPr>
            <p:cNvPr id="11" name="타원 10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포인트가 4개인 별 15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포인트가 4개인 별 16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포인트가 4개인 별 17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071802" y="3000372"/>
            <a:ext cx="5643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주제</a:t>
            </a: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내가 만난 </a:t>
            </a:r>
            <a:r>
              <a:rPr lang="en-US" altLang="ko-KR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‘</a:t>
            </a: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주민</a:t>
            </a:r>
            <a:r>
              <a:rPr lang="en-US" altLang="ko-KR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’</a:t>
            </a: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들</a:t>
            </a: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r>
              <a:rPr lang="en-US" altLang="ko-KR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‘</a:t>
            </a: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주민</a:t>
            </a:r>
            <a:r>
              <a:rPr lang="en-US" altLang="ko-KR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’</a:t>
            </a: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만나기</a:t>
            </a: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endParaRPr lang="en-US" altLang="ko-KR" sz="16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소감</a:t>
            </a:r>
            <a:endParaRPr lang="ko-KR" altLang="en-US" sz="1600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14348" y="373543"/>
            <a:ext cx="3497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01 </a:t>
            </a:r>
            <a:r>
              <a:rPr lang="ko-KR" altLang="en-US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주제</a:t>
            </a:r>
            <a:endParaRPr lang="ko-KR" altLang="en-US" sz="3200" b="1" dirty="0">
              <a:solidFill>
                <a:srgbClr val="EEC595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4282" y="214290"/>
            <a:ext cx="714380" cy="665753"/>
            <a:chOff x="2428860" y="1500174"/>
            <a:chExt cx="4000528" cy="3728215"/>
          </a:xfrm>
        </p:grpSpPr>
        <p:sp>
          <p:nvSpPr>
            <p:cNvPr id="3" name="타원 2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포인트가 4개인 별 6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포인트가 4개인 별 7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포인트가 4개인 별 8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타원 11"/>
          <p:cNvSpPr/>
          <p:nvPr/>
        </p:nvSpPr>
        <p:spPr>
          <a:xfrm>
            <a:off x="2339752" y="1340768"/>
            <a:ext cx="4176464" cy="424847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627784" y="2492896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천안 지역의 관광객이</a:t>
            </a:r>
            <a:endParaRPr lang="en-US" altLang="ko-KR" sz="28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지역 경제에</a:t>
            </a:r>
            <a:endParaRPr lang="en-US" altLang="ko-KR" sz="28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미치는 영향</a:t>
            </a:r>
            <a:endParaRPr lang="ko-KR" altLang="en-US" sz="2800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14348" y="373543"/>
            <a:ext cx="6017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02 </a:t>
            </a:r>
            <a:r>
              <a:rPr lang="ko-KR" altLang="en-US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내가 만난 </a:t>
            </a:r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‘</a:t>
            </a:r>
            <a:r>
              <a:rPr lang="ko-KR" altLang="en-US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주민</a:t>
            </a:r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’</a:t>
            </a:r>
            <a:r>
              <a:rPr lang="ko-KR" altLang="en-US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들</a:t>
            </a:r>
            <a:endParaRPr lang="ko-KR" altLang="en-US" sz="3200" b="1" dirty="0">
              <a:solidFill>
                <a:srgbClr val="EEC595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4282" y="214290"/>
            <a:ext cx="714380" cy="665753"/>
            <a:chOff x="2428860" y="1500174"/>
            <a:chExt cx="4000528" cy="3728215"/>
          </a:xfrm>
        </p:grpSpPr>
        <p:sp>
          <p:nvSpPr>
            <p:cNvPr id="3" name="타원 2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포인트가 4개인 별 6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포인트가 4개인 별 7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포인트가 4개인 별 8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583668" y="2744924"/>
          <a:ext cx="5976664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166"/>
                <a:gridCol w="1494166"/>
                <a:gridCol w="1494166"/>
                <a:gridCol w="1494166"/>
              </a:tblGrid>
              <a:tr h="396044">
                <a:tc>
                  <a:txBody>
                    <a:bodyPr/>
                    <a:lstStyle/>
                    <a:p>
                      <a:pPr algn="ctr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10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대</a:t>
                      </a:r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/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20-30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대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40-50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대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60-70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대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30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명</a:t>
                      </a:r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4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명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4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명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0" cap="none" spc="0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  <a:p>
                      <a:pPr algn="ctr" latinLnBrk="1"/>
                      <a:r>
                        <a:rPr lang="en-US" altLang="ko-KR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22</a:t>
                      </a:r>
                      <a:r>
                        <a:rPr lang="ko-KR" altLang="en-US" sz="1800" b="0" cap="none" spc="0" dirty="0" smtClean="0">
                          <a:ln w="12700">
                            <a:solidFill>
                              <a:schemeClr val="tx2">
                                <a:satMod val="15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tint val="85000"/>
                              <a:satMod val="155000"/>
                            </a:schemeClr>
                          </a:solidFill>
                          <a:effectLst>
                            <a:outerShdw blurRad="41275" dist="20320" dir="1800000" algn="tl" rotWithShape="0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210 콤퓨타세탁 R" pitchFamily="18" charset="-127"/>
                          <a:ea typeface="210 콤퓨타세탁 R" pitchFamily="18" charset="-127"/>
                        </a:rPr>
                        <a:t>명</a:t>
                      </a:r>
                      <a:endParaRPr lang="ko-KR" altLang="en-US" sz="1800" b="0" cap="none" spc="0" dirty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tint val="85000"/>
                            <a:satMod val="155000"/>
                          </a:schemeClr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210 콤퓨타세탁 R" pitchFamily="18" charset="-127"/>
                        <a:ea typeface="210 콤퓨타세탁 R" pitchFamily="18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475656" y="206084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약 </a:t>
            </a:r>
            <a:r>
              <a:rPr lang="en-US" altLang="ko-K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50</a:t>
            </a:r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명</a:t>
            </a:r>
            <a:r>
              <a:rPr lang="en-US" altLang="ko-K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/</a:t>
            </a:r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남녀 비율 </a:t>
            </a:r>
            <a:r>
              <a:rPr lang="ko-KR" altLang="en-US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비슷</a:t>
            </a:r>
            <a:r>
              <a:rPr lang="en-US" altLang="ko-K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/</a:t>
            </a:r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고등학생</a:t>
            </a:r>
            <a:r>
              <a:rPr lang="en-US" altLang="ko-K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~70</a:t>
            </a:r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대까지 다양</a:t>
            </a:r>
            <a:r>
              <a:rPr lang="en-US" altLang="ko-K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/</a:t>
            </a:r>
            <a:r>
              <a:rPr lang="ko-KR" altLang="en-US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직업군</a:t>
            </a:r>
            <a:r>
              <a:rPr lang="ko-KR" alt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 다양</a:t>
            </a:r>
            <a:endParaRPr lang="en-US" altLang="ko-KR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210 콤퓨타세탁 R" pitchFamily="18" charset="-127"/>
              <a:ea typeface="210 콤퓨타세탁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17" name="TextBox 16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‘</a:t>
              </a:r>
              <a:r>
                <a:rPr lang="ko-KR" altLang="en-US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주민</a:t>
              </a:r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’</a:t>
              </a:r>
              <a:r>
                <a:rPr lang="ko-KR" altLang="en-US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 만나기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자유형 4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자유형 5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포인트가 4개인 별 6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포인트가 4개인 별 7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포인트가 4개인 별 8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611560" y="1556792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2015. 07. 15(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수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)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저희 베트남 팀은 드디어 답답했던 연수원을 떠나 첫 번 째 일정인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미나릿길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벽화 마을로 걸어갔습니다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철물점들이 들어선 거리도 지나고 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TV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에서 본 듯한 오래된 가게들과 천안의 중앙 시장을 지나서 어느 한적한 골목으로 접어들었습니다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683568" y="3717032"/>
            <a:ext cx="7560840" cy="2544565"/>
            <a:chOff x="1331640" y="3717032"/>
            <a:chExt cx="7560840" cy="2544565"/>
          </a:xfrm>
        </p:grpSpPr>
        <p:pic>
          <p:nvPicPr>
            <p:cNvPr id="1026" name="Picture 2" descr="C:\Users\user\Desktop\라온아띠\사진\무빙스쿨\SAM_277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3717032"/>
              <a:ext cx="3816424" cy="2544565"/>
            </a:xfrm>
            <a:prstGeom prst="rect">
              <a:avLst/>
            </a:prstGeom>
            <a:noFill/>
          </p:spPr>
        </p:pic>
        <p:pic>
          <p:nvPicPr>
            <p:cNvPr id="1027" name="Picture 3" descr="C:\Users\user\Desktop\라온아띠\사진\무빙스쿨\SAM_276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56" y="3717032"/>
              <a:ext cx="3816424" cy="254456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14348" y="373543"/>
            <a:ext cx="522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03</a:t>
            </a:r>
            <a:endParaRPr lang="ko-KR" altLang="en-US" sz="3200" b="1" dirty="0">
              <a:solidFill>
                <a:srgbClr val="EEC595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4282" y="214290"/>
            <a:ext cx="714380" cy="665753"/>
            <a:chOff x="2428860" y="1500174"/>
            <a:chExt cx="4000528" cy="3728215"/>
          </a:xfrm>
        </p:grpSpPr>
        <p:sp>
          <p:nvSpPr>
            <p:cNvPr id="3" name="타원 2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포인트가 4개인 별 6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포인트가 4개인 별 7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포인트가 4개인 별 8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11560" y="1268760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여긴가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? 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여기가 벽화마을인가 싶을 정도로 조그만 표지판이 있었습니다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관광지라기 보다는 어두운 느낌이 강했습니다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실제로 사람들이 살고 있는 마을에 벽화는 아기자기하고 예쁘게 그려져 있었습니다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539552" y="2996952"/>
            <a:ext cx="7704856" cy="2592288"/>
            <a:chOff x="755576" y="2924944"/>
            <a:chExt cx="7776432" cy="2592288"/>
          </a:xfrm>
        </p:grpSpPr>
        <p:pic>
          <p:nvPicPr>
            <p:cNvPr id="2050" name="Picture 2" descr="C:\Users\user\Desktop\라온아띠\사진\무빙스쿨\SAM_2774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2924944"/>
              <a:ext cx="3888000" cy="2592288"/>
            </a:xfrm>
            <a:prstGeom prst="rect">
              <a:avLst/>
            </a:prstGeom>
            <a:noFill/>
          </p:spPr>
        </p:pic>
        <p:pic>
          <p:nvPicPr>
            <p:cNvPr id="2051" name="Picture 3" descr="C:\Users\user\Desktop\라온아띠\사진\무빙스쿨\SAM_279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44008" y="2924944"/>
              <a:ext cx="3888000" cy="259228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17" name="TextBox 16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3" name="타원 2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자유형 4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자유형 5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포인트가 4개인 별 6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포인트가 4개인 별 7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포인트가 4개인 별 8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3887416" y="2204864"/>
            <a:ext cx="5256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Q.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할머니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벽화마을이 생긴지는 얼마나 되었나요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?</a:t>
            </a:r>
          </a:p>
          <a:p>
            <a:pPr marL="342900" indent="-342900">
              <a:buAutoNum type="alphaUcPeriod"/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한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2-3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년 쯤 되었어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…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시에서 나와서 이렇게 다 만들어줬지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/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marL="342900" indent="-342900">
              <a:buAutoNum type="alphaUcPeriod" startAt="17"/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벽화마을이 예쁘다 보니 많은 관광객들이 찾아오고 있는데 시끄럽거나 불편하시진 않으세요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?</a:t>
            </a:r>
          </a:p>
          <a:p>
            <a:pPr marL="342900" indent="-342900">
              <a:buAutoNum type="alphaUcPeriod"/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아니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오히려 많은 사람들이 찾아와주니 더 좋지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그전에는 이 길에 사람들이 잘 안 지나 다녔어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그런데 벽화마을이 되고 나니 연인들이 와서 손도 잡고 다니고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학생들도 오고 많은 사람들이 방문해주니까 좋지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</a:p>
          <a:p>
            <a:pPr marL="342900" indent="-342900">
              <a:buAutoNum type="alphaUcPeriod"/>
            </a:pP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pic>
        <p:nvPicPr>
          <p:cNvPr id="3074" name="Picture 2" descr="C:\Users\user\Desktop\라온아띠\사진\무빙스쿨\SAM_2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3347864" cy="256490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11560" y="126876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구경하다가 그 곳에 사는 할머니를 만나 얘기를 나눠볼 수 있었습니다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저희는 할머니께 인터뷰를 부탁 드리고 궁금한 것들을 여쭤보았습니다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96752"/>
            <a:ext cx="864096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저희는 벽화마을이 조성되어서 관광객들의 소음문제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교통 혼잡 등을 예상해서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주민분들이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불편한 점이 많을 것이라 예상했는데 오히려 좋아하시는 분들이 많고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죽어가는 동네에 벽화가 그려져 이런 변화가 생겼다고 생각하니 놀라웠습니다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5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6" name="타원 5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7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포인트가 4개인 별 9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7" name="그룹 16"/>
          <p:cNvGrpSpPr/>
          <p:nvPr/>
        </p:nvGrpSpPr>
        <p:grpSpPr>
          <a:xfrm>
            <a:off x="467544" y="2708920"/>
            <a:ext cx="8136904" cy="3240360"/>
            <a:chOff x="0" y="3401999"/>
            <a:chExt cx="8820472" cy="3456002"/>
          </a:xfrm>
        </p:grpSpPr>
        <p:pic>
          <p:nvPicPr>
            <p:cNvPr id="4098" name="Picture 2" descr="C:\Users\user\Desktop\라온아띠\사진\무빙스쿨\SAM_2797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6200000">
              <a:off x="-571373" y="4000373"/>
              <a:ext cx="3429000" cy="2286254"/>
            </a:xfrm>
            <a:prstGeom prst="rect">
              <a:avLst/>
            </a:prstGeom>
            <a:noFill/>
          </p:spPr>
        </p:pic>
        <p:pic>
          <p:nvPicPr>
            <p:cNvPr id="4099" name="Picture 3" descr="C:\Users\user\Desktop\라온아띠\사진\무빙스쿨\SAM_279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67744" y="3433884"/>
              <a:ext cx="2232248" cy="3424115"/>
            </a:xfrm>
            <a:prstGeom prst="rect">
              <a:avLst/>
            </a:prstGeom>
            <a:noFill/>
          </p:spPr>
        </p:pic>
        <p:pic>
          <p:nvPicPr>
            <p:cNvPr id="4100" name="Picture 4" descr="C:\Users\user\Desktop\라온아띠\사진\무빙스쿨\SAM_280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11960" y="3402000"/>
              <a:ext cx="2304256" cy="3456000"/>
            </a:xfrm>
            <a:prstGeom prst="rect">
              <a:avLst/>
            </a:prstGeom>
            <a:noFill/>
          </p:spPr>
        </p:pic>
        <p:pic>
          <p:nvPicPr>
            <p:cNvPr id="4101" name="Picture 5" descr="C:\Users\user\Desktop\라온아띠\사진\무빙스쿨\SAM_2798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16215" y="3401999"/>
              <a:ext cx="2304257" cy="345600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96752"/>
            <a:ext cx="8712968" cy="3381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마침 고등학생 친구들이 선생님과 소풍을 나와서 이야기 나눌 수 있었습니다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저희는 먼저 선생님께 어떻게 벽화마을에 오시게 되었는지 여쭤보았습니다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선생님께서는 천안 지역에 있는 학교에 다니고 있지만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원래 이 곳을 잘 알지 못했고 시간이 생겨 학생들과 방문하셨다는 대답을 해주셨습니다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10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대 친구들에게도 벽화마을에 온 느낌이 어떤지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묻자 마을이 예쁘고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좋다는 말을 해주었습니다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하지만 부끄러움 때문인지 인터뷰한 여러 명 중 소수만 대답을 해 주어서 생각보다 어려움이 있었습니다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9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10" name="타원 9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자유형 12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포인트가 4개인 별 13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포인트가 4개인 별 14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포인트가 4개인 별 15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9" name="그룹 18"/>
          <p:cNvGrpSpPr/>
          <p:nvPr/>
        </p:nvGrpSpPr>
        <p:grpSpPr>
          <a:xfrm>
            <a:off x="755576" y="4221088"/>
            <a:ext cx="7488831" cy="2331640"/>
            <a:chOff x="0" y="3789040"/>
            <a:chExt cx="7991937" cy="2664296"/>
          </a:xfrm>
        </p:grpSpPr>
        <p:pic>
          <p:nvPicPr>
            <p:cNvPr id="5122" name="Picture 2" descr="C:\Users\user\Desktop\라온아띠\사진\무빙스쿨\SAM_279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789040"/>
              <a:ext cx="3996000" cy="2664296"/>
            </a:xfrm>
            <a:prstGeom prst="rect">
              <a:avLst/>
            </a:prstGeom>
            <a:noFill/>
          </p:spPr>
        </p:pic>
        <p:pic>
          <p:nvPicPr>
            <p:cNvPr id="5123" name="Picture 3" descr="C:\Users\user\Desktop\라온아띠\사진\무빙스쿨\SAM_281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5936" y="3789040"/>
              <a:ext cx="3996001" cy="26642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636912"/>
            <a:ext cx="882047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날씨가 너무 덥다 보니 우리는 에어컨을 찾아 농협으로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들어갔습니다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그곳에서 우리는 아주 재미있는 분을 만날 수 있었어요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은행에 들어가자 직원 분들이 저희에게 먼저 관심을 보여주시고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인터뷰 요청도 흔쾌히 받아주셨습니다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저희가 인터뷰한 분은 바로 남명성 과장님인데요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이 분도 천안에서 평생을 사신 천안 시민이셔서 은행 직원으로서만이 아니라 시민으로서의 의견도 들을 수 있는 좋은 기회였습니다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과장님께서는 저희가 궁금해하는 것들 뿐만 아니라 도움이 되는 조언도 많이 해주셨습니다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과장님께서는 벽화마을이 생긴 것에 굉장히 긍정적인 생각을 가지고 계셨는데요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벽화마을로 인해 관광객들이 찾아오면서 껌 한 통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밥 한끼라도 사먹게 되니까 마을 경제가 성장하는데 긍정적인 영향을 가져온다는 말씀을 해주셨습니다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특히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벽화마을 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10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분 거리에 시장이 있다 보니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벽화를 보러 왔다가 근처에 있는 시장도 들려보게 될 것이라고 하셨습니다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3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5" name="TextBox 4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4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7" name="타원 6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6146" name="Picture 2" descr="C:\Users\user\Desktop\라온아띠\사진\무빙스쿨\SAM_28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32656"/>
            <a:ext cx="3200531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4005064"/>
            <a:ext cx="7344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남과장님과의 인터뷰를 마치고 벽화마을을 지나가는 길에 우연히 김희주 팀원의 친구를 만났습니다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관광객으로서 온 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20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대의 이야기를 들을 수 있었는데요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친구분께서는 벽화마을을 보러 왔지만 주변에 카페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앉아서 쉴 수 있는 곳이나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음식을 먹을 수 있는 곳이 없어서 불편하다는 말을 해주었습니다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벽화마을에 많은 관광객들이 찾아오기 위해서는 벽화뿐만 아니라 마을 근처의 쉼터에도 신경을 써야 한다는 의견이었습니다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또한 벽화마을에 대한 홍보의 필요성에 대해서도 이야기해 주었습니다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  <p:grpSp>
        <p:nvGrpSpPr>
          <p:cNvPr id="2" name="그룹 3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5" name="TextBox 4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4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7" name="타원 6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7170" name="Picture 2" descr="C:\Users\user\Desktop\라온아띠\사진\무빙스쿨\SAM_28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908720"/>
            <a:ext cx="4536503" cy="3024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20072" y="4826675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그렇게 벽화마을을 둘러보고 난 뒤 저희는 시장으로 가서 점심을 해결하기로 했어요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우연히 맛있는 칼국수 가게를 발견해서 맛있게 먹었답니다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6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7" name="타원 6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8194" name="Picture 2" descr="C:\Users\user\Desktop\라온아띠\사진\무빙스쿨\SAM_2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60648"/>
            <a:ext cx="2862382" cy="4293096"/>
          </a:xfrm>
          <a:prstGeom prst="rect">
            <a:avLst/>
          </a:prstGeom>
          <a:noFill/>
        </p:spPr>
      </p:pic>
      <p:pic>
        <p:nvPicPr>
          <p:cNvPr id="8195" name="Picture 3" descr="C:\Users\user\Desktop\라온아띠\사진\무빙스쿨\SAM_2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268760"/>
            <a:ext cx="3294112" cy="4941168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2195736" y="836712"/>
            <a:ext cx="231986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자발적 불편</a:t>
            </a:r>
            <a:r>
              <a:rPr lang="en-US" altLang="ko-KR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/</a:t>
            </a:r>
            <a:r>
              <a:rPr lang="ko-KR" alt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210 콤퓨타세탁 R" pitchFamily="18" charset="-127"/>
                <a:ea typeface="210 콤퓨타세탁 R" pitchFamily="18" charset="-127"/>
              </a:rPr>
              <a:t>물컵 사용</a:t>
            </a:r>
            <a:endParaRPr lang="en-US" altLang="ko-KR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210 콤퓨타세탁 R" pitchFamily="18" charset="-127"/>
              <a:ea typeface="210 콤퓨타세탁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196752"/>
            <a:ext cx="7920880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점심을 먹고 난 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중앙 시장을 구경하였는데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가격대가 저렴하고 먹거리도 많아서 이 곳도 다른 관광객이나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시민분들이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많이 찾아주면 좋겠다는 생각을 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그리고 저희는 갓 구운 빵의 냄새를 이겨내지 못하고 후식을 챙겨 들고 시장을 벗어나 버스를 타고 독립기념관으로 향하였습니다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7" name="TextBox 6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8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9" name="타원 8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자유형 10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포인트가 4개인 별 13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포인트가 4개인 별 14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8" name="그룹 17"/>
          <p:cNvGrpSpPr/>
          <p:nvPr/>
        </p:nvGrpSpPr>
        <p:grpSpPr>
          <a:xfrm>
            <a:off x="755576" y="3068960"/>
            <a:ext cx="7776863" cy="2880320"/>
            <a:chOff x="251521" y="2780928"/>
            <a:chExt cx="8892479" cy="3024336"/>
          </a:xfrm>
        </p:grpSpPr>
        <p:pic>
          <p:nvPicPr>
            <p:cNvPr id="9218" name="Picture 2" descr="C:\Users\user\Desktop\라온아띠\사진\무빙스쿨\SAM_277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1" y="2780928"/>
              <a:ext cx="4464496" cy="2976661"/>
            </a:xfrm>
            <a:prstGeom prst="rect">
              <a:avLst/>
            </a:prstGeom>
            <a:noFill/>
          </p:spPr>
        </p:pic>
        <p:pic>
          <p:nvPicPr>
            <p:cNvPr id="9219" name="Picture 3" descr="C:\Users\user\Desktop\라온아띠\사진\무빙스쿨\SAM_2874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07999" y="2780928"/>
              <a:ext cx="4536001" cy="30243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908720"/>
            <a:ext cx="7704856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독립기념관에 도착하여 입구에서 안내원 분과 대화를 하였는데요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독립기념관이 천안에 있는 이유로 유관순 열사를 포함한 여러 독립열사들의 생가들이 이곳에 있다는 점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풍수지리적인 이유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땅값이 저렴하다는 경제적인 이유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만세운동이 크게 일어났다는 점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교통이 편리하다는 점 등을 말씀해주셨습니다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6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7" name="타원 6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10242" name="Picture 2" descr="C:\Users\user\Desktop\라온아띠\사진\무빙스쿨\SAM_28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80928"/>
            <a:ext cx="5424989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96752"/>
            <a:ext cx="7416824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입구에서 안내원 분과 대화를 나눈 후 본격적으로 안으로 들어가보았습니다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중앙에는 겨레의 탑이 하나 우뚝하게 서 있었고 곳곳에 분수와 오두막이 있어서 저희는 잠깐 오두막에서 오침을 취하고 가기로 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그날따라 햇볕이 너무 뜨거웠는데 다행히 그늘에서 시원한 낮잠을 즐길 수 있어 행복했습니다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3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7" name="타원 6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자유형 9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포인트가 4개인 별 12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5" name="그룹 14"/>
          <p:cNvGrpSpPr/>
          <p:nvPr/>
        </p:nvGrpSpPr>
        <p:grpSpPr>
          <a:xfrm>
            <a:off x="1115616" y="3140968"/>
            <a:ext cx="6466024" cy="3024336"/>
            <a:chOff x="626256" y="3068960"/>
            <a:chExt cx="7258112" cy="3403810"/>
          </a:xfrm>
        </p:grpSpPr>
        <p:pic>
          <p:nvPicPr>
            <p:cNvPr id="11266" name="Picture 2" descr="C:\Users\user\Desktop\라온아띠\사진\무빙스쿨\SAM_287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6256" y="3068960"/>
              <a:ext cx="3729720" cy="3384376"/>
            </a:xfrm>
            <a:prstGeom prst="rect">
              <a:avLst/>
            </a:prstGeom>
            <a:noFill/>
          </p:spPr>
        </p:pic>
        <p:pic>
          <p:nvPicPr>
            <p:cNvPr id="11267" name="Picture 3" descr="C:\Users\user\Desktop\라온아띠\사진\무빙스쿨\SAM_289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3968" y="3068960"/>
              <a:ext cx="3600400" cy="340381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14282" y="214290"/>
            <a:ext cx="5725870" cy="744028"/>
            <a:chOff x="214282" y="214290"/>
            <a:chExt cx="5725870" cy="744028"/>
          </a:xfrm>
        </p:grpSpPr>
        <p:sp>
          <p:nvSpPr>
            <p:cNvPr id="4" name="TextBox 3"/>
            <p:cNvSpPr txBox="1"/>
            <p:nvPr/>
          </p:nvSpPr>
          <p:spPr>
            <a:xfrm>
              <a:off x="714348" y="373543"/>
              <a:ext cx="52258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EEC595"/>
                  </a:solidFill>
                  <a:latin typeface="210 콤퓨타세탁 R" pitchFamily="18" charset="-127"/>
                  <a:ea typeface="210 콤퓨타세탁 R" pitchFamily="18" charset="-127"/>
                </a:rPr>
                <a:t>03 </a:t>
              </a:r>
              <a:endParaRPr lang="ko-KR" altLang="en-US" sz="3200" b="1" dirty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endParaRPr>
            </a:p>
          </p:txBody>
        </p:sp>
        <p:grpSp>
          <p:nvGrpSpPr>
            <p:cNvPr id="5" name="그룹 1"/>
            <p:cNvGrpSpPr/>
            <p:nvPr/>
          </p:nvGrpSpPr>
          <p:grpSpPr>
            <a:xfrm>
              <a:off x="214282" y="214290"/>
              <a:ext cx="714380" cy="665753"/>
              <a:chOff x="2428860" y="1500174"/>
              <a:chExt cx="4000528" cy="3728215"/>
            </a:xfrm>
          </p:grpSpPr>
          <p:sp>
            <p:nvSpPr>
              <p:cNvPr id="6" name="타원 5"/>
              <p:cNvSpPr/>
              <p:nvPr/>
            </p:nvSpPr>
            <p:spPr>
              <a:xfrm>
                <a:off x="2857488" y="1643050"/>
                <a:ext cx="3571900" cy="3571900"/>
              </a:xfrm>
              <a:prstGeom prst="ellipse">
                <a:avLst/>
              </a:prstGeom>
              <a:solidFill>
                <a:srgbClr val="BEE1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자유형 3"/>
              <p:cNvSpPr/>
              <p:nvPr/>
            </p:nvSpPr>
            <p:spPr>
              <a:xfrm>
                <a:off x="2838168" y="2299447"/>
                <a:ext cx="1506071" cy="2743200"/>
              </a:xfrm>
              <a:custGeom>
                <a:avLst/>
                <a:gdLst>
                  <a:gd name="connsiteX0" fmla="*/ 336177 w 1506071"/>
                  <a:gd name="connsiteY0" fmla="*/ 80682 h 2743200"/>
                  <a:gd name="connsiteX1" fmla="*/ 134471 w 1506071"/>
                  <a:gd name="connsiteY1" fmla="*/ 443753 h 2743200"/>
                  <a:gd name="connsiteX2" fmla="*/ 53789 w 1506071"/>
                  <a:gd name="connsiteY2" fmla="*/ 685800 h 2743200"/>
                  <a:gd name="connsiteX3" fmla="*/ 26894 w 1506071"/>
                  <a:gd name="connsiteY3" fmla="*/ 981635 h 2743200"/>
                  <a:gd name="connsiteX4" fmla="*/ 0 w 1506071"/>
                  <a:gd name="connsiteY4" fmla="*/ 1304365 h 2743200"/>
                  <a:gd name="connsiteX5" fmla="*/ 67236 w 1506071"/>
                  <a:gd name="connsiteY5" fmla="*/ 1613647 h 2743200"/>
                  <a:gd name="connsiteX6" fmla="*/ 188259 w 1506071"/>
                  <a:gd name="connsiteY6" fmla="*/ 1963271 h 2743200"/>
                  <a:gd name="connsiteX7" fmla="*/ 403412 w 1506071"/>
                  <a:gd name="connsiteY7" fmla="*/ 2259106 h 2743200"/>
                  <a:gd name="connsiteX8" fmla="*/ 605118 w 1506071"/>
                  <a:gd name="connsiteY8" fmla="*/ 2460812 h 2743200"/>
                  <a:gd name="connsiteX9" fmla="*/ 766483 w 1506071"/>
                  <a:gd name="connsiteY9" fmla="*/ 2608729 h 2743200"/>
                  <a:gd name="connsiteX10" fmla="*/ 1021977 w 1506071"/>
                  <a:gd name="connsiteY10" fmla="*/ 2743200 h 2743200"/>
                  <a:gd name="connsiteX11" fmla="*/ 1317812 w 1506071"/>
                  <a:gd name="connsiteY11" fmla="*/ 2151529 h 2743200"/>
                  <a:gd name="connsiteX12" fmla="*/ 524436 w 1506071"/>
                  <a:gd name="connsiteY12" fmla="*/ 1801906 h 2743200"/>
                  <a:gd name="connsiteX13" fmla="*/ 403412 w 1506071"/>
                  <a:gd name="connsiteY13" fmla="*/ 1425388 h 2743200"/>
                  <a:gd name="connsiteX14" fmla="*/ 793377 w 1506071"/>
                  <a:gd name="connsiteY14" fmla="*/ 1008529 h 2743200"/>
                  <a:gd name="connsiteX15" fmla="*/ 995083 w 1506071"/>
                  <a:gd name="connsiteY15" fmla="*/ 1210235 h 2743200"/>
                  <a:gd name="connsiteX16" fmla="*/ 1062318 w 1506071"/>
                  <a:gd name="connsiteY16" fmla="*/ 900953 h 2743200"/>
                  <a:gd name="connsiteX17" fmla="*/ 1506071 w 1506071"/>
                  <a:gd name="connsiteY17" fmla="*/ 470647 h 2743200"/>
                  <a:gd name="connsiteX18" fmla="*/ 1277471 w 1506071"/>
                  <a:gd name="connsiteY18" fmla="*/ 0 h 2743200"/>
                  <a:gd name="connsiteX19" fmla="*/ 632012 w 1506071"/>
                  <a:gd name="connsiteY19" fmla="*/ 322729 h 2743200"/>
                  <a:gd name="connsiteX20" fmla="*/ 336177 w 1506071"/>
                  <a:gd name="connsiteY20" fmla="*/ 80682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6071" h="2743200">
                    <a:moveTo>
                      <a:pt x="336177" y="80682"/>
                    </a:moveTo>
                    <a:lnTo>
                      <a:pt x="134471" y="443753"/>
                    </a:lnTo>
                    <a:lnTo>
                      <a:pt x="53789" y="685800"/>
                    </a:lnTo>
                    <a:lnTo>
                      <a:pt x="26894" y="981635"/>
                    </a:lnTo>
                    <a:lnTo>
                      <a:pt x="0" y="1304365"/>
                    </a:lnTo>
                    <a:lnTo>
                      <a:pt x="67236" y="1613647"/>
                    </a:lnTo>
                    <a:lnTo>
                      <a:pt x="188259" y="1963271"/>
                    </a:lnTo>
                    <a:lnTo>
                      <a:pt x="403412" y="2259106"/>
                    </a:lnTo>
                    <a:lnTo>
                      <a:pt x="605118" y="2460812"/>
                    </a:lnTo>
                    <a:lnTo>
                      <a:pt x="766483" y="2608729"/>
                    </a:lnTo>
                    <a:lnTo>
                      <a:pt x="1021977" y="2743200"/>
                    </a:lnTo>
                    <a:lnTo>
                      <a:pt x="1317812" y="2151529"/>
                    </a:lnTo>
                    <a:lnTo>
                      <a:pt x="524436" y="1801906"/>
                    </a:lnTo>
                    <a:lnTo>
                      <a:pt x="403412" y="1425388"/>
                    </a:lnTo>
                    <a:lnTo>
                      <a:pt x="793377" y="1008529"/>
                    </a:lnTo>
                    <a:lnTo>
                      <a:pt x="995083" y="1210235"/>
                    </a:lnTo>
                    <a:lnTo>
                      <a:pt x="1062318" y="900953"/>
                    </a:lnTo>
                    <a:lnTo>
                      <a:pt x="1506071" y="470647"/>
                    </a:lnTo>
                    <a:lnTo>
                      <a:pt x="1277471" y="0"/>
                    </a:lnTo>
                    <a:lnTo>
                      <a:pt x="632012" y="322729"/>
                    </a:lnTo>
                    <a:lnTo>
                      <a:pt x="336177" y="80682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자유형 7"/>
              <p:cNvSpPr/>
              <p:nvPr/>
            </p:nvSpPr>
            <p:spPr>
              <a:xfrm>
                <a:off x="4949357" y="1785926"/>
                <a:ext cx="1183341" cy="1640541"/>
              </a:xfrm>
              <a:custGeom>
                <a:avLst/>
                <a:gdLst>
                  <a:gd name="connsiteX0" fmla="*/ 457200 w 1183341"/>
                  <a:gd name="connsiteY0" fmla="*/ 0 h 1640541"/>
                  <a:gd name="connsiteX1" fmla="*/ 309282 w 1183341"/>
                  <a:gd name="connsiteY1" fmla="*/ 618565 h 1640541"/>
                  <a:gd name="connsiteX2" fmla="*/ 0 w 1183341"/>
                  <a:gd name="connsiteY2" fmla="*/ 806824 h 1640541"/>
                  <a:gd name="connsiteX3" fmla="*/ 430305 w 1183341"/>
                  <a:gd name="connsiteY3" fmla="*/ 1277471 h 1640541"/>
                  <a:gd name="connsiteX4" fmla="*/ 107576 w 1183341"/>
                  <a:gd name="connsiteY4" fmla="*/ 1506071 h 1640541"/>
                  <a:gd name="connsiteX5" fmla="*/ 645458 w 1183341"/>
                  <a:gd name="connsiteY5" fmla="*/ 1640541 h 1640541"/>
                  <a:gd name="connsiteX6" fmla="*/ 712694 w 1183341"/>
                  <a:gd name="connsiteY6" fmla="*/ 1102659 h 1640541"/>
                  <a:gd name="connsiteX7" fmla="*/ 1021976 w 1183341"/>
                  <a:gd name="connsiteY7" fmla="*/ 1277471 h 1640541"/>
                  <a:gd name="connsiteX8" fmla="*/ 981635 w 1183341"/>
                  <a:gd name="connsiteY8" fmla="*/ 847165 h 1640541"/>
                  <a:gd name="connsiteX9" fmla="*/ 1183341 w 1183341"/>
                  <a:gd name="connsiteY9" fmla="*/ 658906 h 1640541"/>
                  <a:gd name="connsiteX10" fmla="*/ 995082 w 1183341"/>
                  <a:gd name="connsiteY10" fmla="*/ 376518 h 1640541"/>
                  <a:gd name="connsiteX11" fmla="*/ 806823 w 1183341"/>
                  <a:gd name="connsiteY11" fmla="*/ 188259 h 1640541"/>
                  <a:gd name="connsiteX12" fmla="*/ 457200 w 1183341"/>
                  <a:gd name="connsiteY12" fmla="*/ 0 h 1640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83341" h="1640541">
                    <a:moveTo>
                      <a:pt x="457200" y="0"/>
                    </a:moveTo>
                    <a:lnTo>
                      <a:pt x="309282" y="618565"/>
                    </a:lnTo>
                    <a:lnTo>
                      <a:pt x="0" y="806824"/>
                    </a:lnTo>
                    <a:lnTo>
                      <a:pt x="430305" y="1277471"/>
                    </a:lnTo>
                    <a:lnTo>
                      <a:pt x="107576" y="1506071"/>
                    </a:lnTo>
                    <a:lnTo>
                      <a:pt x="645458" y="1640541"/>
                    </a:lnTo>
                    <a:lnTo>
                      <a:pt x="712694" y="1102659"/>
                    </a:lnTo>
                    <a:lnTo>
                      <a:pt x="1021976" y="1277471"/>
                    </a:lnTo>
                    <a:lnTo>
                      <a:pt x="981635" y="847165"/>
                    </a:lnTo>
                    <a:lnTo>
                      <a:pt x="1183341" y="658906"/>
                    </a:lnTo>
                    <a:lnTo>
                      <a:pt x="995082" y="376518"/>
                    </a:lnTo>
                    <a:lnTo>
                      <a:pt x="806823" y="188259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자유형 8"/>
              <p:cNvSpPr/>
              <p:nvPr/>
            </p:nvSpPr>
            <p:spPr>
              <a:xfrm>
                <a:off x="4643438" y="4071942"/>
                <a:ext cx="1317812" cy="1156447"/>
              </a:xfrm>
              <a:custGeom>
                <a:avLst/>
                <a:gdLst>
                  <a:gd name="connsiteX0" fmla="*/ 0 w 1317812"/>
                  <a:gd name="connsiteY0" fmla="*/ 1156447 h 1156447"/>
                  <a:gd name="connsiteX1" fmla="*/ 0 w 1317812"/>
                  <a:gd name="connsiteY1" fmla="*/ 147917 h 1156447"/>
                  <a:gd name="connsiteX2" fmla="*/ 363071 w 1317812"/>
                  <a:gd name="connsiteY2" fmla="*/ 0 h 1156447"/>
                  <a:gd name="connsiteX3" fmla="*/ 981636 w 1317812"/>
                  <a:gd name="connsiteY3" fmla="*/ 107576 h 1156447"/>
                  <a:gd name="connsiteX4" fmla="*/ 887506 w 1317812"/>
                  <a:gd name="connsiteY4" fmla="*/ 457200 h 1156447"/>
                  <a:gd name="connsiteX5" fmla="*/ 1317812 w 1317812"/>
                  <a:gd name="connsiteY5" fmla="*/ 551329 h 1156447"/>
                  <a:gd name="connsiteX6" fmla="*/ 1035424 w 1317812"/>
                  <a:gd name="connsiteY6" fmla="*/ 806823 h 1156447"/>
                  <a:gd name="connsiteX7" fmla="*/ 847165 w 1317812"/>
                  <a:gd name="connsiteY7" fmla="*/ 941294 h 1156447"/>
                  <a:gd name="connsiteX8" fmla="*/ 672353 w 1317812"/>
                  <a:gd name="connsiteY8" fmla="*/ 1008529 h 1156447"/>
                  <a:gd name="connsiteX9" fmla="*/ 524436 w 1317812"/>
                  <a:gd name="connsiteY9" fmla="*/ 1075764 h 1156447"/>
                  <a:gd name="connsiteX10" fmla="*/ 215153 w 1317812"/>
                  <a:gd name="connsiteY10" fmla="*/ 1143000 h 1156447"/>
                  <a:gd name="connsiteX11" fmla="*/ 0 w 1317812"/>
                  <a:gd name="connsiteY11" fmla="*/ 1156447 h 1156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17812" h="1156447">
                    <a:moveTo>
                      <a:pt x="0" y="1156447"/>
                    </a:moveTo>
                    <a:lnTo>
                      <a:pt x="0" y="147917"/>
                    </a:lnTo>
                    <a:lnTo>
                      <a:pt x="363071" y="0"/>
                    </a:lnTo>
                    <a:lnTo>
                      <a:pt x="981636" y="107576"/>
                    </a:lnTo>
                    <a:lnTo>
                      <a:pt x="887506" y="457200"/>
                    </a:lnTo>
                    <a:lnTo>
                      <a:pt x="1317812" y="551329"/>
                    </a:lnTo>
                    <a:lnTo>
                      <a:pt x="1035424" y="806823"/>
                    </a:lnTo>
                    <a:lnTo>
                      <a:pt x="847165" y="941294"/>
                    </a:lnTo>
                    <a:lnTo>
                      <a:pt x="672353" y="1008529"/>
                    </a:lnTo>
                    <a:lnTo>
                      <a:pt x="524436" y="1075764"/>
                    </a:lnTo>
                    <a:lnTo>
                      <a:pt x="215153" y="1143000"/>
                    </a:lnTo>
                    <a:lnTo>
                      <a:pt x="0" y="1156447"/>
                    </a:lnTo>
                    <a:close/>
                  </a:path>
                </a:pathLst>
              </a:custGeom>
              <a:solidFill>
                <a:srgbClr val="338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포인트가 4개인 별 9"/>
              <p:cNvSpPr/>
              <p:nvPr/>
            </p:nvSpPr>
            <p:spPr>
              <a:xfrm>
                <a:off x="5429256" y="4286256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포인트가 4개인 별 10"/>
              <p:cNvSpPr/>
              <p:nvPr/>
            </p:nvSpPr>
            <p:spPr>
              <a:xfrm>
                <a:off x="2428860" y="2786058"/>
                <a:ext cx="857256" cy="857256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포인트가 4개인 별 11"/>
              <p:cNvSpPr/>
              <p:nvPr/>
            </p:nvSpPr>
            <p:spPr>
              <a:xfrm>
                <a:off x="5214942" y="1500174"/>
                <a:ext cx="642942" cy="642942"/>
              </a:xfrm>
              <a:prstGeom prst="star4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979712" y="1988840"/>
            <a:ext cx="52565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본격적으로 독립기념관을 돌아다녔습니다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4D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애니메이션  도토리 훈장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을 보았는데요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독립기념관 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4D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영화가 요즘 아이들이 쉽게 받아 들일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수 있게 재미있게 구성해서 참 좋았다고 느꼈고 아이들뿐만 아니라 어른들과 장년층들도  많이 와서 보는 것이 신기하였습니다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독립기념관은 안에 전시실 뿐만 아니라 외곽도 관리가 잘 되어있었고 볼거리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쉴 수 있는   공간도 많아 너무 좋았습니다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  <p:sp>
        <p:nvSpPr>
          <p:cNvPr id="14" name="타원 13"/>
          <p:cNvSpPr/>
          <p:nvPr/>
        </p:nvSpPr>
        <p:spPr>
          <a:xfrm>
            <a:off x="2123728" y="1340768"/>
            <a:ext cx="4896544" cy="4752528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14348" y="373543"/>
            <a:ext cx="522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04 </a:t>
            </a:r>
            <a:endParaRPr lang="ko-KR" altLang="en-US" sz="3200" b="1" dirty="0">
              <a:solidFill>
                <a:srgbClr val="EEC595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4282" y="214290"/>
            <a:ext cx="714380" cy="665753"/>
            <a:chOff x="2428860" y="1500174"/>
            <a:chExt cx="4000528" cy="3728215"/>
          </a:xfrm>
        </p:grpSpPr>
        <p:sp>
          <p:nvSpPr>
            <p:cNvPr id="3" name="타원 2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포인트가 4개인 별 6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포인트가 4개인 별 7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포인트가 4개인 별 8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타원 12"/>
          <p:cNvSpPr/>
          <p:nvPr/>
        </p:nvSpPr>
        <p:spPr>
          <a:xfrm>
            <a:off x="179512" y="1268760"/>
            <a:ext cx="4176464" cy="424847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572000" y="1268760"/>
            <a:ext cx="4176464" cy="424847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115616" y="155679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희주</a:t>
            </a:r>
            <a:endParaRPr lang="ko-KR" altLang="en-US" sz="2000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08104" y="155679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판겸</a:t>
            </a:r>
            <a:endParaRPr lang="ko-KR" altLang="en-US" sz="2000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2060848"/>
            <a:ext cx="43204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내가 사는 지역이 아닌 다른 지역을 돌아보고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주민들을 만나보면서 새로운 지역에  다가가는  방법을 조금이나마 배울 수 있었다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모르는 사람이 길을 묻고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인터뷰를  요청하는데도 웃으며 말씀해주시는 천안 지역의 주민들을 만나면서 지역에게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주민에게 다가가는 것이 어렵지 않다는 생각이 들었다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또한 오히려 내가 사는 지역의 주민들에게  말을 걸고 다가가지 못했던 것이 아쉬웠다 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모르는 사람들과 웃으며 대화하고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소통하는 것에 대한 두려움도 함께 사라진 것 같다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2060848"/>
            <a:ext cx="4104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천안이라는 지역은 호두과자밖에 몰랐습니다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우리나라에 있고 한 개의 지역인데도 불구하고 너무나 몰랐다는 사실에 조금은 창피하였습니다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시민들과 소통하고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주민분들과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얘기를 할 때면 사람들이 반갑게 받아주었습니다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사람들도 사람들과 얘기를 하고 싶어하지만 그렇지 못하고 먼저 다가가기를 두려워하는 현실에 소통의 부재가 사람들을 외롭게 만든다고 생각했습니다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말 한마디를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건낼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때도 좀 더 친절하고 상냥하게 해야겠다고 생각했습니다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14348" y="373543"/>
            <a:ext cx="522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EEC595"/>
                </a:solidFill>
                <a:latin typeface="210 콤퓨타세탁 R" pitchFamily="18" charset="-127"/>
                <a:ea typeface="210 콤퓨타세탁 R" pitchFamily="18" charset="-127"/>
              </a:rPr>
              <a:t>04 </a:t>
            </a:r>
            <a:endParaRPr lang="ko-KR" altLang="en-US" sz="3200" b="1" dirty="0">
              <a:solidFill>
                <a:srgbClr val="EEC595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4282" y="214290"/>
            <a:ext cx="714380" cy="665753"/>
            <a:chOff x="2428860" y="1500174"/>
            <a:chExt cx="4000528" cy="3728215"/>
          </a:xfrm>
        </p:grpSpPr>
        <p:sp>
          <p:nvSpPr>
            <p:cNvPr id="3" name="타원 2"/>
            <p:cNvSpPr/>
            <p:nvPr/>
          </p:nvSpPr>
          <p:spPr>
            <a:xfrm>
              <a:off x="2857488" y="1643050"/>
              <a:ext cx="3571900" cy="3571900"/>
            </a:xfrm>
            <a:prstGeom prst="ellipse">
              <a:avLst/>
            </a:prstGeom>
            <a:solidFill>
              <a:srgbClr val="BEE1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838168" y="2299447"/>
              <a:ext cx="1506071" cy="2743200"/>
            </a:xfrm>
            <a:custGeom>
              <a:avLst/>
              <a:gdLst>
                <a:gd name="connsiteX0" fmla="*/ 336177 w 1506071"/>
                <a:gd name="connsiteY0" fmla="*/ 80682 h 2743200"/>
                <a:gd name="connsiteX1" fmla="*/ 134471 w 1506071"/>
                <a:gd name="connsiteY1" fmla="*/ 443753 h 2743200"/>
                <a:gd name="connsiteX2" fmla="*/ 53789 w 1506071"/>
                <a:gd name="connsiteY2" fmla="*/ 685800 h 2743200"/>
                <a:gd name="connsiteX3" fmla="*/ 26894 w 1506071"/>
                <a:gd name="connsiteY3" fmla="*/ 981635 h 2743200"/>
                <a:gd name="connsiteX4" fmla="*/ 0 w 1506071"/>
                <a:gd name="connsiteY4" fmla="*/ 1304365 h 2743200"/>
                <a:gd name="connsiteX5" fmla="*/ 67236 w 1506071"/>
                <a:gd name="connsiteY5" fmla="*/ 1613647 h 2743200"/>
                <a:gd name="connsiteX6" fmla="*/ 188259 w 1506071"/>
                <a:gd name="connsiteY6" fmla="*/ 1963271 h 2743200"/>
                <a:gd name="connsiteX7" fmla="*/ 403412 w 1506071"/>
                <a:gd name="connsiteY7" fmla="*/ 2259106 h 2743200"/>
                <a:gd name="connsiteX8" fmla="*/ 605118 w 1506071"/>
                <a:gd name="connsiteY8" fmla="*/ 2460812 h 2743200"/>
                <a:gd name="connsiteX9" fmla="*/ 766483 w 1506071"/>
                <a:gd name="connsiteY9" fmla="*/ 2608729 h 2743200"/>
                <a:gd name="connsiteX10" fmla="*/ 1021977 w 1506071"/>
                <a:gd name="connsiteY10" fmla="*/ 2743200 h 2743200"/>
                <a:gd name="connsiteX11" fmla="*/ 1317812 w 1506071"/>
                <a:gd name="connsiteY11" fmla="*/ 2151529 h 2743200"/>
                <a:gd name="connsiteX12" fmla="*/ 524436 w 1506071"/>
                <a:gd name="connsiteY12" fmla="*/ 1801906 h 2743200"/>
                <a:gd name="connsiteX13" fmla="*/ 403412 w 1506071"/>
                <a:gd name="connsiteY13" fmla="*/ 1425388 h 2743200"/>
                <a:gd name="connsiteX14" fmla="*/ 793377 w 1506071"/>
                <a:gd name="connsiteY14" fmla="*/ 1008529 h 2743200"/>
                <a:gd name="connsiteX15" fmla="*/ 995083 w 1506071"/>
                <a:gd name="connsiteY15" fmla="*/ 1210235 h 2743200"/>
                <a:gd name="connsiteX16" fmla="*/ 1062318 w 1506071"/>
                <a:gd name="connsiteY16" fmla="*/ 900953 h 2743200"/>
                <a:gd name="connsiteX17" fmla="*/ 1506071 w 1506071"/>
                <a:gd name="connsiteY17" fmla="*/ 470647 h 2743200"/>
                <a:gd name="connsiteX18" fmla="*/ 1277471 w 1506071"/>
                <a:gd name="connsiteY18" fmla="*/ 0 h 2743200"/>
                <a:gd name="connsiteX19" fmla="*/ 632012 w 1506071"/>
                <a:gd name="connsiteY19" fmla="*/ 322729 h 2743200"/>
                <a:gd name="connsiteX20" fmla="*/ 336177 w 1506071"/>
                <a:gd name="connsiteY20" fmla="*/ 80682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6071" h="2743200">
                  <a:moveTo>
                    <a:pt x="336177" y="80682"/>
                  </a:moveTo>
                  <a:lnTo>
                    <a:pt x="134471" y="443753"/>
                  </a:lnTo>
                  <a:lnTo>
                    <a:pt x="53789" y="685800"/>
                  </a:lnTo>
                  <a:lnTo>
                    <a:pt x="26894" y="981635"/>
                  </a:lnTo>
                  <a:lnTo>
                    <a:pt x="0" y="1304365"/>
                  </a:lnTo>
                  <a:lnTo>
                    <a:pt x="67236" y="1613647"/>
                  </a:lnTo>
                  <a:lnTo>
                    <a:pt x="188259" y="1963271"/>
                  </a:lnTo>
                  <a:lnTo>
                    <a:pt x="403412" y="2259106"/>
                  </a:lnTo>
                  <a:lnTo>
                    <a:pt x="605118" y="2460812"/>
                  </a:lnTo>
                  <a:lnTo>
                    <a:pt x="766483" y="2608729"/>
                  </a:lnTo>
                  <a:lnTo>
                    <a:pt x="1021977" y="2743200"/>
                  </a:lnTo>
                  <a:lnTo>
                    <a:pt x="1317812" y="2151529"/>
                  </a:lnTo>
                  <a:lnTo>
                    <a:pt x="524436" y="1801906"/>
                  </a:lnTo>
                  <a:lnTo>
                    <a:pt x="403412" y="1425388"/>
                  </a:lnTo>
                  <a:lnTo>
                    <a:pt x="793377" y="1008529"/>
                  </a:lnTo>
                  <a:lnTo>
                    <a:pt x="995083" y="1210235"/>
                  </a:lnTo>
                  <a:lnTo>
                    <a:pt x="1062318" y="900953"/>
                  </a:lnTo>
                  <a:lnTo>
                    <a:pt x="1506071" y="470647"/>
                  </a:lnTo>
                  <a:lnTo>
                    <a:pt x="1277471" y="0"/>
                  </a:lnTo>
                  <a:lnTo>
                    <a:pt x="632012" y="322729"/>
                  </a:lnTo>
                  <a:lnTo>
                    <a:pt x="336177" y="80682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4949357" y="1785926"/>
              <a:ext cx="1183341" cy="1640541"/>
            </a:xfrm>
            <a:custGeom>
              <a:avLst/>
              <a:gdLst>
                <a:gd name="connsiteX0" fmla="*/ 457200 w 1183341"/>
                <a:gd name="connsiteY0" fmla="*/ 0 h 1640541"/>
                <a:gd name="connsiteX1" fmla="*/ 309282 w 1183341"/>
                <a:gd name="connsiteY1" fmla="*/ 618565 h 1640541"/>
                <a:gd name="connsiteX2" fmla="*/ 0 w 1183341"/>
                <a:gd name="connsiteY2" fmla="*/ 806824 h 1640541"/>
                <a:gd name="connsiteX3" fmla="*/ 430305 w 1183341"/>
                <a:gd name="connsiteY3" fmla="*/ 1277471 h 1640541"/>
                <a:gd name="connsiteX4" fmla="*/ 107576 w 1183341"/>
                <a:gd name="connsiteY4" fmla="*/ 1506071 h 1640541"/>
                <a:gd name="connsiteX5" fmla="*/ 645458 w 1183341"/>
                <a:gd name="connsiteY5" fmla="*/ 1640541 h 1640541"/>
                <a:gd name="connsiteX6" fmla="*/ 712694 w 1183341"/>
                <a:gd name="connsiteY6" fmla="*/ 1102659 h 1640541"/>
                <a:gd name="connsiteX7" fmla="*/ 1021976 w 1183341"/>
                <a:gd name="connsiteY7" fmla="*/ 1277471 h 1640541"/>
                <a:gd name="connsiteX8" fmla="*/ 981635 w 1183341"/>
                <a:gd name="connsiteY8" fmla="*/ 847165 h 1640541"/>
                <a:gd name="connsiteX9" fmla="*/ 1183341 w 1183341"/>
                <a:gd name="connsiteY9" fmla="*/ 658906 h 1640541"/>
                <a:gd name="connsiteX10" fmla="*/ 995082 w 1183341"/>
                <a:gd name="connsiteY10" fmla="*/ 376518 h 1640541"/>
                <a:gd name="connsiteX11" fmla="*/ 806823 w 1183341"/>
                <a:gd name="connsiteY11" fmla="*/ 188259 h 1640541"/>
                <a:gd name="connsiteX12" fmla="*/ 457200 w 1183341"/>
                <a:gd name="connsiteY12" fmla="*/ 0 h 164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3341" h="1640541">
                  <a:moveTo>
                    <a:pt x="457200" y="0"/>
                  </a:moveTo>
                  <a:lnTo>
                    <a:pt x="309282" y="618565"/>
                  </a:lnTo>
                  <a:lnTo>
                    <a:pt x="0" y="806824"/>
                  </a:lnTo>
                  <a:lnTo>
                    <a:pt x="430305" y="1277471"/>
                  </a:lnTo>
                  <a:lnTo>
                    <a:pt x="107576" y="1506071"/>
                  </a:lnTo>
                  <a:lnTo>
                    <a:pt x="645458" y="1640541"/>
                  </a:lnTo>
                  <a:lnTo>
                    <a:pt x="712694" y="1102659"/>
                  </a:lnTo>
                  <a:lnTo>
                    <a:pt x="1021976" y="1277471"/>
                  </a:lnTo>
                  <a:lnTo>
                    <a:pt x="981635" y="847165"/>
                  </a:lnTo>
                  <a:lnTo>
                    <a:pt x="1183341" y="658906"/>
                  </a:lnTo>
                  <a:lnTo>
                    <a:pt x="995082" y="376518"/>
                  </a:lnTo>
                  <a:lnTo>
                    <a:pt x="806823" y="18825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4643438" y="4071942"/>
              <a:ext cx="1317812" cy="1156447"/>
            </a:xfrm>
            <a:custGeom>
              <a:avLst/>
              <a:gdLst>
                <a:gd name="connsiteX0" fmla="*/ 0 w 1317812"/>
                <a:gd name="connsiteY0" fmla="*/ 1156447 h 1156447"/>
                <a:gd name="connsiteX1" fmla="*/ 0 w 1317812"/>
                <a:gd name="connsiteY1" fmla="*/ 147917 h 1156447"/>
                <a:gd name="connsiteX2" fmla="*/ 363071 w 1317812"/>
                <a:gd name="connsiteY2" fmla="*/ 0 h 1156447"/>
                <a:gd name="connsiteX3" fmla="*/ 981636 w 1317812"/>
                <a:gd name="connsiteY3" fmla="*/ 107576 h 1156447"/>
                <a:gd name="connsiteX4" fmla="*/ 887506 w 1317812"/>
                <a:gd name="connsiteY4" fmla="*/ 457200 h 1156447"/>
                <a:gd name="connsiteX5" fmla="*/ 1317812 w 1317812"/>
                <a:gd name="connsiteY5" fmla="*/ 551329 h 1156447"/>
                <a:gd name="connsiteX6" fmla="*/ 1035424 w 1317812"/>
                <a:gd name="connsiteY6" fmla="*/ 806823 h 1156447"/>
                <a:gd name="connsiteX7" fmla="*/ 847165 w 1317812"/>
                <a:gd name="connsiteY7" fmla="*/ 941294 h 1156447"/>
                <a:gd name="connsiteX8" fmla="*/ 672353 w 1317812"/>
                <a:gd name="connsiteY8" fmla="*/ 1008529 h 1156447"/>
                <a:gd name="connsiteX9" fmla="*/ 524436 w 1317812"/>
                <a:gd name="connsiteY9" fmla="*/ 1075764 h 1156447"/>
                <a:gd name="connsiteX10" fmla="*/ 215153 w 1317812"/>
                <a:gd name="connsiteY10" fmla="*/ 1143000 h 1156447"/>
                <a:gd name="connsiteX11" fmla="*/ 0 w 1317812"/>
                <a:gd name="connsiteY11" fmla="*/ 1156447 h 115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7812" h="1156447">
                  <a:moveTo>
                    <a:pt x="0" y="1156447"/>
                  </a:moveTo>
                  <a:lnTo>
                    <a:pt x="0" y="147917"/>
                  </a:lnTo>
                  <a:lnTo>
                    <a:pt x="363071" y="0"/>
                  </a:lnTo>
                  <a:lnTo>
                    <a:pt x="981636" y="107576"/>
                  </a:lnTo>
                  <a:lnTo>
                    <a:pt x="887506" y="457200"/>
                  </a:lnTo>
                  <a:lnTo>
                    <a:pt x="1317812" y="551329"/>
                  </a:lnTo>
                  <a:lnTo>
                    <a:pt x="1035424" y="806823"/>
                  </a:lnTo>
                  <a:lnTo>
                    <a:pt x="847165" y="941294"/>
                  </a:lnTo>
                  <a:lnTo>
                    <a:pt x="672353" y="1008529"/>
                  </a:lnTo>
                  <a:lnTo>
                    <a:pt x="524436" y="1075764"/>
                  </a:lnTo>
                  <a:lnTo>
                    <a:pt x="215153" y="1143000"/>
                  </a:lnTo>
                  <a:lnTo>
                    <a:pt x="0" y="1156447"/>
                  </a:lnTo>
                  <a:close/>
                </a:path>
              </a:pathLst>
            </a:custGeom>
            <a:solidFill>
              <a:srgbClr val="338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포인트가 4개인 별 6"/>
            <p:cNvSpPr/>
            <p:nvPr/>
          </p:nvSpPr>
          <p:spPr>
            <a:xfrm>
              <a:off x="5429256" y="4286256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포인트가 4개인 별 7"/>
            <p:cNvSpPr/>
            <p:nvPr/>
          </p:nvSpPr>
          <p:spPr>
            <a:xfrm>
              <a:off x="2428860" y="2786058"/>
              <a:ext cx="857256" cy="85725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포인트가 4개인 별 8"/>
            <p:cNvSpPr/>
            <p:nvPr/>
          </p:nvSpPr>
          <p:spPr>
            <a:xfrm>
              <a:off x="5214942" y="1500174"/>
              <a:ext cx="642942" cy="64294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타원 12"/>
          <p:cNvSpPr/>
          <p:nvPr/>
        </p:nvSpPr>
        <p:spPr>
          <a:xfrm>
            <a:off x="179512" y="1268760"/>
            <a:ext cx="4176464" cy="424847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572000" y="1268760"/>
            <a:ext cx="4176464" cy="424847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95536" y="1772816"/>
            <a:ext cx="39604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정</a:t>
            </a:r>
            <a:r>
              <a:rPr lang="ko-KR" altLang="en-US" sz="2000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슬빈</a:t>
            </a:r>
            <a:endParaRPr lang="en-US" altLang="ko-KR" sz="20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just"/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천안 지역을 돌아다니며 보낸 하루였지만 나도 내가 살고 있는 마을에 대해 더 관심을 가져야겠다는 생각을 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유독 천안에서 오래 사신 분을 많이 만났는데 대부분 자신들이 사는 마을에 대해 애정을 갖고  계셨고 문제점도 느끼고 계셔서 놀랐다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또한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미나릿길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벽화마을이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매년 봄에 꾸준히 보수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관리되고 있다는 점이 인상 깊었다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다른 관의 사업들도 벽화마을처럼 정기적으로 관리되는 시스템이 생기면 좋겠다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:) </a:t>
            </a:r>
            <a:endParaRPr lang="en-US" altLang="ko-KR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just"/>
            <a:endParaRPr lang="en-US" altLang="ko-KR" sz="2000" dirty="0" smtClean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  <a:p>
            <a:pPr algn="just"/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0112" y="155679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준영</a:t>
            </a:r>
            <a:endParaRPr lang="ko-KR" altLang="en-US" sz="2000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4048" y="2060848"/>
            <a:ext cx="35283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미나릿길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벽화마을은 단지 벽화만 그려져 있어서 내 예상과는 다르게 경제발전에 큰 도움이 되지 않는 듯 보여서 아쉬웠다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생긴지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얼마되지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않아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그럴수도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있겠지만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,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장기적인 관점에서 시와 주민 시민단체의 합의를 거쳐 다양한 관광객 유치를 위해서 지역경제 활성화에 힘을 </a:t>
            </a:r>
            <a:r>
              <a:rPr lang="ko-KR" altLang="en-US" dirty="0" err="1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기울여야한다고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 생각했다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그에 비해 독립기념관은 다양한 프로그램으로 만족스러웠다</a:t>
            </a:r>
            <a:r>
              <a:rPr lang="en-US" altLang="ko-KR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23928" y="2852936"/>
            <a:ext cx="157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210 콤퓨타세탁 R" pitchFamily="18" charset="-127"/>
                <a:ea typeface="210 콤퓨타세탁 R" pitchFamily="18" charset="-127"/>
              </a:rPr>
              <a:t>Thank you</a:t>
            </a:r>
            <a:endParaRPr lang="ko-KR" altLang="en-US" sz="2000" b="1" dirty="0">
              <a:solidFill>
                <a:schemeClr val="bg1"/>
              </a:solidFill>
              <a:latin typeface="210 콤퓨타세탁 R" pitchFamily="18" charset="-127"/>
              <a:ea typeface="210 콤퓨타세탁 R" pitchFamily="18" charset="-127"/>
            </a:endParaRPr>
          </a:p>
        </p:txBody>
      </p:sp>
      <p:sp>
        <p:nvSpPr>
          <p:cNvPr id="19" name="양쪽 중괄호 18"/>
          <p:cNvSpPr/>
          <p:nvPr/>
        </p:nvSpPr>
        <p:spPr>
          <a:xfrm>
            <a:off x="3571868" y="2260958"/>
            <a:ext cx="2286016" cy="1953860"/>
          </a:xfrm>
          <a:prstGeom prst="bracePair">
            <a:avLst/>
          </a:prstGeom>
          <a:ln w="28575">
            <a:solidFill>
              <a:srgbClr val="EEC59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982</Words>
  <Application>Microsoft Office PowerPoint</Application>
  <PresentationFormat>화면 슬라이드 쇼(4:3)</PresentationFormat>
  <Paragraphs>91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LG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66</cp:revision>
  <dcterms:created xsi:type="dcterms:W3CDTF">2015-04-27T13:07:35Z</dcterms:created>
  <dcterms:modified xsi:type="dcterms:W3CDTF">2015-07-19T12:16:37Z</dcterms:modified>
</cp:coreProperties>
</file>