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7" r:id="rId2"/>
  </p:sldMasterIdLst>
  <p:sldIdLst>
    <p:sldId id="278" r:id="rId3"/>
    <p:sldId id="295" r:id="rId4"/>
    <p:sldId id="263" r:id="rId5"/>
    <p:sldId id="264" r:id="rId6"/>
    <p:sldId id="297" r:id="rId7"/>
    <p:sldId id="298" r:id="rId8"/>
    <p:sldId id="301" r:id="rId9"/>
    <p:sldId id="265" r:id="rId10"/>
    <p:sldId id="303" r:id="rId11"/>
    <p:sldId id="290" r:id="rId12"/>
    <p:sldId id="291" r:id="rId13"/>
    <p:sldId id="300" r:id="rId14"/>
    <p:sldId id="292" r:id="rId15"/>
    <p:sldId id="293" r:id="rId16"/>
    <p:sldId id="302" r:id="rId17"/>
    <p:sldId id="280" r:id="rId18"/>
    <p:sldId id="285" r:id="rId19"/>
    <p:sldId id="294" r:id="rId20"/>
    <p:sldId id="299" r:id="rId21"/>
    <p:sldId id="283" r:id="rId22"/>
    <p:sldId id="289" r:id="rId23"/>
    <p:sldId id="281" r:id="rId24"/>
    <p:sldId id="286" r:id="rId25"/>
    <p:sldId id="282" r:id="rId26"/>
    <p:sldId id="287" r:id="rId27"/>
    <p:sldId id="284" r:id="rId28"/>
    <p:sldId id="288" r:id="rId29"/>
    <p:sldId id="279" r:id="rId30"/>
  </p:sldIdLst>
  <p:sldSz cx="9144000" cy="6858000" type="screen4x3"/>
  <p:notesSz cx="6858000" cy="9144000"/>
  <p:embeddedFontLst>
    <p:embeddedFont>
      <p:font typeface="Swis721 BlkCn BT"/>
      <p:regular r:id="rId31"/>
      <p:italic r:id="rId32"/>
    </p:embeddedFont>
    <p:embeddedFont>
      <p:font typeface="나눔손글씨 펜" pitchFamily="66" charset="-127"/>
      <p:regular r:id="rId33"/>
    </p:embeddedFont>
    <p:embeddedFont>
      <p:font typeface="맑은 고딕" pitchFamily="50" charset="-127"/>
      <p:regular r:id="rId34"/>
      <p:bold r:id="rId35"/>
    </p:embeddedFont>
    <p:embeddedFont>
      <p:font typeface="한컴 바겐세일 M" pitchFamily="18" charset="-127"/>
      <p:regular r:id="rId36"/>
    </p:embeddedFont>
    <p:embeddedFont>
      <p:font typeface="Yoon 봄날 M" pitchFamily="18" charset="-127"/>
      <p:regular r:id="rId37"/>
    </p:embeddedFont>
    <p:embeddedFont>
      <p:font typeface="Tahoma" pitchFamily="34" charset="0"/>
      <p:regular r:id="rId38"/>
      <p:bold r:id="rId39"/>
    </p:embeddedFont>
    <p:embeddedFont>
      <p:font typeface="펜흘림" pitchFamily="18" charset="-127"/>
      <p:regular r:id="rId40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A100"/>
    <a:srgbClr val="1C81AE"/>
    <a:srgbClr val="FF75AA"/>
    <a:srgbClr val="FE005E"/>
    <a:srgbClr val="993877"/>
    <a:srgbClr val="6FC5B8"/>
    <a:srgbClr val="FF9999"/>
    <a:srgbClr val="110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26" autoAdjust="0"/>
    <p:restoredTop sz="94660" autoAdjust="0"/>
  </p:normalViewPr>
  <p:slideViewPr>
    <p:cSldViewPr>
      <p:cViewPr>
        <p:scale>
          <a:sx n="75" d="100"/>
          <a:sy n="75" d="100"/>
        </p:scale>
        <p:origin x="-3150" y="-10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5.fntdata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7" descr="C:\Documents and Settings\Administrator\바탕 화면\cafelogo_v3[1].0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93688"/>
            <a:ext cx="16684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6" descr="디브리드로고-칼라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90513"/>
            <a:ext cx="123031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33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7" descr="C:\Documents and Settings\Administrator\바탕 화면\cafelogo_v3[1].0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93688"/>
            <a:ext cx="16684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6" descr="디브리드로고-칼라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90513"/>
            <a:ext cx="123031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615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7" descr="C:\Documents and Settings\Administrator\바탕 화면\cafelogo_v3[1].0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93688"/>
            <a:ext cx="16684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6" descr="디브리드로고-칼라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90513"/>
            <a:ext cx="123031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314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2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6" descr="디브리드로고-칼라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90513"/>
            <a:ext cx="123031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775"/>
          </a:xfrm>
          <a:noFill/>
          <a:ln>
            <a:noFill/>
          </a:ln>
          <a:extLst/>
        </p:spPr>
        <p:txBody>
          <a:bodyPr>
            <a:spAutoFit/>
          </a:bodyPr>
          <a:lstStyle>
            <a:lvl1pPr algn="l">
              <a:defRPr lang="ko-KR" altLang="en-US" sz="3200" kern="1200" dirty="0">
                <a:solidFill>
                  <a:srgbClr val="FE005E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7286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bg>
      <p:bgPr>
        <a:solidFill>
          <a:srgbClr val="FE0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7" descr="C:\Documents and Settings\Administrator\바탕 화면\cafelogo_v3[1].0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93688"/>
            <a:ext cx="16684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6" descr="디브리드로고-흰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25" y="290513"/>
            <a:ext cx="1217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6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bg>
      <p:bgPr>
        <a:solidFill>
          <a:srgbClr val="FEA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7" descr="C:\Documents and Settings\Administrator\바탕 화면\cafelogo_v3[1].0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93688"/>
            <a:ext cx="16684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6" descr="디브리드로고-흰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25" y="290513"/>
            <a:ext cx="1217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54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bg>
      <p:bgPr>
        <a:solidFill>
          <a:srgbClr val="6FC5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7" descr="C:\Documents and Settings\Administrator\바탕 화면\cafelogo_v3[1].0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93688"/>
            <a:ext cx="16684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6" descr="디브리드로고-흰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25" y="290513"/>
            <a:ext cx="1217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174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제목 슬라이드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7" descr="C:\Documents and Settings\Administrator\바탕 화면\cafelogo_v3[1].0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93688"/>
            <a:ext cx="16684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6" descr="디브리드로고-흰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25" y="290513"/>
            <a:ext cx="1217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1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제목 슬라이드">
    <p:bg>
      <p:bgPr>
        <a:solidFill>
          <a:srgbClr val="9938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7" descr="C:\Documents and Settings\Administrator\바탕 화면\cafelogo_v3[1].0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93688"/>
            <a:ext cx="16684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6" descr="디브리드로고-흰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25" y="290513"/>
            <a:ext cx="1217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23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F1993-574D-46FC-8A15-2E4E4D99DE3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7076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DB653-98AE-453A-9D29-3321E923420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19263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47824-4A6B-4EF1-9913-A7837AC5898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73644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D045F-5636-4EB9-B59A-DB2ED6CC63C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95357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80E4D-96B2-4F80-B713-FA05BC8F47D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23550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8890C-9551-43AC-81FC-D8247151259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86970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109B7-A793-46C2-9CCD-F3B5BC8E4FB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1575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B9147-6DB3-4265-89C8-A1DA9BB60F8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764482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5F554-5FC5-4E89-AB8A-F82AFE4C20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163877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175F8-F4C5-453C-9B65-0E9C2830BEA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93559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Dbreed 자료\Dbreed 송부용 포트폴리오\png\Dbreed-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096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Dbreed 자료\Dbreed 송부용 포트폴리오\png\Dbreed-0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789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Dbreed-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066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Dbreed 자료\Dbreed 송부용 포트폴리오\png\Dbreed-0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805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Dbreed 자료\Dbreed 송부용 포트폴리오\png\Dbreed-0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9765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Dbreed 자료\Dbreed 송부용 포트폴리오\png\Dbreed-0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878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48EE5F2F-A521-4589-8F0B-ADB4239D8F3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4184" r:id="rId2"/>
    <p:sldLayoutId id="2147484185" r:id="rId3"/>
    <p:sldLayoutId id="2147484186" r:id="rId4"/>
    <p:sldLayoutId id="2147484187" r:id="rId5"/>
    <p:sldLayoutId id="2147484188" r:id="rId6"/>
    <p:sldLayoutId id="2147484189" r:id="rId7"/>
    <p:sldLayoutId id="2147484190" r:id="rId8"/>
    <p:sldLayoutId id="2147484191" r:id="rId9"/>
    <p:sldLayoutId id="2147484173" r:id="rId10"/>
    <p:sldLayoutId id="2147484174" r:id="rId11"/>
    <p:sldLayoutId id="2147484175" r:id="rId12"/>
    <p:sldLayoutId id="2147484176" r:id="rId13"/>
    <p:sldLayoutId id="2147484177" r:id="rId14"/>
    <p:sldLayoutId id="2147484178" r:id="rId15"/>
    <p:sldLayoutId id="2147484179" r:id="rId16"/>
    <p:sldLayoutId id="2147484180" r:id="rId17"/>
    <p:sldLayoutId id="2147484181" r:id="rId18"/>
    <p:sldLayoutId id="2147484182" r:id="rId19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92" r:id="rId1"/>
    <p:sldLayoutId id="2147484193" r:id="rId2"/>
    <p:sldLayoutId id="2147484194" r:id="rId3"/>
    <p:sldLayoutId id="2147484195" r:id="rId4"/>
    <p:sldLayoutId id="2147484196" r:id="rId5"/>
    <p:sldLayoutId id="214748419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50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그룹 10"/>
          <p:cNvGrpSpPr>
            <a:grpSpLocks/>
          </p:cNvGrpSpPr>
          <p:nvPr/>
        </p:nvGrpSpPr>
        <p:grpSpPr bwMode="auto">
          <a:xfrm>
            <a:off x="666750" y="2401888"/>
            <a:ext cx="7473950" cy="1384300"/>
            <a:chOff x="423863" y="2433761"/>
            <a:chExt cx="7473975" cy="1383741"/>
          </a:xfrm>
        </p:grpSpPr>
        <p:sp>
          <p:nvSpPr>
            <p:cNvPr id="17418" name="Text Box 5"/>
            <p:cNvSpPr txBox="1">
              <a:spLocks noChangeArrowheads="1"/>
            </p:cNvSpPr>
            <p:nvPr/>
          </p:nvSpPr>
          <p:spPr bwMode="auto">
            <a:xfrm>
              <a:off x="423863" y="2433761"/>
              <a:ext cx="7473975" cy="83065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>
              <a:spAutoFit/>
              <a:scene3d>
                <a:camera prst="orthographicFront"/>
                <a:lightRig rig="glow" dir="t">
                  <a:rot lat="0" lon="0" rev="3600000"/>
                </a:lightRig>
              </a:scene3d>
              <a:sp3d prstMaterial="softEdge">
                <a:bevelT w="29210" h="16510"/>
              </a:sp3d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4800" b="1" spc="-150" dirty="0" err="1" smtClean="0">
                  <a:solidFill>
                    <a:srgbClr val="FE005E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Tahoma" panose="020B0604030504040204" pitchFamily="34" charset="0"/>
                  <a:cs typeface="Tahoma" panose="020B0604030504040204" pitchFamily="34" charset="0"/>
                </a:rPr>
                <a:t>Raonatti</a:t>
              </a:r>
              <a:r>
                <a:rPr lang="en-US" altLang="ko-KR" sz="4800" b="1" spc="-150" dirty="0" smtClean="0">
                  <a:solidFill>
                    <a:srgbClr val="FE005E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Tahoma" panose="020B0604030504040204" pitchFamily="34" charset="0"/>
                  <a:cs typeface="Tahoma" panose="020B0604030504040204" pitchFamily="34" charset="0"/>
                </a:rPr>
                <a:t> 9th </a:t>
              </a:r>
              <a:r>
                <a:rPr lang="en-US" altLang="ko-KR" sz="4800" b="1" spc="-150" dirty="0" smtClean="0">
                  <a:solidFill>
                    <a:srgbClr val="993877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Tahoma" panose="020B0604030504040204" pitchFamily="34" charset="0"/>
                  <a:cs typeface="Tahoma" panose="020B0604030504040204" pitchFamily="34" charset="0"/>
                </a:rPr>
                <a:t>Timor-</a:t>
              </a:r>
              <a:r>
                <a:rPr lang="en-US" altLang="ko-KR" sz="4800" b="1" spc="-150" dirty="0" err="1" smtClean="0">
                  <a:solidFill>
                    <a:srgbClr val="993877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</a:effectLst>
                  <a:latin typeface="Tahoma" panose="020B0604030504040204" pitchFamily="34" charset="0"/>
                  <a:cs typeface="Tahoma" panose="020B0604030504040204" pitchFamily="34" charset="0"/>
                </a:rPr>
                <a:t>leste</a:t>
              </a:r>
              <a:endParaRPr lang="ko-KR" altLang="ko-KR" b="1" spc="-150" dirty="0" smtClean="0">
                <a:solidFill>
                  <a:srgbClr val="993877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12291" name="Text Box 5"/>
            <p:cNvSpPr txBox="1">
              <a:spLocks noChangeArrowheads="1"/>
            </p:cNvSpPr>
            <p:nvPr/>
          </p:nvSpPr>
          <p:spPr bwMode="auto">
            <a:xfrm>
              <a:off x="461963" y="3231951"/>
              <a:ext cx="6600847" cy="585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latinLnBrk="1" hangingPunct="1">
                <a:defRPr/>
              </a:pPr>
              <a:r>
                <a:rPr lang="en-US" altLang="ko-KR" sz="3200" dirty="0">
                  <a:solidFill>
                    <a:schemeClr val="bg1">
                      <a:lumMod val="65000"/>
                    </a:schemeClr>
                  </a:solidFill>
                  <a:latin typeface="Swis721 BlkCn BT" pitchFamily="34" charset="0"/>
                  <a:ea typeface="맑은 고딕" panose="020B0503020000020004" pitchFamily="50" charset="-127"/>
                </a:rPr>
                <a:t>Local training in </a:t>
              </a:r>
              <a:r>
                <a:rPr lang="en-US" altLang="ko-KR" sz="3200" dirty="0" err="1">
                  <a:solidFill>
                    <a:schemeClr val="bg1">
                      <a:lumMod val="65000"/>
                    </a:schemeClr>
                  </a:solidFill>
                  <a:latin typeface="Swis721 BlkCn BT" pitchFamily="34" charset="0"/>
                  <a:ea typeface="맑은 고딕" panose="020B0503020000020004" pitchFamily="50" charset="-127"/>
                </a:rPr>
                <a:t>Yeo-su</a:t>
              </a:r>
              <a:endParaRPr lang="ko-KR" altLang="ko-KR" sz="3200" dirty="0">
                <a:solidFill>
                  <a:schemeClr val="bg1">
                    <a:lumMod val="65000"/>
                  </a:schemeClr>
                </a:solidFill>
                <a:latin typeface="Swis721 BlkCn BT" pitchFamily="34" charset="0"/>
                <a:ea typeface="맑은 고딕" panose="020B0503020000020004" pitchFamily="50" charset="-127"/>
              </a:endParaRPr>
            </a:p>
          </p:txBody>
        </p:sp>
      </p:grpSp>
      <p:pic>
        <p:nvPicPr>
          <p:cNvPr id="17411" name="그림 4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0"/>
            <a:ext cx="18573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그림 5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0"/>
            <a:ext cx="18573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82588" y="201613"/>
            <a:ext cx="8229600" cy="584200"/>
          </a:xfrm>
        </p:spPr>
        <p:txBody>
          <a:bodyPr/>
          <a:lstStyle/>
          <a:p>
            <a:r>
              <a:rPr lang="en-US" altLang="ko-KR" b="1" smtClean="0"/>
              <a:t>Introduce            </a:t>
            </a:r>
            <a:r>
              <a:rPr b="1" smtClean="0"/>
              <a:t>라온아띠 </a:t>
            </a:r>
            <a:r>
              <a:rPr lang="en-US" altLang="ko-KR" b="1" smtClean="0"/>
              <a:t>9</a:t>
            </a:r>
            <a:r>
              <a:rPr b="1" smtClean="0"/>
              <a:t>기 동티모르팀</a:t>
            </a:r>
            <a:endParaRPr lang="en-US" altLang="ko-KR" b="1" smtClean="0"/>
          </a:p>
        </p:txBody>
      </p:sp>
      <p:pic>
        <p:nvPicPr>
          <p:cNvPr id="1843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825500"/>
            <a:ext cx="7921625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그림 2" descr="icon_화살표좌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21681">
            <a:off x="2165350" y="3371850"/>
            <a:ext cx="6191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그림 2" descr="icon_화살표좌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97199">
            <a:off x="6465888" y="4008438"/>
            <a:ext cx="6191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그림 2" descr="icon_화살표좌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078622">
            <a:off x="1758950" y="5192713"/>
            <a:ext cx="6191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그림 2" descr="icon_화살표좌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8343">
            <a:off x="5765800" y="5765800"/>
            <a:ext cx="6191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TextBox 8"/>
          <p:cNvSpPr txBox="1">
            <a:spLocks noChangeArrowheads="1"/>
          </p:cNvSpPr>
          <p:nvPr/>
        </p:nvSpPr>
        <p:spPr bwMode="auto">
          <a:xfrm>
            <a:off x="2771775" y="3638550"/>
            <a:ext cx="200567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ko-KR" altLang="en-US" sz="3200" dirty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노알콜 댄싱머신</a:t>
            </a:r>
            <a:endParaRPr kumimoji="0" lang="en-US" altLang="ko-KR" sz="3200" dirty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r>
              <a:rPr kumimoji="0" lang="ko-KR" altLang="en-US" sz="3200" dirty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강은아</a:t>
            </a:r>
            <a:r>
              <a:rPr kumimoji="0" lang="en-US" altLang="ko-KR" sz="3200" dirty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(21)</a:t>
            </a:r>
            <a:endParaRPr kumimoji="0" lang="ko-KR" altLang="en-US" sz="3200" dirty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8442" name="TextBox 8"/>
          <p:cNvSpPr txBox="1">
            <a:spLocks noChangeArrowheads="1"/>
          </p:cNvSpPr>
          <p:nvPr/>
        </p:nvSpPr>
        <p:spPr bwMode="auto">
          <a:xfrm>
            <a:off x="536575" y="4513263"/>
            <a:ext cx="15271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ko-KR" altLang="en-US" sz="320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잔병치레남</a:t>
            </a:r>
            <a:endParaRPr kumimoji="0" lang="en-US" altLang="ko-KR" sz="320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r>
              <a:rPr kumimoji="0" lang="ko-KR" altLang="en-US" sz="320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송현도</a:t>
            </a:r>
            <a:r>
              <a:rPr kumimoji="0" lang="en-US" altLang="ko-KR" sz="320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(25)</a:t>
            </a:r>
            <a:endParaRPr kumimoji="0" lang="ko-KR" altLang="en-US" sz="320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8443" name="TextBox 8"/>
          <p:cNvSpPr txBox="1">
            <a:spLocks noChangeArrowheads="1"/>
          </p:cNvSpPr>
          <p:nvPr/>
        </p:nvSpPr>
        <p:spPr bwMode="auto">
          <a:xfrm>
            <a:off x="6450013" y="5327650"/>
            <a:ext cx="158591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ko-KR" altLang="en-US" sz="320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술 배운 여자</a:t>
            </a:r>
            <a:endParaRPr kumimoji="0" lang="en-US" altLang="ko-KR" sz="320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r>
              <a:rPr kumimoji="0" lang="ko-KR" altLang="en-US" sz="320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한동윤</a:t>
            </a:r>
            <a:r>
              <a:rPr kumimoji="0" lang="en-US" altLang="ko-KR" sz="320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(22)</a:t>
            </a:r>
            <a:endParaRPr kumimoji="0" lang="ko-KR" altLang="en-US" sz="320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8444" name="TextBox 8"/>
          <p:cNvSpPr txBox="1">
            <a:spLocks noChangeArrowheads="1"/>
          </p:cNvSpPr>
          <p:nvPr/>
        </p:nvSpPr>
        <p:spPr bwMode="auto">
          <a:xfrm>
            <a:off x="4940300" y="3954463"/>
            <a:ext cx="14954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ko-KR" altLang="en-US" sz="3200" dirty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숲을 보는 자</a:t>
            </a:r>
            <a:endParaRPr kumimoji="0" lang="en-US" altLang="ko-KR" sz="3200" dirty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r>
              <a:rPr kumimoji="0" lang="ko-KR" altLang="en-US" sz="3200" dirty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강형규</a:t>
            </a:r>
            <a:r>
              <a:rPr kumimoji="0" lang="en-US" altLang="ko-KR" sz="3200" dirty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(26)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5"/>
          <p:cNvSpPr txBox="1">
            <a:spLocks noChangeArrowheads="1"/>
          </p:cNvSpPr>
          <p:nvPr/>
        </p:nvSpPr>
        <p:spPr bwMode="auto">
          <a:xfrm>
            <a:off x="2565400" y="1567314"/>
            <a:ext cx="3998913" cy="83099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bevelT w="29210" h="16510"/>
            </a:sp3d>
          </a:bodyPr>
          <a:lstStyle>
            <a:defPPr>
              <a:defRPr lang="ko-KR"/>
            </a:defPPr>
            <a:lvl1pPr eaLnBrk="1" latinLnBrk="1" hangingPunct="1">
              <a:buFontTx/>
              <a:buNone/>
              <a:defRPr sz="4800" b="1" spc="-150">
                <a:solidFill>
                  <a:srgbClr val="FE005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/>
            </a:lvl2pPr>
            <a:lvl3pPr marL="1143000" indent="-228600" latinLnBrk="1">
              <a:spcBef>
                <a:spcPct val="20000"/>
              </a:spcBef>
              <a:buChar char="•"/>
              <a:defRPr sz="2400"/>
            </a:lvl3pPr>
            <a:lvl4pPr marL="1600200" indent="-228600" latinLnBrk="1">
              <a:spcBef>
                <a:spcPct val="20000"/>
              </a:spcBef>
              <a:buChar char="–"/>
              <a:defRPr sz="2000"/>
            </a:lvl4pPr>
            <a:lvl5pPr marL="2057400" indent="-228600" latinLnBrk="1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algn="ctr">
              <a:defRPr/>
            </a:pPr>
            <a:r>
              <a:rPr lang="en-US" altLang="ko-KR" dirty="0" smtClean="0">
                <a:ea typeface="굴림" panose="020B0600000101010101" pitchFamily="50" charset="-127"/>
              </a:rPr>
              <a:t>Contents</a:t>
            </a:r>
            <a:endParaRPr lang="ko-KR" altLang="ko-KR" dirty="0" smtClean="0">
              <a:ea typeface="굴림" panose="020B0600000101010101" pitchFamily="50" charset="-127"/>
            </a:endParaRPr>
          </a:p>
        </p:txBody>
      </p:sp>
      <p:grpSp>
        <p:nvGrpSpPr>
          <p:cNvPr id="19459" name="그룹 9"/>
          <p:cNvGrpSpPr>
            <a:grpSpLocks/>
          </p:cNvGrpSpPr>
          <p:nvPr/>
        </p:nvGrpSpPr>
        <p:grpSpPr bwMode="auto">
          <a:xfrm>
            <a:off x="2771775" y="2500313"/>
            <a:ext cx="5800725" cy="3105150"/>
            <a:chOff x="539552" y="3370959"/>
            <a:chExt cx="5799689" cy="3106732"/>
          </a:xfrm>
        </p:grpSpPr>
        <p:grpSp>
          <p:nvGrpSpPr>
            <p:cNvPr id="19470" name="그룹 5"/>
            <p:cNvGrpSpPr>
              <a:grpSpLocks/>
            </p:cNvGrpSpPr>
            <p:nvPr/>
          </p:nvGrpSpPr>
          <p:grpSpPr bwMode="auto">
            <a:xfrm>
              <a:off x="539552" y="3370959"/>
              <a:ext cx="4490214" cy="461665"/>
              <a:chOff x="395536" y="3711949"/>
              <a:chExt cx="4490214" cy="461665"/>
            </a:xfrm>
          </p:grpSpPr>
          <p:sp>
            <p:nvSpPr>
              <p:cNvPr id="19486" name="Text Box 5"/>
              <p:cNvSpPr txBox="1">
                <a:spLocks noChangeArrowheads="1"/>
              </p:cNvSpPr>
              <p:nvPr/>
            </p:nvSpPr>
            <p:spPr bwMode="auto">
              <a:xfrm>
                <a:off x="395536" y="3711949"/>
                <a:ext cx="67783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algn="ctr" eaLnBrk="1" latinLnBrk="1" hangingPunct="1"/>
                <a:r>
                  <a:rPr lang="en-US" altLang="ko-KR" sz="2400" b="1">
                    <a:solidFill>
                      <a:srgbClr val="6FC5B8"/>
                    </a:solidFill>
                    <a:latin typeface="Tahoma" pitchFamily="34" charset="0"/>
                    <a:cs typeface="Tahoma" pitchFamily="34" charset="0"/>
                  </a:rPr>
                  <a:t>01</a:t>
                </a:r>
                <a:endParaRPr lang="ko-KR" altLang="ko-KR" sz="2400" b="1">
                  <a:solidFill>
                    <a:srgbClr val="6FC5B8"/>
                  </a:solidFill>
                  <a:latin typeface="Tahoma" pitchFamily="34" charset="0"/>
                  <a:ea typeface="맑은 고딕" pitchFamily="50" charset="-127"/>
                </a:endParaRPr>
              </a:p>
            </p:txBody>
          </p:sp>
          <p:sp>
            <p:nvSpPr>
              <p:cNvPr id="13330" name="Text Box 5"/>
              <p:cNvSpPr txBox="1">
                <a:spLocks noChangeArrowheads="1"/>
              </p:cNvSpPr>
              <p:nvPr/>
            </p:nvSpPr>
            <p:spPr bwMode="auto">
              <a:xfrm>
                <a:off x="1128830" y="3711949"/>
                <a:ext cx="3756942" cy="4621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latinLnBrk="1" hangingPunct="1">
                  <a:defRPr/>
                </a:pPr>
                <a:r>
                  <a:rPr lang="en-US" altLang="ko-KR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charset="0"/>
                  </a:rPr>
                  <a:t>Activities </a:t>
                </a:r>
                <a:endParaRPr lang="ko-KR" altLang="ko-KR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charset="0"/>
                </a:endParaRPr>
              </a:p>
            </p:txBody>
          </p:sp>
        </p:grpSp>
        <p:grpSp>
          <p:nvGrpSpPr>
            <p:cNvPr id="19471" name="그룹 4"/>
            <p:cNvGrpSpPr>
              <a:grpSpLocks/>
            </p:cNvGrpSpPr>
            <p:nvPr/>
          </p:nvGrpSpPr>
          <p:grpSpPr bwMode="auto">
            <a:xfrm>
              <a:off x="539552" y="3893246"/>
              <a:ext cx="5799689" cy="462163"/>
              <a:chOff x="395536" y="4243762"/>
              <a:chExt cx="5799689" cy="462163"/>
            </a:xfrm>
          </p:grpSpPr>
          <p:sp>
            <p:nvSpPr>
              <p:cNvPr id="19484" name="Text Box 5"/>
              <p:cNvSpPr txBox="1">
                <a:spLocks noChangeArrowheads="1"/>
              </p:cNvSpPr>
              <p:nvPr/>
            </p:nvSpPr>
            <p:spPr bwMode="auto">
              <a:xfrm>
                <a:off x="395536" y="4243762"/>
                <a:ext cx="67783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algn="ctr" eaLnBrk="1" latinLnBrk="1" hangingPunct="1"/>
                <a:r>
                  <a:rPr lang="en-US" altLang="ko-KR" sz="2400" b="1">
                    <a:solidFill>
                      <a:srgbClr val="92D050"/>
                    </a:solidFill>
                    <a:latin typeface="Tahoma" pitchFamily="34" charset="0"/>
                    <a:cs typeface="Tahoma" pitchFamily="34" charset="0"/>
                  </a:rPr>
                  <a:t>02</a:t>
                </a:r>
                <a:endParaRPr lang="ko-KR" altLang="ko-KR" sz="2400" b="1">
                  <a:solidFill>
                    <a:srgbClr val="92D050"/>
                  </a:solidFill>
                  <a:latin typeface="Tahoma" pitchFamily="34" charset="0"/>
                  <a:ea typeface="맑은 고딕" pitchFamily="50" charset="-127"/>
                </a:endParaRPr>
              </a:p>
            </p:txBody>
          </p:sp>
          <p:sp>
            <p:nvSpPr>
              <p:cNvPr id="13328" name="Text Box 5"/>
              <p:cNvSpPr txBox="1">
                <a:spLocks noChangeArrowheads="1"/>
              </p:cNvSpPr>
              <p:nvPr/>
            </p:nvSpPr>
            <p:spPr bwMode="auto">
              <a:xfrm>
                <a:off x="1128830" y="4244028"/>
                <a:ext cx="5066395" cy="462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latinLnBrk="1" hangingPunct="1">
                  <a:defRPr/>
                </a:pPr>
                <a:r>
                  <a:rPr lang="en-US" altLang="ko-KR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charset="0"/>
                  </a:rPr>
                  <a:t>Butterfly Effect, and My Effect</a:t>
                </a:r>
                <a:endParaRPr lang="ko-KR" altLang="ko-KR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charset="0"/>
                </a:endParaRPr>
              </a:p>
            </p:txBody>
          </p:sp>
        </p:grpSp>
        <p:grpSp>
          <p:nvGrpSpPr>
            <p:cNvPr id="19472" name="그룹 6"/>
            <p:cNvGrpSpPr>
              <a:grpSpLocks/>
            </p:cNvGrpSpPr>
            <p:nvPr/>
          </p:nvGrpSpPr>
          <p:grpSpPr bwMode="auto">
            <a:xfrm>
              <a:off x="539552" y="4415533"/>
              <a:ext cx="4490236" cy="992457"/>
              <a:chOff x="395536" y="4775971"/>
              <a:chExt cx="4490236" cy="992457"/>
            </a:xfrm>
          </p:grpSpPr>
          <p:sp>
            <p:nvSpPr>
              <p:cNvPr id="19482" name="Text Box 5"/>
              <p:cNvSpPr txBox="1">
                <a:spLocks noChangeArrowheads="1"/>
              </p:cNvSpPr>
              <p:nvPr/>
            </p:nvSpPr>
            <p:spPr bwMode="auto">
              <a:xfrm>
                <a:off x="395536" y="4775971"/>
                <a:ext cx="67783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algn="ctr" eaLnBrk="1" latinLnBrk="1" hangingPunct="1"/>
                <a:r>
                  <a:rPr lang="en-US" altLang="ko-KR" sz="2400" b="1">
                    <a:solidFill>
                      <a:srgbClr val="FEA100"/>
                    </a:solidFill>
                    <a:latin typeface="Tahoma" pitchFamily="34" charset="0"/>
                    <a:cs typeface="Tahoma" pitchFamily="34" charset="0"/>
                  </a:rPr>
                  <a:t>03</a:t>
                </a:r>
                <a:endParaRPr lang="ko-KR" altLang="ko-KR" sz="2400" b="1">
                  <a:solidFill>
                    <a:srgbClr val="FEA100"/>
                  </a:solidFill>
                  <a:latin typeface="Tahoma" pitchFamily="34" charset="0"/>
                  <a:ea typeface="맑은 고딕" pitchFamily="50" charset="-127"/>
                </a:endParaRPr>
              </a:p>
            </p:txBody>
          </p:sp>
          <p:sp>
            <p:nvSpPr>
              <p:cNvPr id="13326" name="Text Box 5"/>
              <p:cNvSpPr txBox="1">
                <a:spLocks noChangeArrowheads="1"/>
              </p:cNvSpPr>
              <p:nvPr/>
            </p:nvSpPr>
            <p:spPr bwMode="auto">
              <a:xfrm>
                <a:off x="1128830" y="5308587"/>
                <a:ext cx="3756942" cy="4606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latinLnBrk="1" hangingPunct="1">
                  <a:defRPr/>
                </a:pPr>
                <a:r>
                  <a:rPr lang="en-US" altLang="ko-KR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charset="0"/>
                  </a:rPr>
                  <a:t>Our Issue</a:t>
                </a:r>
                <a:endParaRPr lang="ko-KR" altLang="ko-KR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charset="0"/>
                </a:endParaRPr>
              </a:p>
            </p:txBody>
          </p:sp>
        </p:grpSp>
        <p:grpSp>
          <p:nvGrpSpPr>
            <p:cNvPr id="19473" name="그룹 7"/>
            <p:cNvGrpSpPr>
              <a:grpSpLocks/>
            </p:cNvGrpSpPr>
            <p:nvPr/>
          </p:nvGrpSpPr>
          <p:grpSpPr bwMode="auto">
            <a:xfrm>
              <a:off x="539552" y="4937820"/>
              <a:ext cx="4490236" cy="992723"/>
              <a:chOff x="395536" y="5307387"/>
              <a:chExt cx="4490236" cy="992723"/>
            </a:xfrm>
          </p:grpSpPr>
          <p:sp>
            <p:nvSpPr>
              <p:cNvPr id="19480" name="Text Box 5"/>
              <p:cNvSpPr txBox="1">
                <a:spLocks noChangeArrowheads="1"/>
              </p:cNvSpPr>
              <p:nvPr/>
            </p:nvSpPr>
            <p:spPr bwMode="auto">
              <a:xfrm>
                <a:off x="395536" y="5307387"/>
                <a:ext cx="67783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algn="ctr" eaLnBrk="1" latinLnBrk="1" hangingPunct="1"/>
                <a:r>
                  <a:rPr lang="en-US" altLang="ko-KR" sz="2400" b="1">
                    <a:solidFill>
                      <a:srgbClr val="FE005E"/>
                    </a:solidFill>
                    <a:latin typeface="Tahoma" pitchFamily="34" charset="0"/>
                    <a:cs typeface="Tahoma" pitchFamily="34" charset="0"/>
                  </a:rPr>
                  <a:t>04</a:t>
                </a:r>
                <a:endParaRPr lang="ko-KR" altLang="ko-KR" sz="2400" b="1">
                  <a:solidFill>
                    <a:srgbClr val="FE005E"/>
                  </a:solidFill>
                  <a:latin typeface="Tahoma" pitchFamily="34" charset="0"/>
                  <a:ea typeface="맑은 고딕" pitchFamily="50" charset="-127"/>
                </a:endParaRPr>
              </a:p>
            </p:txBody>
          </p:sp>
          <p:sp>
            <p:nvSpPr>
              <p:cNvPr id="13324" name="Text Box 5"/>
              <p:cNvSpPr txBox="1">
                <a:spLocks noChangeArrowheads="1"/>
              </p:cNvSpPr>
              <p:nvPr/>
            </p:nvSpPr>
            <p:spPr bwMode="auto">
              <a:xfrm>
                <a:off x="1128830" y="5827564"/>
                <a:ext cx="3756942" cy="4733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latinLnBrk="1" hangingPunct="1">
                  <a:defRPr/>
                </a:pPr>
                <a:r>
                  <a:rPr lang="en-US" altLang="ko-KR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charset="0"/>
                  </a:rPr>
                  <a:t>Our Thinking in </a:t>
                </a:r>
                <a:r>
                  <a:rPr lang="en-US" altLang="ko-KR" sz="2400" b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charset="0"/>
                  </a:rPr>
                  <a:t>Yeosu</a:t>
                </a:r>
                <a:endParaRPr lang="ko-KR" altLang="ko-KR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charset="0"/>
                </a:endParaRPr>
              </a:p>
            </p:txBody>
          </p:sp>
        </p:grpSp>
        <p:grpSp>
          <p:nvGrpSpPr>
            <p:cNvPr id="19474" name="그룹 8"/>
            <p:cNvGrpSpPr>
              <a:grpSpLocks/>
            </p:cNvGrpSpPr>
            <p:nvPr/>
          </p:nvGrpSpPr>
          <p:grpSpPr bwMode="auto">
            <a:xfrm>
              <a:off x="539552" y="4414999"/>
              <a:ext cx="4514938" cy="2062692"/>
              <a:chOff x="395536" y="4794089"/>
              <a:chExt cx="4514938" cy="2062692"/>
            </a:xfrm>
          </p:grpSpPr>
          <p:sp>
            <p:nvSpPr>
              <p:cNvPr id="19475" name="Text Box 5"/>
              <p:cNvSpPr txBox="1">
                <a:spLocks noChangeArrowheads="1"/>
              </p:cNvSpPr>
              <p:nvPr/>
            </p:nvSpPr>
            <p:spPr bwMode="auto">
              <a:xfrm>
                <a:off x="395536" y="5839199"/>
                <a:ext cx="67783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algn="ctr" eaLnBrk="1" latinLnBrk="1" hangingPunct="1"/>
                <a:r>
                  <a:rPr lang="en-US" altLang="ko-KR" sz="2400" b="1">
                    <a:solidFill>
                      <a:srgbClr val="993877"/>
                    </a:solidFill>
                    <a:latin typeface="Tahoma" pitchFamily="34" charset="0"/>
                    <a:cs typeface="Tahoma" pitchFamily="34" charset="0"/>
                  </a:rPr>
                  <a:t>05</a:t>
                </a:r>
                <a:endParaRPr lang="ko-KR" altLang="ko-KR" sz="2400" b="1">
                  <a:solidFill>
                    <a:srgbClr val="993877"/>
                  </a:solidFill>
                  <a:latin typeface="Tahoma" pitchFamily="34" charset="0"/>
                  <a:ea typeface="맑은 고딕" pitchFamily="50" charset="-127"/>
                </a:endParaRPr>
              </a:p>
            </p:txBody>
          </p:sp>
          <p:sp>
            <p:nvSpPr>
              <p:cNvPr id="13322" name="Text Box 5"/>
              <p:cNvSpPr txBox="1">
                <a:spLocks noChangeArrowheads="1"/>
              </p:cNvSpPr>
              <p:nvPr/>
            </p:nvSpPr>
            <p:spPr bwMode="auto">
              <a:xfrm>
                <a:off x="1154225" y="4793568"/>
                <a:ext cx="3756941" cy="462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latinLnBrk="1" hangingPunct="1">
                  <a:defRPr/>
                </a:pPr>
                <a:r>
                  <a:rPr lang="en-US" altLang="ko-KR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charset="0"/>
                  </a:rPr>
                  <a:t>Special Lecture</a:t>
                </a:r>
                <a:endParaRPr lang="ko-KR" altLang="ko-KR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charset="0"/>
                </a:endParaRPr>
              </a:p>
            </p:txBody>
          </p:sp>
          <p:sp>
            <p:nvSpPr>
              <p:cNvPr id="19477" name="Text Box 5"/>
              <p:cNvSpPr txBox="1">
                <a:spLocks noChangeArrowheads="1"/>
              </p:cNvSpPr>
              <p:nvPr/>
            </p:nvSpPr>
            <p:spPr bwMode="auto">
              <a:xfrm>
                <a:off x="409821" y="6394582"/>
                <a:ext cx="677741" cy="4621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algn="ctr" eaLnBrk="1" latinLnBrk="1" hangingPunct="1"/>
                <a:r>
                  <a:rPr lang="en-US" altLang="ko-KR" sz="2400" b="1">
                    <a:solidFill>
                      <a:srgbClr val="604A7B"/>
                    </a:solidFill>
                    <a:latin typeface="Tahoma" pitchFamily="34" charset="0"/>
                    <a:cs typeface="Tahoma" pitchFamily="34" charset="0"/>
                  </a:rPr>
                  <a:t>06</a:t>
                </a:r>
                <a:endParaRPr lang="ko-KR" altLang="ko-KR" sz="2400" b="1">
                  <a:solidFill>
                    <a:srgbClr val="604A7B"/>
                  </a:solidFill>
                  <a:latin typeface="Tahoma" pitchFamily="34" charset="0"/>
                  <a:ea typeface="맑은 고딕" pitchFamily="50" charset="-127"/>
                </a:endParaRPr>
              </a:p>
            </p:txBody>
          </p:sp>
          <p:sp>
            <p:nvSpPr>
              <p:cNvPr id="27" name="Text Box 5"/>
              <p:cNvSpPr txBox="1">
                <a:spLocks noChangeArrowheads="1"/>
              </p:cNvSpPr>
              <p:nvPr/>
            </p:nvSpPr>
            <p:spPr bwMode="auto">
              <a:xfrm>
                <a:off x="1124069" y="6394583"/>
                <a:ext cx="3756940" cy="462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latinLnBrk="1" hangingPunct="1">
                  <a:defRPr/>
                </a:pPr>
                <a:endParaRPr lang="ko-KR" altLang="ko-KR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charset="0"/>
                </a:endParaRPr>
              </a:p>
            </p:txBody>
          </p:sp>
          <p:sp>
            <p:nvSpPr>
              <p:cNvPr id="28" name="Text Box 5"/>
              <p:cNvSpPr txBox="1">
                <a:spLocks noChangeArrowheads="1"/>
              </p:cNvSpPr>
              <p:nvPr/>
            </p:nvSpPr>
            <p:spPr bwMode="auto">
              <a:xfrm>
                <a:off x="1124069" y="6394583"/>
                <a:ext cx="3756940" cy="462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latinLnBrk="1" hangingPunct="1">
                  <a:defRPr/>
                </a:pPr>
                <a:r>
                  <a:rPr lang="en-US" altLang="ko-KR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Arial" charset="0"/>
                  </a:rPr>
                  <a:t>Making up our mind</a:t>
                </a:r>
                <a:endParaRPr lang="ko-KR" altLang="ko-KR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charset="0"/>
                </a:endParaRPr>
              </a:p>
            </p:txBody>
          </p:sp>
        </p:grpSp>
      </p:grpSp>
      <p:grpSp>
        <p:nvGrpSpPr>
          <p:cNvPr id="19460" name="그룹 18"/>
          <p:cNvGrpSpPr>
            <a:grpSpLocks/>
          </p:cNvGrpSpPr>
          <p:nvPr/>
        </p:nvGrpSpPr>
        <p:grpSpPr bwMode="auto">
          <a:xfrm rot="5400000">
            <a:off x="3260724" y="-798512"/>
            <a:ext cx="2608263" cy="9158288"/>
            <a:chOff x="1697335" y="5229225"/>
            <a:chExt cx="3594676" cy="1628775"/>
          </a:xfrm>
        </p:grpSpPr>
        <p:cxnSp>
          <p:nvCxnSpPr>
            <p:cNvPr id="20" name="직선 연결선 19"/>
            <p:cNvCxnSpPr/>
            <p:nvPr/>
          </p:nvCxnSpPr>
          <p:spPr>
            <a:xfrm flipH="1">
              <a:off x="2417145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3134768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flipH="1">
              <a:off x="3854577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>
              <a:off x="457219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H="1">
              <a:off x="5292010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 flipH="1">
              <a:off x="1697334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직선 연결선 29"/>
          <p:cNvCxnSpPr/>
          <p:nvPr/>
        </p:nvCxnSpPr>
        <p:spPr>
          <a:xfrm>
            <a:off x="0" y="5643563"/>
            <a:ext cx="91440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2" name="그림 31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65088"/>
            <a:ext cx="16430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그림 32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17859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0" y="3013075"/>
            <a:ext cx="9144000" cy="8318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bevelT w="29210" h="16510"/>
            </a:sp3d>
          </a:bodyPr>
          <a:lstStyle>
            <a:defPPr>
              <a:defRPr lang="ko-KR"/>
            </a:defPPr>
            <a:lvl1pPr eaLnBrk="1" latinLnBrk="1" hangingPunct="1">
              <a:buFontTx/>
              <a:buNone/>
              <a:defRPr sz="4800" b="1" spc="-150">
                <a:solidFill>
                  <a:srgbClr val="FE005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/>
            </a:lvl2pPr>
            <a:lvl3pPr marL="1143000" indent="-228600" latinLnBrk="1">
              <a:spcBef>
                <a:spcPct val="20000"/>
              </a:spcBef>
              <a:buChar char="•"/>
              <a:defRPr sz="2400"/>
            </a:lvl3pPr>
            <a:lvl4pPr marL="1600200" indent="-228600" latinLnBrk="1">
              <a:spcBef>
                <a:spcPct val="20000"/>
              </a:spcBef>
              <a:buChar char="–"/>
              <a:defRPr sz="2000"/>
            </a:lvl4pPr>
            <a:lvl5pPr marL="2057400" indent="-228600" latinLnBrk="1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algn="ctr">
              <a:defRPr/>
            </a:pPr>
            <a:r>
              <a:rPr lang="en-US" altLang="ko-KR" dirty="0" smtClean="0">
                <a:ea typeface="굴림" panose="020B0600000101010101" pitchFamily="50" charset="-127"/>
              </a:rPr>
              <a:t>Activities</a:t>
            </a:r>
            <a:endParaRPr lang="ko-KR" altLang="ko-KR" dirty="0" smtClean="0">
              <a:ea typeface="굴림" panose="020B0600000101010101" pitchFamily="50" charset="-127"/>
            </a:endParaRPr>
          </a:p>
        </p:txBody>
      </p:sp>
      <p:grpSp>
        <p:nvGrpSpPr>
          <p:cNvPr id="20483" name="그룹 18"/>
          <p:cNvGrpSpPr>
            <a:grpSpLocks/>
          </p:cNvGrpSpPr>
          <p:nvPr/>
        </p:nvGrpSpPr>
        <p:grpSpPr bwMode="auto">
          <a:xfrm>
            <a:off x="3267075" y="4508500"/>
            <a:ext cx="2609850" cy="2349500"/>
            <a:chOff x="1697335" y="5229225"/>
            <a:chExt cx="3594676" cy="1628775"/>
          </a:xfrm>
        </p:grpSpPr>
        <p:cxnSp>
          <p:nvCxnSpPr>
            <p:cNvPr id="4" name="직선 연결선 3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4" name="그룹 18"/>
          <p:cNvGrpSpPr>
            <a:grpSpLocks/>
          </p:cNvGrpSpPr>
          <p:nvPr/>
        </p:nvGrpSpPr>
        <p:grpSpPr bwMode="auto">
          <a:xfrm>
            <a:off x="3267075" y="0"/>
            <a:ext cx="2609850" cy="2349500"/>
            <a:chOff x="1697335" y="5229225"/>
            <a:chExt cx="3594676" cy="1628775"/>
          </a:xfrm>
        </p:grpSpPr>
        <p:cxnSp>
          <p:nvCxnSpPr>
            <p:cNvPr id="11" name="직선 연결선 10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485" name="그림 16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03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그림 17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0"/>
            <a:ext cx="25003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Activities</a:t>
            </a:r>
            <a:endParaRPr lang="en-US" altLang="ko-KR" b="1" smtClean="0"/>
          </a:p>
        </p:txBody>
      </p:sp>
      <p:pic>
        <p:nvPicPr>
          <p:cNvPr id="21507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5724525" y="292100"/>
            <a:ext cx="4787900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 dirty="0">
                <a:latin typeface="한컴 바겐세일 M" pitchFamily="18" charset="-127"/>
                <a:ea typeface="한컴 바겐세일 M" pitchFamily="18" charset="-127"/>
              </a:rPr>
              <a:t>아기스포츠단 겨울캠프 지원</a:t>
            </a:r>
            <a:endParaRPr lang="en-US" altLang="ko-KR" sz="2400" dirty="0">
              <a:latin typeface="한컴 바겐세일 M" pitchFamily="18" charset="-127"/>
              <a:ea typeface="한컴 바겐세일 M" pitchFamily="18" charset="-127"/>
            </a:endParaRP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21509" name="그림 7" descr="20130130_0023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850" y="3036888"/>
            <a:ext cx="2808288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그림 5" descr="136158384321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425"/>
            <a:ext cx="6927850" cy="505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Activities</a:t>
            </a:r>
            <a:endParaRPr lang="en-US" altLang="ko-KR" b="1" smtClean="0"/>
          </a:p>
        </p:txBody>
      </p:sp>
      <p:pic>
        <p:nvPicPr>
          <p:cNvPr id="21507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5724525" y="292100"/>
            <a:ext cx="4787900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 dirty="0">
                <a:latin typeface="한컴 바겐세일 M" pitchFamily="18" charset="-127"/>
                <a:ea typeface="한컴 바겐세일 M" pitchFamily="18" charset="-127"/>
              </a:rPr>
              <a:t>아기스포츠단 겨울캠프 지원</a:t>
            </a:r>
            <a:endParaRPr lang="en-US" altLang="ko-KR" sz="2400" dirty="0">
              <a:latin typeface="한컴 바겐세일 M" pitchFamily="18" charset="-127"/>
              <a:ea typeface="한컴 바겐세일 M" pitchFamily="18" charset="-127"/>
            </a:endParaRP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0234" y="965944"/>
            <a:ext cx="6740459" cy="50553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98022" y="1601084"/>
            <a:ext cx="5081117" cy="3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80" y="3308077"/>
            <a:ext cx="5161587" cy="3871190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Activities</a:t>
            </a:r>
            <a:endParaRPr lang="en-US" altLang="ko-KR" b="1" smtClean="0"/>
          </a:p>
        </p:txBody>
      </p:sp>
      <p:pic>
        <p:nvPicPr>
          <p:cNvPr id="21507" name="그림 3" descr="제목 없음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5724525" y="292100"/>
            <a:ext cx="4787900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 dirty="0">
                <a:latin typeface="한컴 바겐세일 M" pitchFamily="18" charset="-127"/>
                <a:ea typeface="한컴 바겐세일 M" pitchFamily="18" charset="-127"/>
              </a:rPr>
              <a:t>아기스포츠단 겨울캠프 지원</a:t>
            </a:r>
            <a:endParaRPr lang="en-US" altLang="ko-KR" sz="2400" dirty="0">
              <a:latin typeface="한컴 바겐세일 M" pitchFamily="18" charset="-127"/>
              <a:ea typeface="한컴 바겐세일 M" pitchFamily="18" charset="-127"/>
            </a:endParaRP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802084"/>
            <a:ext cx="5088566" cy="3491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434" y="1988840"/>
            <a:ext cx="5088565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69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Activities</a:t>
            </a:r>
            <a:endParaRPr lang="en-US" altLang="ko-KR" b="1" smtClean="0"/>
          </a:p>
        </p:txBody>
      </p:sp>
      <p:pic>
        <p:nvPicPr>
          <p:cNvPr id="22531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724525" y="292100"/>
            <a:ext cx="4787900" cy="572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 dirty="0">
                <a:latin typeface="한컴 바겐세일 M" pitchFamily="18" charset="-127"/>
                <a:ea typeface="한컴 바겐세일 M" pitchFamily="18" charset="-127"/>
              </a:rPr>
              <a:t>아기스포츠단 겨울캠프 지원</a:t>
            </a:r>
            <a:endParaRPr lang="en-US" altLang="ko-KR" sz="2400" dirty="0">
              <a:latin typeface="한컴 바겐세일 M" pitchFamily="18" charset="-127"/>
              <a:ea typeface="한컴 바겐세일 M" pitchFamily="18" charset="-127"/>
            </a:endParaRP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2" y="1421625"/>
            <a:ext cx="4722000" cy="3541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636" y="1421625"/>
            <a:ext cx="4722000" cy="354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Activities</a:t>
            </a:r>
            <a:endParaRPr lang="en-US" altLang="ko-KR" b="1" smtClean="0"/>
          </a:p>
        </p:txBody>
      </p:sp>
      <p:pic>
        <p:nvPicPr>
          <p:cNvPr id="22531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그림 9" descr="20130129_16374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109663"/>
            <a:ext cx="4348162" cy="474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그림 6" descr="136003452092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5488" y="1093788"/>
            <a:ext cx="6335713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724525" y="292100"/>
            <a:ext cx="4787900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 dirty="0">
                <a:latin typeface="한컴 바겐세일 M" pitchFamily="18" charset="-127"/>
                <a:ea typeface="한컴 바겐세일 M" pitchFamily="18" charset="-127"/>
              </a:rPr>
              <a:t>아기스포츠단 겨울캠프 지원</a:t>
            </a:r>
            <a:endParaRPr lang="en-US" altLang="ko-KR" sz="2400" dirty="0">
              <a:latin typeface="한컴 바겐세일 M" pitchFamily="18" charset="-127"/>
              <a:ea typeface="한컴 바겐세일 M" pitchFamily="18" charset="-127"/>
            </a:endParaRP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5539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Activities</a:t>
            </a:r>
            <a:endParaRPr lang="en-US" altLang="ko-KR" b="1" smtClean="0"/>
          </a:p>
        </p:txBody>
      </p:sp>
      <p:pic>
        <p:nvPicPr>
          <p:cNvPr id="23555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6588125" y="303213"/>
            <a:ext cx="4429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>
                <a:latin typeface="한컴 바겐세일 M" pitchFamily="18" charset="-127"/>
                <a:ea typeface="한컴 바겐세일 M" pitchFamily="18" charset="-127"/>
              </a:rPr>
              <a:t>생태교육관 노동체험</a:t>
            </a:r>
            <a:endParaRPr lang="en-US" altLang="ko-KR" sz="2400">
              <a:latin typeface="한컴 바겐세일 M" pitchFamily="18" charset="-127"/>
              <a:ea typeface="한컴 바겐세일 M" pitchFamily="18" charset="-127"/>
            </a:endParaRPr>
          </a:p>
        </p:txBody>
      </p:sp>
      <p:pic>
        <p:nvPicPr>
          <p:cNvPr id="23557" name="그림 4" descr="DSC0439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817563"/>
            <a:ext cx="6913562" cy="565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그림 6" descr="136003157930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525" y="752475"/>
            <a:ext cx="18288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그림 5" descr="DSC0442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988" y="3797300"/>
            <a:ext cx="3657600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Activities</a:t>
            </a:r>
            <a:endParaRPr lang="en-US" altLang="ko-KR" b="1" smtClean="0"/>
          </a:p>
        </p:txBody>
      </p:sp>
      <p:pic>
        <p:nvPicPr>
          <p:cNvPr id="24579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2771775" y="309563"/>
            <a:ext cx="7019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>
                <a:latin typeface="한컴 바겐세일 M" pitchFamily="18" charset="-127"/>
                <a:ea typeface="한컴 바겐세일 M" pitchFamily="18" charset="-127"/>
              </a:rPr>
              <a:t>청소년 수련관 방과후 아카데미 자기주도학습 지도활동</a:t>
            </a:r>
            <a:endParaRPr lang="en-US" altLang="ko-KR" sz="2400">
              <a:latin typeface="한컴 바겐세일 M" pitchFamily="18" charset="-127"/>
              <a:ea typeface="한컴 바겐세일 M" pitchFamily="18" charset="-127"/>
            </a:endParaRPr>
          </a:p>
        </p:txBody>
      </p:sp>
      <p:pic>
        <p:nvPicPr>
          <p:cNvPr id="24583" name="그림 7" descr="20130119_1814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2616" y="1406140"/>
            <a:ext cx="5765540" cy="428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48" y="1406140"/>
            <a:ext cx="5724128" cy="4293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Activities</a:t>
            </a:r>
            <a:endParaRPr lang="en-US" altLang="ko-KR" b="1" smtClean="0"/>
          </a:p>
        </p:txBody>
      </p:sp>
      <p:pic>
        <p:nvPicPr>
          <p:cNvPr id="24579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2771775" y="309563"/>
            <a:ext cx="7019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>
                <a:latin typeface="한컴 바겐세일 M" pitchFamily="18" charset="-127"/>
                <a:ea typeface="한컴 바겐세일 M" pitchFamily="18" charset="-127"/>
              </a:rPr>
              <a:t>청소년 수련관 방과후 아카데미 자기주도학습 지도활동</a:t>
            </a:r>
            <a:endParaRPr lang="en-US" altLang="ko-KR" sz="2400">
              <a:latin typeface="한컴 바겐세일 M" pitchFamily="18" charset="-127"/>
              <a:ea typeface="한컴 바겐세일 M" pitchFamily="18" charset="-127"/>
            </a:endParaRPr>
          </a:p>
        </p:txBody>
      </p:sp>
      <p:pic>
        <p:nvPicPr>
          <p:cNvPr id="24581" name="그림 4" descr="20130122_1530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1409"/>
            <a:ext cx="4579788" cy="411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그림 5" descr="20130123_16452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788" y="1568301"/>
            <a:ext cx="4747774" cy="409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8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Activities</a:t>
            </a:r>
            <a:endParaRPr lang="en-US" altLang="ko-KR" b="1" smtClean="0"/>
          </a:p>
        </p:txBody>
      </p:sp>
      <p:pic>
        <p:nvPicPr>
          <p:cNvPr id="25603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-7938"/>
            <a:ext cx="3533775" cy="1571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4140200" y="300038"/>
            <a:ext cx="607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>
                <a:latin typeface="한컴 바겐세일 M" pitchFamily="18" charset="-127"/>
                <a:ea typeface="한컴 바겐세일 M" pitchFamily="18" charset="-127"/>
              </a:rPr>
              <a:t>남해안 해양생태문화 이해하기</a:t>
            </a:r>
            <a:r>
              <a:rPr lang="en-US" altLang="ko-KR" sz="2400">
                <a:latin typeface="한컴 바겐세일 M" pitchFamily="18" charset="-127"/>
                <a:ea typeface="한컴 바겐세일 M" pitchFamily="18" charset="-127"/>
              </a:rPr>
              <a:t>-</a:t>
            </a:r>
            <a:r>
              <a:rPr lang="ko-KR" altLang="en-US" sz="2400">
                <a:latin typeface="한컴 바겐세일 M" pitchFamily="18" charset="-127"/>
                <a:ea typeface="한컴 바겐세일 M" pitchFamily="18" charset="-127"/>
              </a:rPr>
              <a:t>금오도</a:t>
            </a:r>
            <a:r>
              <a:rPr lang="en-US" altLang="ko-KR" sz="2400">
                <a:latin typeface="한컴 바겐세일 M" pitchFamily="18" charset="-127"/>
                <a:ea typeface="한컴 바겐세일 M" pitchFamily="18" charset="-127"/>
              </a:rPr>
              <a:t>,</a:t>
            </a:r>
            <a:r>
              <a:rPr lang="ko-KR" altLang="en-US" sz="2400">
                <a:latin typeface="한컴 바겐세일 M" pitchFamily="18" charset="-127"/>
                <a:ea typeface="한컴 바겐세일 M" pitchFamily="18" charset="-127"/>
              </a:rPr>
              <a:t>안도</a:t>
            </a:r>
            <a:endParaRPr lang="en-US" altLang="ko-KR" sz="2400">
              <a:latin typeface="한컴 바겐세일 M" pitchFamily="18" charset="-127"/>
              <a:ea typeface="한컴 바겐세일 M" pitchFamily="18" charset="-127"/>
            </a:endParaRPr>
          </a:p>
        </p:txBody>
      </p:sp>
      <p:pic>
        <p:nvPicPr>
          <p:cNvPr id="25605" name="그림 5" descr="13599659150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762000"/>
            <a:ext cx="4067175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그림 6" descr="DSC0447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63" y="769938"/>
            <a:ext cx="4364037" cy="27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그림 7" descr="DSC0448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63" y="3552826"/>
            <a:ext cx="4368800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그림 8" descr="135936179516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3552825"/>
            <a:ext cx="4062412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Activities</a:t>
            </a:r>
            <a:endParaRPr lang="en-US" altLang="ko-KR" b="1" smtClean="0"/>
          </a:p>
        </p:txBody>
      </p:sp>
      <p:pic>
        <p:nvPicPr>
          <p:cNvPr id="26627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2249488" y="301625"/>
            <a:ext cx="7291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>
                <a:latin typeface="한컴 바겐세일 M" pitchFamily="18" charset="-127"/>
                <a:ea typeface="한컴 바겐세일 M" pitchFamily="18" charset="-127"/>
              </a:rPr>
              <a:t>생태교육관 인근 마을 주민과 관계형성 및 마을 공동체 확인 </a:t>
            </a:r>
          </a:p>
        </p:txBody>
      </p:sp>
      <p:pic>
        <p:nvPicPr>
          <p:cNvPr id="26629" name="그림 4" descr="20130126_1124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44563"/>
            <a:ext cx="399573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그림 5" descr="20130126_11480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638" y="944563"/>
            <a:ext cx="4805362" cy="57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그림 8" descr="20130126_12182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037013"/>
            <a:ext cx="345757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Activities</a:t>
            </a:r>
            <a:endParaRPr lang="en-US" altLang="ko-KR" b="1" smtClean="0"/>
          </a:p>
        </p:txBody>
      </p:sp>
      <p:pic>
        <p:nvPicPr>
          <p:cNvPr id="26627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5597352" y="323848"/>
            <a:ext cx="354664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 dirty="0" smtClean="0">
                <a:latin typeface="한컴 바겐세일 M" pitchFamily="18" charset="-127"/>
                <a:ea typeface="한컴 바겐세일 M" pitchFamily="18" charset="-127"/>
              </a:rPr>
              <a:t>팀 워크 형성을 위한 문화생활</a:t>
            </a:r>
            <a:endParaRPr lang="ko-KR" altLang="en-US" sz="2400" dirty="0">
              <a:latin typeface="한컴 바겐세일 M" pitchFamily="18" charset="-127"/>
              <a:ea typeface="한컴 바겐세일 M" pitchFamily="18" charset="-127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602" y="761629"/>
            <a:ext cx="2787774" cy="37170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954" y="4356027"/>
            <a:ext cx="3891046" cy="29182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" y="1874450"/>
            <a:ext cx="5244075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2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0" y="2357430"/>
            <a:ext cx="9144000" cy="156966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bevelT w="29210" h="16510"/>
            </a:sp3d>
          </a:bodyPr>
          <a:lstStyle>
            <a:defPPr>
              <a:defRPr lang="ko-KR"/>
            </a:defPPr>
            <a:lvl1pPr eaLnBrk="1" latinLnBrk="1" hangingPunct="1">
              <a:buFontTx/>
              <a:buNone/>
              <a:defRPr sz="4800" b="1" spc="-150">
                <a:solidFill>
                  <a:srgbClr val="FE005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/>
            </a:lvl2pPr>
            <a:lvl3pPr marL="1143000" indent="-228600" latinLnBrk="1">
              <a:spcBef>
                <a:spcPct val="20000"/>
              </a:spcBef>
              <a:buChar char="•"/>
              <a:defRPr sz="2400"/>
            </a:lvl3pPr>
            <a:lvl4pPr marL="1600200" indent="-228600" latinLnBrk="1">
              <a:spcBef>
                <a:spcPct val="20000"/>
              </a:spcBef>
              <a:buChar char="–"/>
              <a:defRPr sz="2000"/>
            </a:lvl4pPr>
            <a:lvl5pPr marL="2057400" indent="-228600" latinLnBrk="1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algn="ctr">
              <a:defRPr/>
            </a:pPr>
            <a:r>
              <a:rPr lang="en-US" altLang="ko-KR" dirty="0" smtClean="0">
                <a:ea typeface="굴림" panose="020B0600000101010101" pitchFamily="50" charset="-127"/>
              </a:rPr>
              <a:t>Butterfly Effect</a:t>
            </a:r>
          </a:p>
          <a:p>
            <a:pPr algn="ctr">
              <a:defRPr/>
            </a:pPr>
            <a:r>
              <a:rPr lang="en-US" altLang="ko-KR" dirty="0" smtClean="0">
                <a:ea typeface="굴림" panose="020B0600000101010101" pitchFamily="50" charset="-127"/>
              </a:rPr>
              <a:t>&amp;  My Effect</a:t>
            </a:r>
            <a:endParaRPr lang="ko-KR" altLang="ko-KR" dirty="0" smtClean="0">
              <a:ea typeface="굴림" panose="020B0600000101010101" pitchFamily="50" charset="-127"/>
            </a:endParaRPr>
          </a:p>
        </p:txBody>
      </p:sp>
      <p:grpSp>
        <p:nvGrpSpPr>
          <p:cNvPr id="27651" name="그룹 18"/>
          <p:cNvGrpSpPr>
            <a:grpSpLocks/>
          </p:cNvGrpSpPr>
          <p:nvPr/>
        </p:nvGrpSpPr>
        <p:grpSpPr bwMode="auto">
          <a:xfrm>
            <a:off x="3267075" y="4508500"/>
            <a:ext cx="2609850" cy="2349500"/>
            <a:chOff x="1697335" y="5229225"/>
            <a:chExt cx="3594676" cy="1628775"/>
          </a:xfrm>
        </p:grpSpPr>
        <p:cxnSp>
          <p:nvCxnSpPr>
            <p:cNvPr id="4" name="직선 연결선 3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52" name="그룹 18"/>
          <p:cNvGrpSpPr>
            <a:grpSpLocks/>
          </p:cNvGrpSpPr>
          <p:nvPr/>
        </p:nvGrpSpPr>
        <p:grpSpPr bwMode="auto">
          <a:xfrm>
            <a:off x="3267075" y="0"/>
            <a:ext cx="2609850" cy="2349500"/>
            <a:chOff x="1697335" y="5229225"/>
            <a:chExt cx="3594676" cy="1628775"/>
          </a:xfrm>
        </p:grpSpPr>
        <p:cxnSp>
          <p:nvCxnSpPr>
            <p:cNvPr id="11" name="직선 연결선 10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653" name="그림 16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03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그림 17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0"/>
            <a:ext cx="25003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1077913"/>
          </a:xfrm>
        </p:spPr>
        <p:txBody>
          <a:bodyPr/>
          <a:lstStyle/>
          <a:p>
            <a:pPr>
              <a:defRPr/>
            </a:pPr>
            <a:r>
              <a:rPr lang="en-US" altLang="ko-KR" smtClean="0">
                <a:ea typeface="굴림" panose="020B0600000101010101" pitchFamily="50" charset="-127"/>
              </a:rPr>
              <a:t>Butterfly Effect</a:t>
            </a:r>
            <a:br>
              <a:rPr lang="en-US" altLang="ko-KR" smtClean="0">
                <a:ea typeface="굴림" panose="020B0600000101010101" pitchFamily="50" charset="-127"/>
              </a:rPr>
            </a:br>
            <a:r>
              <a:rPr lang="en-US" altLang="ko-KR" smtClean="0">
                <a:ea typeface="굴림" panose="020B0600000101010101" pitchFamily="50" charset="-127"/>
              </a:rPr>
              <a:t>&amp;  My Effect</a:t>
            </a:r>
            <a:endParaRPr altLang="ko-KR" smtClean="0">
              <a:ea typeface="굴림" panose="020B0600000101010101" pitchFamily="50" charset="-127"/>
            </a:endParaRPr>
          </a:p>
        </p:txBody>
      </p:sp>
      <p:pic>
        <p:nvPicPr>
          <p:cNvPr id="28675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그림 3" descr="캡처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88" y="1560513"/>
            <a:ext cx="9447213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1"/>
          <p:cNvSpPr txBox="1">
            <a:spLocks noChangeArrowheads="1"/>
          </p:cNvSpPr>
          <p:nvPr/>
        </p:nvSpPr>
        <p:spPr bwMode="auto">
          <a:xfrm>
            <a:off x="5148263" y="696913"/>
            <a:ext cx="5256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>
                <a:latin typeface="한컴 바겐세일 M" pitchFamily="18" charset="-127"/>
                <a:ea typeface="한컴 바겐세일 M" pitchFamily="18" charset="-127"/>
              </a:rPr>
              <a:t>걸을 수 있는 거리는 걸어 다니기</a:t>
            </a:r>
            <a:endParaRPr lang="en-US" altLang="ko-KR" sz="2400">
              <a:latin typeface="한컴 바겐세일 M" pitchFamily="18" charset="-127"/>
              <a:ea typeface="한컴 바겐세일 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950" y="188913"/>
            <a:ext cx="8229600" cy="1076325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Butterfly Effect</a:t>
            </a:r>
            <a:br>
              <a:rPr lang="en-US" altLang="ko-KR" smtClean="0">
                <a:ea typeface="굴림" charset="-127"/>
              </a:rPr>
            </a:br>
            <a:r>
              <a:rPr lang="en-US" altLang="ko-KR" smtClean="0">
                <a:ea typeface="굴림" charset="-127"/>
              </a:rPr>
              <a:t>&amp;  My Effect</a:t>
            </a:r>
            <a:endParaRPr smtClean="0"/>
          </a:p>
        </p:txBody>
      </p:sp>
      <p:pic>
        <p:nvPicPr>
          <p:cNvPr id="29699" name="그림 4" descr="캡처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1549216"/>
            <a:ext cx="5959532" cy="396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그림 3" descr="제목 없음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Box 2"/>
          <p:cNvSpPr txBox="1">
            <a:spLocks noChangeArrowheads="1"/>
          </p:cNvSpPr>
          <p:nvPr/>
        </p:nvSpPr>
        <p:spPr bwMode="auto">
          <a:xfrm>
            <a:off x="4385172" y="555625"/>
            <a:ext cx="47788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 dirty="0">
                <a:latin typeface="한컴 바겐세일 M" pitchFamily="18" charset="-127"/>
                <a:ea typeface="한컴 바겐세일 M" pitchFamily="18" charset="-127"/>
              </a:rPr>
              <a:t>이면지 </a:t>
            </a:r>
            <a:r>
              <a:rPr lang="ko-KR" altLang="en-US" sz="2400" dirty="0" smtClean="0">
                <a:latin typeface="한컴 바겐세일 M" pitchFamily="18" charset="-127"/>
                <a:ea typeface="한컴 바겐세일 M" pitchFamily="18" charset="-127"/>
              </a:rPr>
              <a:t>활용하기</a:t>
            </a:r>
            <a:r>
              <a:rPr lang="en-US" altLang="ko-KR" sz="2400" dirty="0" smtClean="0">
                <a:latin typeface="한컴 바겐세일 M" pitchFamily="18" charset="-127"/>
                <a:ea typeface="한컴 바겐세일 M" pitchFamily="18" charset="-127"/>
              </a:rPr>
              <a:t>, </a:t>
            </a:r>
            <a:r>
              <a:rPr lang="ko-KR" altLang="en-US" sz="2400" dirty="0" smtClean="0">
                <a:latin typeface="한컴 바겐세일 M" pitchFamily="18" charset="-127"/>
                <a:ea typeface="한컴 바겐세일 M" pitchFamily="18" charset="-127"/>
              </a:rPr>
              <a:t>양치질 시 컵 사용하기</a:t>
            </a:r>
            <a:endParaRPr lang="ko-KR" altLang="en-US" sz="2400" dirty="0">
              <a:latin typeface="한컴 바겐세일 M" pitchFamily="18" charset="-127"/>
              <a:ea typeface="한컴 바겐세일 M" pitchFamily="18" charset="-127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92064"/>
            <a:ext cx="5328592" cy="39964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5" y="1492064"/>
            <a:ext cx="2999173" cy="3998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950" y="188913"/>
            <a:ext cx="8229600" cy="1076325"/>
          </a:xfrm>
        </p:spPr>
        <p:txBody>
          <a:bodyPr/>
          <a:lstStyle/>
          <a:p>
            <a:r>
              <a:rPr lang="en-US" altLang="ko-KR" smtClean="0">
                <a:ea typeface="굴림" charset="-127"/>
              </a:rPr>
              <a:t>Butterfly Effect</a:t>
            </a:r>
            <a:br>
              <a:rPr lang="en-US" altLang="ko-KR" smtClean="0">
                <a:ea typeface="굴림" charset="-127"/>
              </a:rPr>
            </a:br>
            <a:r>
              <a:rPr lang="en-US" altLang="ko-KR" smtClean="0">
                <a:ea typeface="굴림" charset="-127"/>
              </a:rPr>
              <a:t>&amp;  My Effect</a:t>
            </a:r>
            <a:endParaRPr smtClean="0"/>
          </a:p>
        </p:txBody>
      </p:sp>
      <p:pic>
        <p:nvPicPr>
          <p:cNvPr id="29701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Box 2"/>
          <p:cNvSpPr txBox="1">
            <a:spLocks noChangeArrowheads="1"/>
          </p:cNvSpPr>
          <p:nvPr/>
        </p:nvSpPr>
        <p:spPr bwMode="auto">
          <a:xfrm>
            <a:off x="6948264" y="588045"/>
            <a:ext cx="21275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 smtClean="0">
                <a:latin typeface="한컴 바겐세일 M" pitchFamily="18" charset="-127"/>
                <a:ea typeface="한컴 바겐세일 M" pitchFamily="18" charset="-127"/>
              </a:rPr>
              <a:t>잔반 남기지 않기</a:t>
            </a:r>
            <a:endParaRPr lang="ko-KR" altLang="en-US" sz="2400" dirty="0">
              <a:latin typeface="한컴 바겐세일 M" pitchFamily="18" charset="-127"/>
              <a:ea typeface="한컴 바겐세일 M" pitchFamily="18" charset="-127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904" y="1412776"/>
            <a:ext cx="4572000" cy="3429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412" y="1412776"/>
            <a:ext cx="4572000" cy="3429000"/>
          </a:xfrm>
          <a:prstGeom prst="rect">
            <a:avLst/>
          </a:prstGeom>
        </p:spPr>
      </p:pic>
      <p:pic>
        <p:nvPicPr>
          <p:cNvPr id="7" name="그림 5" descr="캡처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698" y="3653696"/>
            <a:ext cx="4248795" cy="321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88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0" y="3013075"/>
            <a:ext cx="9144000" cy="8318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bevelT w="29210" h="16510"/>
            </a:sp3d>
          </a:bodyPr>
          <a:lstStyle>
            <a:defPPr>
              <a:defRPr lang="ko-KR"/>
            </a:defPPr>
            <a:lvl1pPr eaLnBrk="1" latinLnBrk="1" hangingPunct="1">
              <a:buFontTx/>
              <a:buNone/>
              <a:defRPr sz="4800" b="1" spc="-150">
                <a:solidFill>
                  <a:srgbClr val="FE005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/>
            </a:lvl2pPr>
            <a:lvl3pPr marL="1143000" indent="-228600" latinLnBrk="1">
              <a:spcBef>
                <a:spcPct val="20000"/>
              </a:spcBef>
              <a:buChar char="•"/>
              <a:defRPr sz="2400"/>
            </a:lvl3pPr>
            <a:lvl4pPr marL="1600200" indent="-228600" latinLnBrk="1">
              <a:spcBef>
                <a:spcPct val="20000"/>
              </a:spcBef>
              <a:buChar char="–"/>
              <a:defRPr sz="2000"/>
            </a:lvl4pPr>
            <a:lvl5pPr marL="2057400" indent="-228600" latinLnBrk="1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algn="ctr">
              <a:defRPr/>
            </a:pPr>
            <a:r>
              <a:rPr lang="en-US" altLang="ko-KR" dirty="0" smtClean="0">
                <a:ea typeface="굴림" panose="020B0600000101010101" pitchFamily="50" charset="-127"/>
              </a:rPr>
              <a:t>Special Lecture</a:t>
            </a:r>
            <a:endParaRPr lang="ko-KR" altLang="ko-KR" dirty="0" smtClean="0">
              <a:ea typeface="굴림" panose="020B0600000101010101" pitchFamily="50" charset="-127"/>
            </a:endParaRPr>
          </a:p>
        </p:txBody>
      </p:sp>
      <p:grpSp>
        <p:nvGrpSpPr>
          <p:cNvPr id="30723" name="그룹 18"/>
          <p:cNvGrpSpPr>
            <a:grpSpLocks/>
          </p:cNvGrpSpPr>
          <p:nvPr/>
        </p:nvGrpSpPr>
        <p:grpSpPr bwMode="auto">
          <a:xfrm>
            <a:off x="3267075" y="4508500"/>
            <a:ext cx="2609850" cy="2349500"/>
            <a:chOff x="1697335" y="5229225"/>
            <a:chExt cx="3594676" cy="1628775"/>
          </a:xfrm>
        </p:grpSpPr>
        <p:cxnSp>
          <p:nvCxnSpPr>
            <p:cNvPr id="4" name="직선 연결선 3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24" name="그룹 18"/>
          <p:cNvGrpSpPr>
            <a:grpSpLocks/>
          </p:cNvGrpSpPr>
          <p:nvPr/>
        </p:nvGrpSpPr>
        <p:grpSpPr bwMode="auto">
          <a:xfrm>
            <a:off x="3267075" y="0"/>
            <a:ext cx="2609850" cy="2349500"/>
            <a:chOff x="1697335" y="5229225"/>
            <a:chExt cx="3594676" cy="1628775"/>
          </a:xfrm>
        </p:grpSpPr>
        <p:cxnSp>
          <p:nvCxnSpPr>
            <p:cNvPr id="11" name="직선 연결선 10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25" name="그림 16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03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그림 17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0"/>
            <a:ext cx="25003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ea typeface="굴림" panose="020B0600000101010101" pitchFamily="50" charset="-127"/>
              </a:rPr>
              <a:t>Special Lecture</a:t>
            </a:r>
            <a:endParaRPr altLang="ko-KR" dirty="0" smtClean="0">
              <a:ea typeface="굴림" panose="020B0600000101010101" pitchFamily="50" charset="-127"/>
            </a:endParaRPr>
          </a:p>
        </p:txBody>
      </p:sp>
      <p:pic>
        <p:nvPicPr>
          <p:cNvPr id="31747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457200" y="1196975"/>
            <a:ext cx="8229600" cy="4525963"/>
          </a:xfrm>
          <a:prstGeom prst="rect">
            <a:avLst/>
          </a:prstGeom>
        </p:spPr>
        <p:txBody>
          <a:bodyPr/>
          <a:lstStyle/>
          <a:p>
            <a:pPr latinLnBrk="1">
              <a:spcBef>
                <a:spcPct val="20000"/>
              </a:spcBef>
              <a:defRPr/>
            </a:pPr>
            <a:r>
              <a:rPr lang="en-US" altLang="ko-KR" sz="4000" kern="0" dirty="0">
                <a:latin typeface="한컴 바겐세일 M" pitchFamily="18" charset="-127"/>
                <a:ea typeface="한컴 바겐세일 M" pitchFamily="18" charset="-127"/>
              </a:rPr>
              <a:t>&lt;</a:t>
            </a:r>
            <a:r>
              <a:rPr lang="ko-KR" altLang="en-US" sz="4000" kern="0" dirty="0">
                <a:latin typeface="한컴 바겐세일 M" pitchFamily="18" charset="-127"/>
                <a:ea typeface="한컴 바겐세일 M" pitchFamily="18" charset="-127"/>
              </a:rPr>
              <a:t>착한소비 윤리적소비</a:t>
            </a:r>
            <a:r>
              <a:rPr lang="en-US" altLang="ko-KR" sz="4000" kern="0" dirty="0">
                <a:latin typeface="한컴 바겐세일 M" pitchFamily="18" charset="-127"/>
                <a:ea typeface="한컴 바겐세일 M" pitchFamily="18" charset="-127"/>
              </a:rPr>
              <a:t>&gt; </a:t>
            </a:r>
            <a:br>
              <a:rPr lang="en-US" altLang="ko-KR" sz="4000" kern="0" dirty="0">
                <a:latin typeface="한컴 바겐세일 M" pitchFamily="18" charset="-127"/>
                <a:ea typeface="한컴 바겐세일 M" pitchFamily="18" charset="-127"/>
              </a:rPr>
            </a:br>
            <a:r>
              <a:rPr lang="ko-KR" altLang="en-US" sz="4000" kern="0" dirty="0">
                <a:latin typeface="한컴 바겐세일 M" pitchFamily="18" charset="-127"/>
                <a:ea typeface="한컴 바겐세일 M" pitchFamily="18" charset="-127"/>
              </a:rPr>
              <a:t>생협</a:t>
            </a:r>
            <a:r>
              <a:rPr lang="en-US" altLang="ko-KR" sz="4000" kern="0" dirty="0">
                <a:latin typeface="한컴 바겐세일 M" pitchFamily="18" charset="-127"/>
                <a:ea typeface="한컴 바겐세일 M" pitchFamily="18" charset="-127"/>
              </a:rPr>
              <a:t>, </a:t>
            </a:r>
            <a:r>
              <a:rPr lang="ko-KR" altLang="en-US" sz="4000" kern="0" dirty="0">
                <a:latin typeface="한컴 바겐세일 M" pitchFamily="18" charset="-127"/>
                <a:ea typeface="한컴 바겐세일 M" pitchFamily="18" charset="-127"/>
              </a:rPr>
              <a:t>공정무역에 대한 이해</a:t>
            </a:r>
            <a:endParaRPr lang="en-US" altLang="ko-KR" sz="4000" kern="0" dirty="0">
              <a:latin typeface="한컴 바겐세일 M" pitchFamily="18" charset="-127"/>
              <a:ea typeface="한컴 바겐세일 M" pitchFamily="18" charset="-127"/>
            </a:endParaRPr>
          </a:p>
          <a:p>
            <a:pPr marL="342900" indent="-342900" latinLnBrk="1">
              <a:spcBef>
                <a:spcPct val="20000"/>
              </a:spcBef>
              <a:buFontTx/>
              <a:buChar char="•"/>
              <a:defRPr/>
            </a:pPr>
            <a:endParaRPr lang="en-US" altLang="ko-KR" sz="4000" kern="0" dirty="0">
              <a:latin typeface="한컴 바겐세일 M" pitchFamily="18" charset="-127"/>
              <a:ea typeface="한컴 바겐세일 M" pitchFamily="18" charset="-127"/>
            </a:endParaRPr>
          </a:p>
          <a:p>
            <a:pPr latinLnBrk="1">
              <a:spcBef>
                <a:spcPct val="20000"/>
              </a:spcBef>
              <a:defRPr/>
            </a:pPr>
            <a:r>
              <a:rPr lang="en-US" altLang="ko-KR" sz="4000" kern="0" dirty="0">
                <a:latin typeface="한컴 바겐세일 M" pitchFamily="18" charset="-127"/>
                <a:ea typeface="한컴 바겐세일 M" pitchFamily="18" charset="-127"/>
              </a:rPr>
              <a:t>&lt;</a:t>
            </a:r>
            <a:r>
              <a:rPr lang="ko-KR" altLang="en-US" sz="4000" kern="0" dirty="0">
                <a:latin typeface="한컴 바겐세일 M" pitchFamily="18" charset="-127"/>
                <a:ea typeface="한컴 바겐세일 M" pitchFamily="18" charset="-127"/>
              </a:rPr>
              <a:t>기후와 재생에너지</a:t>
            </a:r>
            <a:r>
              <a:rPr lang="en-US" altLang="ko-KR" sz="4000" kern="0" dirty="0">
                <a:latin typeface="한컴 바겐세일 M" pitchFamily="18" charset="-127"/>
                <a:ea typeface="한컴 바겐세일 M" pitchFamily="18" charset="-127"/>
              </a:rPr>
              <a:t>&gt;</a:t>
            </a:r>
          </a:p>
          <a:p>
            <a:pPr latinLnBrk="1">
              <a:spcBef>
                <a:spcPct val="20000"/>
              </a:spcBef>
              <a:defRPr/>
            </a:pPr>
            <a:r>
              <a:rPr lang="ko-KR" altLang="en-US" sz="4000" kern="0" dirty="0" smtClean="0">
                <a:latin typeface="한컴 바겐세일 M" pitchFamily="18" charset="-127"/>
                <a:ea typeface="한컴 바겐세일 M" pitchFamily="18" charset="-127"/>
              </a:rPr>
              <a:t>지구 </a:t>
            </a:r>
            <a:r>
              <a:rPr lang="ko-KR" altLang="en-US" sz="4000" kern="0" dirty="0">
                <a:latin typeface="한컴 바겐세일 M" pitchFamily="18" charset="-127"/>
                <a:ea typeface="한컴 바겐세일 M" pitchFamily="18" charset="-127"/>
              </a:rPr>
              <a:t>온난화와 재생가능에너지에 대한 이해</a:t>
            </a:r>
            <a:endParaRPr lang="en-US" altLang="ko-KR" sz="4000" kern="0" dirty="0">
              <a:latin typeface="한컴 바겐세일 M" pitchFamily="18" charset="-127"/>
              <a:ea typeface="한컴 바겐세일 M" pitchFamily="18" charset="-127"/>
            </a:endParaRPr>
          </a:p>
          <a:p>
            <a:pPr latinLnBrk="1">
              <a:spcBef>
                <a:spcPct val="20000"/>
              </a:spcBef>
              <a:defRPr/>
            </a:pPr>
            <a:endParaRPr lang="en-US" altLang="ko-KR" sz="3200" kern="0" dirty="0">
              <a:latin typeface="한컴 바겐세일 M" pitchFamily="18" charset="-127"/>
              <a:ea typeface="한컴 바겐세일 M" pitchFamily="18" charset="-127"/>
            </a:endParaRPr>
          </a:p>
          <a:p>
            <a:pPr marL="342900" indent="-342900" latinLnBrk="1">
              <a:spcBef>
                <a:spcPct val="20000"/>
              </a:spcBef>
              <a:buFontTx/>
              <a:buChar char="•"/>
              <a:defRPr/>
            </a:pPr>
            <a:endParaRPr lang="ko-KR" altLang="en-US" sz="3200" kern="0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0" y="3013075"/>
            <a:ext cx="9144000" cy="8318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bevelT w="29210" h="16510"/>
            </a:sp3d>
          </a:bodyPr>
          <a:lstStyle>
            <a:defPPr>
              <a:defRPr lang="ko-KR"/>
            </a:defPPr>
            <a:lvl1pPr eaLnBrk="1" latinLnBrk="1" hangingPunct="1">
              <a:buFontTx/>
              <a:buNone/>
              <a:defRPr sz="4800" b="1" spc="-150">
                <a:solidFill>
                  <a:srgbClr val="FE005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/>
            </a:lvl2pPr>
            <a:lvl3pPr marL="1143000" indent="-228600" latinLnBrk="1">
              <a:spcBef>
                <a:spcPct val="20000"/>
              </a:spcBef>
              <a:buChar char="•"/>
              <a:defRPr sz="2400"/>
            </a:lvl3pPr>
            <a:lvl4pPr marL="1600200" indent="-228600" latinLnBrk="1">
              <a:spcBef>
                <a:spcPct val="20000"/>
              </a:spcBef>
              <a:buChar char="–"/>
              <a:defRPr sz="2000"/>
            </a:lvl4pPr>
            <a:lvl5pPr marL="2057400" indent="-228600" latinLnBrk="1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algn="ctr">
              <a:defRPr/>
            </a:pPr>
            <a:r>
              <a:rPr lang="en-US" altLang="ko-KR" dirty="0" smtClean="0">
                <a:ea typeface="굴림" panose="020B0600000101010101" pitchFamily="50" charset="-127"/>
              </a:rPr>
              <a:t>Our issue</a:t>
            </a:r>
            <a:endParaRPr lang="ko-KR" altLang="ko-KR" dirty="0" smtClean="0">
              <a:ea typeface="굴림" panose="020B0600000101010101" pitchFamily="50" charset="-127"/>
            </a:endParaRPr>
          </a:p>
        </p:txBody>
      </p:sp>
      <p:grpSp>
        <p:nvGrpSpPr>
          <p:cNvPr id="32771" name="그룹 18"/>
          <p:cNvGrpSpPr>
            <a:grpSpLocks/>
          </p:cNvGrpSpPr>
          <p:nvPr/>
        </p:nvGrpSpPr>
        <p:grpSpPr bwMode="auto">
          <a:xfrm>
            <a:off x="3267075" y="4508500"/>
            <a:ext cx="2609850" cy="2349500"/>
            <a:chOff x="1697335" y="5229225"/>
            <a:chExt cx="3594676" cy="1628775"/>
          </a:xfrm>
        </p:grpSpPr>
        <p:cxnSp>
          <p:nvCxnSpPr>
            <p:cNvPr id="4" name="직선 연결선 3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72" name="그룹 18"/>
          <p:cNvGrpSpPr>
            <a:grpSpLocks/>
          </p:cNvGrpSpPr>
          <p:nvPr/>
        </p:nvGrpSpPr>
        <p:grpSpPr bwMode="auto">
          <a:xfrm>
            <a:off x="3267075" y="0"/>
            <a:ext cx="2609850" cy="2349500"/>
            <a:chOff x="1697335" y="5229225"/>
            <a:chExt cx="3594676" cy="1628775"/>
          </a:xfrm>
        </p:grpSpPr>
        <p:cxnSp>
          <p:nvCxnSpPr>
            <p:cNvPr id="11" name="직선 연결선 10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773" name="그림 16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03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그림 17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0"/>
            <a:ext cx="25003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pPr>
              <a:defRPr/>
            </a:pPr>
            <a:r>
              <a:rPr lang="en-US" altLang="ko-KR" smtClean="0">
                <a:ea typeface="굴림" panose="020B0600000101010101" pitchFamily="50" charset="-127"/>
              </a:rPr>
              <a:t>Our Issue</a:t>
            </a:r>
            <a:endParaRPr altLang="ko-KR" smtClean="0">
              <a:ea typeface="굴림" panose="020B0600000101010101" pitchFamily="50" charset="-127"/>
            </a:endParaRPr>
          </a:p>
        </p:txBody>
      </p:sp>
      <p:pic>
        <p:nvPicPr>
          <p:cNvPr id="33795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323850" y="981075"/>
            <a:ext cx="7675563" cy="618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2400" dirty="0">
                <a:latin typeface="한컴 바겐세일 M" pitchFamily="18" charset="-127"/>
                <a:ea typeface="한컴 바겐세일 M" pitchFamily="18" charset="-127"/>
              </a:rPr>
              <a:t>#</a:t>
            </a:r>
            <a:r>
              <a:rPr lang="ko-KR" altLang="en-US" sz="2400" dirty="0">
                <a:latin typeface="한컴 바겐세일 M" pitchFamily="18" charset="-127"/>
                <a:ea typeface="한컴 바겐세일 M" pitchFamily="18" charset="-127"/>
              </a:rPr>
              <a:t>각자의 환경 속에서 서로 다른 성장과정을 거친 </a:t>
            </a:r>
            <a:r>
              <a:rPr lang="en-US" altLang="ko-KR" sz="2400" dirty="0">
                <a:latin typeface="한컴 바겐세일 M" pitchFamily="18" charset="-127"/>
                <a:ea typeface="한컴 바겐세일 M" pitchFamily="18" charset="-127"/>
              </a:rPr>
              <a:t>4</a:t>
            </a:r>
            <a:r>
              <a:rPr lang="ko-KR" altLang="en-US" sz="2400" dirty="0">
                <a:latin typeface="한컴 바겐세일 M" pitchFamily="18" charset="-127"/>
                <a:ea typeface="한컴 바겐세일 M" pitchFamily="18" charset="-127"/>
              </a:rPr>
              <a:t>명이 </a:t>
            </a:r>
            <a:r>
              <a:rPr lang="en-US" altLang="ko-KR" sz="2400" dirty="0">
                <a:latin typeface="한컴 바겐세일 M" pitchFamily="18" charset="-127"/>
                <a:ea typeface="한컴 바겐세일 M" pitchFamily="18" charset="-127"/>
              </a:rPr>
              <a:t>5</a:t>
            </a:r>
            <a:r>
              <a:rPr lang="ko-KR" altLang="en-US" sz="2400" dirty="0">
                <a:latin typeface="한컴 바겐세일 M" pitchFamily="18" charset="-127"/>
                <a:ea typeface="한컴 바겐세일 M" pitchFamily="18" charset="-127"/>
              </a:rPr>
              <a:t>개월 간 어떻게 팀을 조화롭게 만들어 나갈 수 있을까</a:t>
            </a:r>
            <a:r>
              <a:rPr lang="en-US" altLang="ko-KR" sz="2400" dirty="0">
                <a:latin typeface="한컴 바겐세일 M" pitchFamily="18" charset="-127"/>
                <a:ea typeface="한컴 바겐세일 M" pitchFamily="18" charset="-127"/>
              </a:rPr>
              <a:t>?</a:t>
            </a:r>
          </a:p>
          <a:p>
            <a:endParaRPr lang="en-US" altLang="ko-KR" dirty="0">
              <a:ea typeface="문체부 쓰기 정체" pitchFamily="17" charset="-127"/>
            </a:endParaRPr>
          </a:p>
          <a:p>
            <a:r>
              <a:rPr lang="en-US" altLang="ko-KR" dirty="0">
                <a:ea typeface="펜흘림" pitchFamily="18" charset="-127"/>
              </a:rPr>
              <a:t>&gt;</a:t>
            </a:r>
            <a:r>
              <a:rPr lang="ko-KR" altLang="en-US" dirty="0">
                <a:ea typeface="펜흘림" pitchFamily="18" charset="-127"/>
              </a:rPr>
              <a:t>서로를 이해하는 것이다</a:t>
            </a:r>
            <a:r>
              <a:rPr lang="en-US" altLang="ko-KR" dirty="0">
                <a:ea typeface="펜흘림" pitchFamily="18" charset="-127"/>
              </a:rPr>
              <a:t>.</a:t>
            </a:r>
          </a:p>
          <a:p>
            <a:endParaRPr lang="en-US" altLang="ko-KR" dirty="0">
              <a:ea typeface="펜흘림" pitchFamily="18" charset="-127"/>
            </a:endParaRPr>
          </a:p>
          <a:p>
            <a:r>
              <a:rPr lang="ko-KR" altLang="en-US" dirty="0">
                <a:ea typeface="펜흘림" pitchFamily="18" charset="-127"/>
              </a:rPr>
              <a:t>기</a:t>
            </a:r>
            <a:r>
              <a:rPr lang="en-US" altLang="ko-KR" dirty="0">
                <a:ea typeface="펜흘림" pitchFamily="18" charset="-127"/>
              </a:rPr>
              <a:t> ; </a:t>
            </a:r>
            <a:r>
              <a:rPr lang="ko-KR" altLang="en-US" dirty="0">
                <a:ea typeface="펜흘림" pitchFamily="18" charset="-127"/>
              </a:rPr>
              <a:t>전혀 새로운 인간관계</a:t>
            </a:r>
            <a:r>
              <a:rPr lang="en-US" altLang="ko-KR" dirty="0">
                <a:ea typeface="펜흘림" pitchFamily="18" charset="-127"/>
              </a:rPr>
              <a:t> </a:t>
            </a:r>
            <a:r>
              <a:rPr lang="ko-KR" altLang="en-US" dirty="0">
                <a:ea typeface="펜흘림" pitchFamily="18" charset="-127"/>
              </a:rPr>
              <a:t>서로에 대한 이해 부족</a:t>
            </a:r>
            <a:endParaRPr lang="en-US" altLang="ko-KR" dirty="0">
              <a:ea typeface="펜흘림" pitchFamily="18" charset="-127"/>
            </a:endParaRPr>
          </a:p>
          <a:p>
            <a:endParaRPr lang="en-US" altLang="ko-KR" dirty="0">
              <a:ea typeface="펜흘림" pitchFamily="18" charset="-127"/>
            </a:endParaRPr>
          </a:p>
          <a:p>
            <a:r>
              <a:rPr lang="ko-KR" altLang="en-US" dirty="0">
                <a:ea typeface="펜흘림" pitchFamily="18" charset="-127"/>
              </a:rPr>
              <a:t>승 </a:t>
            </a:r>
            <a:r>
              <a:rPr lang="en-US" altLang="ko-KR" dirty="0">
                <a:ea typeface="펜흘림" pitchFamily="18" charset="-127"/>
              </a:rPr>
              <a:t>; MBTI</a:t>
            </a:r>
            <a:r>
              <a:rPr lang="ko-KR" altLang="en-US" dirty="0">
                <a:ea typeface="펜흘림" pitchFamily="18" charset="-127"/>
              </a:rPr>
              <a:t>를 통한 각자의 성격 및 생활 습관 탐구</a:t>
            </a:r>
            <a:endParaRPr lang="en-US" altLang="ko-KR" dirty="0">
              <a:ea typeface="펜흘림" pitchFamily="18" charset="-127"/>
            </a:endParaRPr>
          </a:p>
          <a:p>
            <a:endParaRPr lang="en-US" altLang="ko-KR" dirty="0">
              <a:ea typeface="펜흘림" pitchFamily="18" charset="-127"/>
            </a:endParaRPr>
          </a:p>
          <a:p>
            <a:r>
              <a:rPr lang="ko-KR" altLang="en-US" dirty="0">
                <a:ea typeface="펜흘림" pitchFamily="18" charset="-127"/>
              </a:rPr>
              <a:t>전 </a:t>
            </a:r>
            <a:r>
              <a:rPr lang="en-US" altLang="ko-KR" dirty="0">
                <a:ea typeface="펜흘림" pitchFamily="18" charset="-127"/>
              </a:rPr>
              <a:t>; </a:t>
            </a:r>
            <a:r>
              <a:rPr lang="ko-KR" altLang="en-US" dirty="0">
                <a:ea typeface="펜흘림" pitchFamily="18" charset="-127"/>
              </a:rPr>
              <a:t>매일 저녁 평가회의 및 서로의 장</a:t>
            </a:r>
            <a:r>
              <a:rPr lang="en-US" altLang="ko-KR" dirty="0">
                <a:ea typeface="펜흘림" pitchFamily="18" charset="-127"/>
              </a:rPr>
              <a:t>/</a:t>
            </a:r>
            <a:r>
              <a:rPr lang="ko-KR" altLang="en-US" dirty="0">
                <a:ea typeface="펜흘림" pitchFamily="18" charset="-127"/>
              </a:rPr>
              <a:t>단점 체크</a:t>
            </a:r>
            <a:endParaRPr lang="en-US" altLang="ko-KR" dirty="0">
              <a:ea typeface="펜흘림" pitchFamily="18" charset="-127"/>
            </a:endParaRPr>
          </a:p>
          <a:p>
            <a:endParaRPr lang="en-US" altLang="ko-KR" dirty="0">
              <a:ea typeface="펜흘림" pitchFamily="18" charset="-127"/>
            </a:endParaRPr>
          </a:p>
          <a:p>
            <a:r>
              <a:rPr lang="ko-KR" altLang="en-US" dirty="0">
                <a:ea typeface="펜흘림" pitchFamily="18" charset="-127"/>
              </a:rPr>
              <a:t>결 </a:t>
            </a:r>
            <a:r>
              <a:rPr lang="en-US" altLang="ko-KR" dirty="0">
                <a:ea typeface="펜흘림" pitchFamily="18" charset="-127"/>
              </a:rPr>
              <a:t>; </a:t>
            </a:r>
            <a:r>
              <a:rPr lang="ko-KR" altLang="en-US" dirty="0">
                <a:ea typeface="펜흘림" pitchFamily="18" charset="-127"/>
              </a:rPr>
              <a:t>편안한 분위기 속에서 허심탄회한 대화로 서로를 알게 됨</a:t>
            </a:r>
            <a:endParaRPr lang="en-US" altLang="ko-KR" dirty="0">
              <a:ea typeface="펜흘림" pitchFamily="18" charset="-127"/>
            </a:endParaRPr>
          </a:p>
          <a:p>
            <a:endParaRPr lang="en-US" altLang="ko-KR" dirty="0">
              <a:ea typeface="문체부 쓰기 정체" pitchFamily="17" charset="-127"/>
            </a:endParaRPr>
          </a:p>
          <a:p>
            <a:r>
              <a:rPr lang="en-US" altLang="ko-KR" sz="2400" dirty="0">
                <a:latin typeface="한컴 바겐세일 M" pitchFamily="18" charset="-127"/>
                <a:ea typeface="한컴 바겐세일 M" pitchFamily="18" charset="-127"/>
              </a:rPr>
              <a:t># 5</a:t>
            </a:r>
            <a:r>
              <a:rPr lang="ko-KR" altLang="en-US" sz="2400" dirty="0">
                <a:latin typeface="한컴 바겐세일 M" pitchFamily="18" charset="-127"/>
                <a:ea typeface="한컴 바겐세일 M" pitchFamily="18" charset="-127"/>
              </a:rPr>
              <a:t>개월 간의 라온아띠 프로그램 속에서 우리가 배워야 할 것은</a:t>
            </a:r>
            <a:r>
              <a:rPr lang="en-US" altLang="ko-KR" sz="2400" dirty="0">
                <a:latin typeface="한컴 바겐세일 M" pitchFamily="18" charset="-127"/>
                <a:ea typeface="한컴 바겐세일 M" pitchFamily="18" charset="-127"/>
              </a:rPr>
              <a:t>?</a:t>
            </a:r>
          </a:p>
          <a:p>
            <a:endParaRPr lang="en-US" altLang="ko-KR" dirty="0">
              <a:ea typeface="문체부 쓰기 정체" pitchFamily="17" charset="-127"/>
            </a:endParaRPr>
          </a:p>
          <a:p>
            <a:r>
              <a:rPr lang="en-US" altLang="ko-KR" dirty="0">
                <a:ea typeface="펜흘림" pitchFamily="18" charset="-127"/>
              </a:rPr>
              <a:t>&gt; </a:t>
            </a:r>
            <a:r>
              <a:rPr lang="ko-KR" altLang="en-US" dirty="0">
                <a:ea typeface="펜흘림" pitchFamily="18" charset="-127"/>
              </a:rPr>
              <a:t>동티모르에서 </a:t>
            </a:r>
            <a:r>
              <a:rPr lang="en-US" altLang="ko-KR" dirty="0">
                <a:ea typeface="펜흘림" pitchFamily="18" charset="-127"/>
              </a:rPr>
              <a:t>5</a:t>
            </a:r>
            <a:r>
              <a:rPr lang="ko-KR" altLang="en-US" dirty="0">
                <a:ea typeface="펜흘림" pitchFamily="18" charset="-127"/>
              </a:rPr>
              <a:t>개월간 다른 많은 것을 보고 느끼며 배우겠지만 가장 중요한 것은 팀원들 서로가 서로를 배우고 그 속에서 자신을 발견하며</a:t>
            </a:r>
            <a:r>
              <a:rPr lang="en-US" altLang="ko-KR" dirty="0">
                <a:ea typeface="펜흘림" pitchFamily="18" charset="-127"/>
              </a:rPr>
              <a:t>, </a:t>
            </a:r>
            <a:r>
              <a:rPr lang="ko-KR" altLang="en-US" dirty="0">
                <a:ea typeface="펜흘림" pitchFamily="18" charset="-127"/>
              </a:rPr>
              <a:t>모든 과정 속에서 팀원들을 끝까지 믿어주고 의지하는 것이다</a:t>
            </a:r>
            <a:r>
              <a:rPr lang="en-US" altLang="ko-KR" dirty="0">
                <a:ea typeface="펜흘림" pitchFamily="18" charset="-127"/>
              </a:rPr>
              <a:t>.</a:t>
            </a:r>
          </a:p>
          <a:p>
            <a:r>
              <a:rPr lang="ko-KR" altLang="en-US" dirty="0"/>
              <a:t> 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0" y="3013075"/>
            <a:ext cx="9144000" cy="8318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bevelT w="29210" h="16510"/>
            </a:sp3d>
          </a:bodyPr>
          <a:lstStyle>
            <a:defPPr>
              <a:defRPr lang="ko-KR"/>
            </a:defPPr>
            <a:lvl1pPr eaLnBrk="1" latinLnBrk="1" hangingPunct="1">
              <a:buFontTx/>
              <a:buNone/>
              <a:defRPr sz="4800" b="1" spc="-150">
                <a:solidFill>
                  <a:srgbClr val="FE005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/>
            </a:lvl2pPr>
            <a:lvl3pPr marL="1143000" indent="-228600" latinLnBrk="1">
              <a:spcBef>
                <a:spcPct val="20000"/>
              </a:spcBef>
              <a:buChar char="•"/>
              <a:defRPr sz="2400"/>
            </a:lvl3pPr>
            <a:lvl4pPr marL="1600200" indent="-228600" latinLnBrk="1">
              <a:spcBef>
                <a:spcPct val="20000"/>
              </a:spcBef>
              <a:buChar char="–"/>
              <a:defRPr sz="2000"/>
            </a:lvl4pPr>
            <a:lvl5pPr marL="2057400" indent="-228600" latinLnBrk="1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algn="ctr">
              <a:defRPr/>
            </a:pPr>
            <a:r>
              <a:rPr lang="en-US" altLang="ko-KR" dirty="0" smtClean="0">
                <a:ea typeface="굴림" panose="020B0600000101010101" pitchFamily="50" charset="-127"/>
              </a:rPr>
              <a:t>Our Thinking in </a:t>
            </a:r>
            <a:r>
              <a:rPr lang="en-US" altLang="ko-KR" dirty="0" err="1" smtClean="0">
                <a:ea typeface="굴림" panose="020B0600000101010101" pitchFamily="50" charset="-127"/>
              </a:rPr>
              <a:t>Yeosu</a:t>
            </a:r>
            <a:endParaRPr lang="ko-KR" altLang="ko-KR" dirty="0" smtClean="0">
              <a:ea typeface="굴림" panose="020B0600000101010101" pitchFamily="50" charset="-127"/>
            </a:endParaRPr>
          </a:p>
        </p:txBody>
      </p:sp>
      <p:grpSp>
        <p:nvGrpSpPr>
          <p:cNvPr id="34819" name="그룹 18"/>
          <p:cNvGrpSpPr>
            <a:grpSpLocks/>
          </p:cNvGrpSpPr>
          <p:nvPr/>
        </p:nvGrpSpPr>
        <p:grpSpPr bwMode="auto">
          <a:xfrm>
            <a:off x="3267075" y="4508500"/>
            <a:ext cx="2609850" cy="2349500"/>
            <a:chOff x="1697335" y="5229225"/>
            <a:chExt cx="3594676" cy="1628775"/>
          </a:xfrm>
        </p:grpSpPr>
        <p:cxnSp>
          <p:nvCxnSpPr>
            <p:cNvPr id="4" name="직선 연결선 3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820" name="그룹 18"/>
          <p:cNvGrpSpPr>
            <a:grpSpLocks/>
          </p:cNvGrpSpPr>
          <p:nvPr/>
        </p:nvGrpSpPr>
        <p:grpSpPr bwMode="auto">
          <a:xfrm>
            <a:off x="3267075" y="0"/>
            <a:ext cx="2609850" cy="2349500"/>
            <a:chOff x="1697335" y="5229225"/>
            <a:chExt cx="3594676" cy="1628775"/>
          </a:xfrm>
        </p:grpSpPr>
        <p:cxnSp>
          <p:nvCxnSpPr>
            <p:cNvPr id="11" name="직선 연결선 10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821" name="그림 16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03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그림 17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0"/>
            <a:ext cx="25003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pPr>
              <a:defRPr/>
            </a:pPr>
            <a:r>
              <a:rPr lang="en-US" altLang="ko-KR" smtClean="0">
                <a:ea typeface="굴림" panose="020B0600000101010101" pitchFamily="50" charset="-127"/>
              </a:rPr>
              <a:t>Our Thinking in </a:t>
            </a:r>
            <a:r>
              <a:rPr lang="en-US" altLang="ko-KR" err="1" smtClean="0">
                <a:ea typeface="굴림" panose="020B0600000101010101" pitchFamily="50" charset="-127"/>
              </a:rPr>
              <a:t>Yeosu</a:t>
            </a:r>
            <a:endParaRPr altLang="ko-KR" smtClean="0">
              <a:ea typeface="굴림" panose="020B0600000101010101" pitchFamily="50" charset="-127"/>
            </a:endParaRPr>
          </a:p>
        </p:txBody>
      </p:sp>
      <p:pic>
        <p:nvPicPr>
          <p:cNvPr id="35843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388938" y="981075"/>
            <a:ext cx="8215312" cy="624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# 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마을 공동체의 가능성 </a:t>
            </a:r>
            <a:endParaRPr lang="en-US" altLang="ko-KR" sz="2800" dirty="0">
              <a:latin typeface="Yoon 봄날 M" pitchFamily="18" charset="-127"/>
              <a:ea typeface="Yoon 봄날 M" pitchFamily="18" charset="-127"/>
            </a:endParaRPr>
          </a:p>
          <a:p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: 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현대 사회의 일반적인 모습과 달리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, 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여수 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YMCA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에서 우리는 이웃의 문제를 자신의 일과 같이 관심을 갖고 함께 해결해 나가려는 모습을 보며 마을 공동체 구성의 가능성을 보았다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.</a:t>
            </a:r>
            <a:endParaRPr lang="ko-KR" altLang="en-US" sz="2800" dirty="0">
              <a:latin typeface="Yoon 봄날 M" pitchFamily="18" charset="-127"/>
              <a:ea typeface="Yoon 봄날 M" pitchFamily="18" charset="-127"/>
            </a:endParaRPr>
          </a:p>
          <a:p>
            <a:endParaRPr lang="en-US" altLang="ko-KR" sz="2800" dirty="0">
              <a:latin typeface="Yoon 봄날 M" pitchFamily="18" charset="-127"/>
              <a:ea typeface="Yoon 봄날 M" pitchFamily="18" charset="-127"/>
            </a:endParaRPr>
          </a:p>
          <a:p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# 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여수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YMCA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의 필요성 </a:t>
            </a:r>
            <a:endParaRPr lang="en-US" altLang="ko-KR" sz="2800" dirty="0">
              <a:latin typeface="Yoon 봄날 M" pitchFamily="18" charset="-127"/>
              <a:ea typeface="Yoon 봄날 M" pitchFamily="18" charset="-127"/>
            </a:endParaRPr>
          </a:p>
          <a:p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: 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석유화학단지가 밀집해 있는 여수 공단의 특성상 이러한 공단의 사회적 책임이나 환경적 책임을 감시하고 지켜볼 수 있는 시민단체가 필요한데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, 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여수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YMCA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가 이러한 기능을 하고 있다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. </a:t>
            </a:r>
          </a:p>
          <a:p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뿐만 아니라 아기스포츠단 운영을 통해 아이들에게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 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어려서부터 공장과자 안먹기 운동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, 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재생에너지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(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태양광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/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태양열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/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풍력에너지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)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 교육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, </a:t>
            </a:r>
            <a:r>
              <a:rPr lang="ko-KR" altLang="en-US" sz="2800" dirty="0">
                <a:latin typeface="Yoon 봄날 M" pitchFamily="18" charset="-127"/>
                <a:ea typeface="Yoon 봄날 M" pitchFamily="18" charset="-127"/>
              </a:rPr>
              <a:t>생협을 통한 제철 음식 먹는 습관 등의 여러가지 교육으로 더 나은 미래인재가 되도록 운영되고 있다</a:t>
            </a:r>
            <a:r>
              <a:rPr lang="en-US" altLang="ko-KR" sz="2800" dirty="0">
                <a:latin typeface="Yoon 봄날 M" pitchFamily="18" charset="-127"/>
                <a:ea typeface="Yoon 봄날 M" pitchFamily="18" charset="-127"/>
              </a:rPr>
              <a:t>.</a:t>
            </a:r>
            <a:endParaRPr lang="ko-KR" altLang="en-US" sz="2800" dirty="0">
              <a:latin typeface="Yoon 봄날 M" pitchFamily="18" charset="-127"/>
              <a:ea typeface="Yoon 봄날 M" pitchFamily="18" charset="-127"/>
            </a:endParaRPr>
          </a:p>
          <a:p>
            <a:endParaRPr lang="ko-KR" altLang="en-US" dirty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0" y="3013075"/>
            <a:ext cx="9144000" cy="8318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bevelT w="29210" h="16510"/>
            </a:sp3d>
          </a:bodyPr>
          <a:lstStyle>
            <a:defPPr>
              <a:defRPr lang="ko-KR"/>
            </a:defPPr>
            <a:lvl1pPr eaLnBrk="1" latinLnBrk="1" hangingPunct="1">
              <a:buFontTx/>
              <a:buNone/>
              <a:defRPr sz="4800" b="1" spc="-150">
                <a:solidFill>
                  <a:srgbClr val="FE005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/>
            </a:lvl2pPr>
            <a:lvl3pPr marL="1143000" indent="-228600" latinLnBrk="1">
              <a:spcBef>
                <a:spcPct val="20000"/>
              </a:spcBef>
              <a:buChar char="•"/>
              <a:defRPr sz="2400"/>
            </a:lvl3pPr>
            <a:lvl4pPr marL="1600200" indent="-228600" latinLnBrk="1">
              <a:spcBef>
                <a:spcPct val="20000"/>
              </a:spcBef>
              <a:buChar char="–"/>
              <a:defRPr sz="2000"/>
            </a:lvl4pPr>
            <a:lvl5pPr marL="2057400" indent="-228600" latinLnBrk="1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algn="ctr">
              <a:defRPr/>
            </a:pPr>
            <a:r>
              <a:rPr lang="en-US" altLang="ko-KR" dirty="0" smtClean="0">
                <a:ea typeface="굴림" panose="020B0600000101010101" pitchFamily="50" charset="-127"/>
              </a:rPr>
              <a:t>Making up our mind</a:t>
            </a:r>
            <a:endParaRPr lang="ko-KR" altLang="ko-KR" dirty="0" smtClean="0">
              <a:ea typeface="굴림" panose="020B0600000101010101" pitchFamily="50" charset="-127"/>
            </a:endParaRPr>
          </a:p>
        </p:txBody>
      </p:sp>
      <p:grpSp>
        <p:nvGrpSpPr>
          <p:cNvPr id="36867" name="그룹 18"/>
          <p:cNvGrpSpPr>
            <a:grpSpLocks/>
          </p:cNvGrpSpPr>
          <p:nvPr/>
        </p:nvGrpSpPr>
        <p:grpSpPr bwMode="auto">
          <a:xfrm>
            <a:off x="3267075" y="4508500"/>
            <a:ext cx="2609850" cy="2349500"/>
            <a:chOff x="1697335" y="5229225"/>
            <a:chExt cx="3594676" cy="1628775"/>
          </a:xfrm>
        </p:grpSpPr>
        <p:cxnSp>
          <p:nvCxnSpPr>
            <p:cNvPr id="4" name="직선 연결선 3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868" name="그룹 18"/>
          <p:cNvGrpSpPr>
            <a:grpSpLocks/>
          </p:cNvGrpSpPr>
          <p:nvPr/>
        </p:nvGrpSpPr>
        <p:grpSpPr bwMode="auto">
          <a:xfrm>
            <a:off x="3267075" y="0"/>
            <a:ext cx="2609850" cy="2349500"/>
            <a:chOff x="1697335" y="5229225"/>
            <a:chExt cx="3594676" cy="1628775"/>
          </a:xfrm>
        </p:grpSpPr>
        <p:cxnSp>
          <p:nvCxnSpPr>
            <p:cNvPr id="11" name="직선 연결선 10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869" name="그림 16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03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그림 17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0"/>
            <a:ext cx="25003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34950" y="155575"/>
            <a:ext cx="8229600" cy="584200"/>
          </a:xfrm>
        </p:spPr>
        <p:txBody>
          <a:bodyPr/>
          <a:lstStyle/>
          <a:p>
            <a:pPr>
              <a:defRPr/>
            </a:pPr>
            <a:r>
              <a:rPr lang="en-US" altLang="ko-KR" smtClean="0">
                <a:ea typeface="굴림" panose="020B0600000101010101" pitchFamily="50" charset="-127"/>
              </a:rPr>
              <a:t>Making up our mind</a:t>
            </a:r>
            <a:endParaRPr altLang="ko-KR" smtClean="0">
              <a:ea typeface="굴림" panose="020B0600000101010101" pitchFamily="50" charset="-127"/>
            </a:endParaRPr>
          </a:p>
        </p:txBody>
      </p:sp>
      <p:pic>
        <p:nvPicPr>
          <p:cNvPr id="37891" name="그림 3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3533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Box 4"/>
          <p:cNvSpPr txBox="1">
            <a:spLocks noChangeArrowheads="1"/>
          </p:cNvSpPr>
          <p:nvPr/>
        </p:nvSpPr>
        <p:spPr bwMode="auto">
          <a:xfrm>
            <a:off x="1285875" y="1857375"/>
            <a:ext cx="2928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/>
              <a:t>향일암 해돋이 사진</a:t>
            </a:r>
          </a:p>
        </p:txBody>
      </p:sp>
      <p:pic>
        <p:nvPicPr>
          <p:cNvPr id="37893" name="그림 5" descr="CYMERA_20130203_0727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908050"/>
            <a:ext cx="8135937" cy="532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TextBox 1"/>
          <p:cNvSpPr txBox="1">
            <a:spLocks noChangeArrowheads="1"/>
          </p:cNvSpPr>
          <p:nvPr/>
        </p:nvSpPr>
        <p:spPr bwMode="auto">
          <a:xfrm>
            <a:off x="3960813" y="363538"/>
            <a:ext cx="5165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2400">
                <a:latin typeface="한컴 바겐세일 M" pitchFamily="18" charset="-127"/>
                <a:ea typeface="한컴 바겐세일 M" pitchFamily="18" charset="-127"/>
              </a:rPr>
              <a:t>항일암에서 일출을 보며</a:t>
            </a:r>
            <a:r>
              <a:rPr lang="en-US" altLang="ko-KR" sz="2400">
                <a:latin typeface="한컴 바겐세일 M" pitchFamily="18" charset="-127"/>
                <a:ea typeface="한컴 바겐세일 M" pitchFamily="18" charset="-127"/>
              </a:rPr>
              <a:t> </a:t>
            </a:r>
            <a:r>
              <a:rPr lang="ko-KR" altLang="en-US" sz="2400">
                <a:latin typeface="한컴 바겐세일 M" pitchFamily="18" charset="-127"/>
                <a:ea typeface="한컴 바겐세일 M" pitchFamily="18" charset="-127"/>
              </a:rPr>
              <a:t>새로운 시작을 다짐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0" y="3013075"/>
            <a:ext cx="9144000" cy="8318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bevelT w="29210" h="16510"/>
            </a:sp3d>
          </a:bodyPr>
          <a:lstStyle>
            <a:defPPr>
              <a:defRPr lang="ko-KR"/>
            </a:defPPr>
            <a:lvl1pPr eaLnBrk="1" latinLnBrk="1" hangingPunct="1">
              <a:buFontTx/>
              <a:buNone/>
              <a:defRPr sz="4800" b="1" spc="-150">
                <a:solidFill>
                  <a:srgbClr val="FE005E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/>
            </a:lvl2pPr>
            <a:lvl3pPr marL="1143000" indent="-228600" latinLnBrk="1">
              <a:spcBef>
                <a:spcPct val="20000"/>
              </a:spcBef>
              <a:buChar char="•"/>
              <a:defRPr sz="2400"/>
            </a:lvl3pPr>
            <a:lvl4pPr marL="1600200" indent="-228600" latinLnBrk="1">
              <a:spcBef>
                <a:spcPct val="20000"/>
              </a:spcBef>
              <a:buChar char="–"/>
              <a:defRPr sz="2000"/>
            </a:lvl4pPr>
            <a:lvl5pPr marL="2057400" indent="-228600" latinLnBrk="1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algn="ctr">
              <a:defRPr/>
            </a:pPr>
            <a:r>
              <a:rPr lang="en-US" altLang="ko-KR" dirty="0" smtClean="0">
                <a:ea typeface="굴림" panose="020B0600000101010101" pitchFamily="50" charset="-127"/>
              </a:rPr>
              <a:t>Thank You</a:t>
            </a:r>
            <a:endParaRPr lang="ko-KR" altLang="ko-KR" dirty="0" smtClean="0">
              <a:ea typeface="굴림" panose="020B0600000101010101" pitchFamily="50" charset="-127"/>
            </a:endParaRPr>
          </a:p>
        </p:txBody>
      </p:sp>
      <p:grpSp>
        <p:nvGrpSpPr>
          <p:cNvPr id="38915" name="그룹 18"/>
          <p:cNvGrpSpPr>
            <a:grpSpLocks/>
          </p:cNvGrpSpPr>
          <p:nvPr/>
        </p:nvGrpSpPr>
        <p:grpSpPr bwMode="auto">
          <a:xfrm>
            <a:off x="3267075" y="4508500"/>
            <a:ext cx="2609850" cy="2349500"/>
            <a:chOff x="1697335" y="5229225"/>
            <a:chExt cx="3594676" cy="1628775"/>
          </a:xfrm>
        </p:grpSpPr>
        <p:cxnSp>
          <p:nvCxnSpPr>
            <p:cNvPr id="4" name="직선 연결선 3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916" name="그룹 18"/>
          <p:cNvGrpSpPr>
            <a:grpSpLocks/>
          </p:cNvGrpSpPr>
          <p:nvPr/>
        </p:nvGrpSpPr>
        <p:grpSpPr bwMode="auto">
          <a:xfrm>
            <a:off x="3267075" y="0"/>
            <a:ext cx="2609850" cy="2349500"/>
            <a:chOff x="1697335" y="5229225"/>
            <a:chExt cx="3594676" cy="1628775"/>
          </a:xfrm>
        </p:grpSpPr>
        <p:cxnSp>
          <p:nvCxnSpPr>
            <p:cNvPr id="11" name="직선 연결선 10"/>
            <p:cNvCxnSpPr/>
            <p:nvPr/>
          </p:nvCxnSpPr>
          <p:spPr>
            <a:xfrm flipH="1">
              <a:off x="2416708" y="5229225"/>
              <a:ext cx="0" cy="1628775"/>
            </a:xfrm>
            <a:prstGeom prst="line">
              <a:avLst/>
            </a:prstGeom>
            <a:ln>
              <a:solidFill>
                <a:srgbClr val="6FC5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H="1">
              <a:off x="3136080" y="5229225"/>
              <a:ext cx="0" cy="1628775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H="1">
              <a:off x="3853266" y="5229225"/>
              <a:ext cx="0" cy="1628775"/>
            </a:xfrm>
            <a:prstGeom prst="line">
              <a:avLst/>
            </a:prstGeom>
            <a:ln>
              <a:solidFill>
                <a:srgbClr val="FEA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4572639" y="5229225"/>
              <a:ext cx="0" cy="1628775"/>
            </a:xfrm>
            <a:prstGeom prst="line">
              <a:avLst/>
            </a:prstGeom>
            <a:ln>
              <a:solidFill>
                <a:srgbClr val="FE0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5292011" y="5229225"/>
              <a:ext cx="0" cy="1628775"/>
            </a:xfrm>
            <a:prstGeom prst="line">
              <a:avLst/>
            </a:prstGeom>
            <a:ln>
              <a:solidFill>
                <a:srgbClr val="9938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1697335" y="5229225"/>
              <a:ext cx="0" cy="1628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917" name="그림 16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03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그림 17" descr="제목 없음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0"/>
            <a:ext cx="250031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405</Words>
  <Application>Microsoft Office PowerPoint</Application>
  <PresentationFormat>On-screen Show (4:3)</PresentationFormat>
  <Paragraphs>181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굴림</vt:lpstr>
      <vt:lpstr>Arial</vt:lpstr>
      <vt:lpstr>Swis721 BlkCn BT</vt:lpstr>
      <vt:lpstr>나눔손글씨 펜</vt:lpstr>
      <vt:lpstr>맑은 고딕</vt:lpstr>
      <vt:lpstr>한컴 바겐세일 M</vt:lpstr>
      <vt:lpstr>Yoon 봄날 M</vt:lpstr>
      <vt:lpstr>Tahoma</vt:lpstr>
      <vt:lpstr>펜흘림</vt:lpstr>
      <vt:lpstr>문체부 쓰기 정체</vt:lpstr>
      <vt:lpstr>기본 디자인</vt:lpstr>
      <vt:lpstr>5_Office 테마</vt:lpstr>
      <vt:lpstr>PowerPoint Presentation</vt:lpstr>
      <vt:lpstr>Introduce            라온아띠 9기 동티모르팀</vt:lpstr>
      <vt:lpstr>PowerPoint Presentation</vt:lpstr>
      <vt:lpstr>PowerPoint Presentation</vt:lpstr>
      <vt:lpstr>Activities</vt:lpstr>
      <vt:lpstr>Activities</vt:lpstr>
      <vt:lpstr>Activities</vt:lpstr>
      <vt:lpstr>Activities</vt:lpstr>
      <vt:lpstr>Activities</vt:lpstr>
      <vt:lpstr>Activities</vt:lpstr>
      <vt:lpstr>Activities</vt:lpstr>
      <vt:lpstr>Activities</vt:lpstr>
      <vt:lpstr>Activities</vt:lpstr>
      <vt:lpstr>Activities</vt:lpstr>
      <vt:lpstr>Activities</vt:lpstr>
      <vt:lpstr>PowerPoint Presentation</vt:lpstr>
      <vt:lpstr>Butterfly Effect &amp;  My Effect</vt:lpstr>
      <vt:lpstr>Butterfly Effect &amp;  My Effect</vt:lpstr>
      <vt:lpstr>Butterfly Effect &amp;  My Effect</vt:lpstr>
      <vt:lpstr>PowerPoint Presentation</vt:lpstr>
      <vt:lpstr>Special Lecture</vt:lpstr>
      <vt:lpstr>PowerPoint Presentation</vt:lpstr>
      <vt:lpstr>Our Issue</vt:lpstr>
      <vt:lpstr>PowerPoint Presentation</vt:lpstr>
      <vt:lpstr>Our Thinking in Yeosu</vt:lpstr>
      <vt:lpstr>PowerPoint Presentation</vt:lpstr>
      <vt:lpstr>Making up our mind</vt:lpstr>
      <vt:lpstr>PowerPoint Presentation</vt:lpstr>
    </vt:vector>
  </TitlesOfParts>
  <Company>디브리드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디브리드</dc:title>
  <dc:subject>교육</dc:subject>
  <dc:creator>디브리드 www.dbreed.co.kr</dc:creator>
  <dc:description>Copyright (c) D'breed All rights reserved
본 Template은 개인용도에 한해 배포한 것입니다. 상업적인 용도로 사용 할 수 없습니다.</dc:description>
  <cp:lastModifiedBy>Administrator</cp:lastModifiedBy>
  <cp:revision>73</cp:revision>
  <dcterms:created xsi:type="dcterms:W3CDTF">2011-06-13T04:09:39Z</dcterms:created>
  <dcterms:modified xsi:type="dcterms:W3CDTF">2013-03-03T16:51:22Z</dcterms:modified>
</cp:coreProperties>
</file>