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7" r:id="rId2"/>
    <p:sldId id="258" r:id="rId3"/>
    <p:sldId id="264" r:id="rId4"/>
    <p:sldId id="289" r:id="rId5"/>
    <p:sldId id="298" r:id="rId6"/>
    <p:sldId id="299" r:id="rId7"/>
    <p:sldId id="283" r:id="rId8"/>
    <p:sldId id="284" r:id="rId9"/>
    <p:sldId id="300" r:id="rId10"/>
    <p:sldId id="303" r:id="rId11"/>
    <p:sldId id="307" r:id="rId12"/>
    <p:sldId id="306" r:id="rId13"/>
    <p:sldId id="308" r:id="rId14"/>
    <p:sldId id="309" r:id="rId15"/>
    <p:sldId id="310" r:id="rId16"/>
    <p:sldId id="301" r:id="rId17"/>
    <p:sldId id="286" r:id="rId18"/>
    <p:sldId id="288" r:id="rId19"/>
    <p:sldId id="265" r:id="rId20"/>
    <p:sldId id="302" r:id="rId21"/>
    <p:sldId id="311" r:id="rId22"/>
    <p:sldId id="278" r:id="rId23"/>
    <p:sldId id="313" r:id="rId24"/>
    <p:sldId id="312" r:id="rId25"/>
    <p:sldId id="290" r:id="rId26"/>
    <p:sldId id="291" r:id="rId27"/>
    <p:sldId id="292" r:id="rId28"/>
    <p:sldId id="293" r:id="rId29"/>
    <p:sldId id="314" r:id="rId30"/>
    <p:sldId id="294" r:id="rId31"/>
    <p:sldId id="295" r:id="rId32"/>
    <p:sldId id="296" r:id="rId33"/>
    <p:sldId id="297" r:id="rId34"/>
    <p:sldId id="315" r:id="rId35"/>
    <p:sldId id="266" r:id="rId36"/>
    <p:sldId id="268" r:id="rId37"/>
    <p:sldId id="280" r:id="rId38"/>
    <p:sldId id="281" r:id="rId39"/>
    <p:sldId id="316" r:id="rId40"/>
    <p:sldId id="317" r:id="rId41"/>
    <p:sldId id="282" r:id="rId42"/>
    <p:sldId id="270" r:id="rId43"/>
  </p:sldIdLst>
  <p:sldSz cx="12190413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21AD"/>
    <a:srgbClr val="FFFF99"/>
    <a:srgbClr val="FBD4B3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 autoAdjust="0"/>
    <p:restoredTop sz="99875" autoAdjust="0"/>
  </p:normalViewPr>
  <p:slideViewPr>
    <p:cSldViewPr>
      <p:cViewPr>
        <p:scale>
          <a:sx n="75" d="100"/>
          <a:sy n="75" d="100"/>
        </p:scale>
        <p:origin x="-898" y="-34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9319A-56DB-4AFE-BC49-FCA0CDB09E23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51277A-095E-4293-80DC-04C09FFF69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1510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1277A-095E-4293-80DC-04C09FFF69A7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7603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9BAC-6007-4A86-8997-F985CD736882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6272-9F0C-4BAE-8B74-5BE26F7940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0150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9BAC-6007-4A86-8997-F985CD736882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6272-9F0C-4BAE-8B74-5BE26F7940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425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9BAC-6007-4A86-8997-F985CD736882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6272-9F0C-4BAE-8B74-5BE26F7940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83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2695" y="1600201"/>
            <a:ext cx="721054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226413" y="1600201"/>
            <a:ext cx="721266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9BAC-6007-4A86-8997-F985CD736882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6272-9F0C-4BAE-8B74-5BE26F7940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3126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9BAC-6007-4A86-8997-F985CD736882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6272-9F0C-4BAE-8B74-5BE26F7940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5816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9BAC-6007-4A86-8997-F985CD736882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6272-9F0C-4BAE-8B74-5BE26F7940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8069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9BAC-6007-4A86-8997-F985CD736882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6272-9F0C-4BAE-8B74-5BE26F7940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327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9BAC-6007-4A86-8997-F985CD736882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6272-9F0C-4BAE-8B74-5BE26F7940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6475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9BAC-6007-4A86-8997-F985CD736882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6272-9F0C-4BAE-8B74-5BE26F7940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2404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9BAC-6007-4A86-8997-F985CD736882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6272-9F0C-4BAE-8B74-5BE26F7940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8150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784067" y="274639"/>
            <a:ext cx="365500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2694" y="274639"/>
            <a:ext cx="10768198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9BAC-6007-4A86-8997-F985CD736882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16272-9F0C-4BAE-8B74-5BE26F7940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5353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A9BAC-6007-4A86-8997-F985CD736882}" type="datetimeFigureOut">
              <a:rPr lang="ko-KR" altLang="en-US" smtClean="0"/>
              <a:t>2018-08-16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16272-9F0C-4BAE-8B74-5BE26F7940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561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eg"/><Relationship Id="rId4" Type="http://schemas.openxmlformats.org/officeDocument/2006/relationships/image" Target="../media/image54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7" Type="http://schemas.openxmlformats.org/officeDocument/2006/relationships/image" Target="../media/image60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2.jpeg"/><Relationship Id="rId7" Type="http://schemas.openxmlformats.org/officeDocument/2006/relationships/image" Target="../media/image45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54.jpeg"/><Relationship Id="rId4" Type="http://schemas.openxmlformats.org/officeDocument/2006/relationships/image" Target="../media/image53.jp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FA93294A-DCC3-4E25-AC2B-651FE4C8CFD8}"/>
              </a:ext>
            </a:extLst>
          </p:cNvPr>
          <p:cNvSpPr/>
          <p:nvPr/>
        </p:nvSpPr>
        <p:spPr>
          <a:xfrm>
            <a:off x="153078" y="146649"/>
            <a:ext cx="11884260" cy="6564702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3C2D20B6-3B21-45E4-AF3D-A36A616A893B}"/>
              </a:ext>
            </a:extLst>
          </p:cNvPr>
          <p:cNvSpPr/>
          <p:nvPr/>
        </p:nvSpPr>
        <p:spPr>
          <a:xfrm>
            <a:off x="8889699" y="4742656"/>
            <a:ext cx="13356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라온아띠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18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 </a:t>
            </a:r>
            <a:endParaRPr lang="ko-KR" altLang="en-US" sz="14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419857" y="1700808"/>
            <a:ext cx="3350702" cy="2849076"/>
            <a:chOff x="4419856" y="2004462"/>
            <a:chExt cx="3350702" cy="2849076"/>
          </a:xfrm>
        </p:grpSpPr>
        <p:sp>
          <p:nvSpPr>
            <p:cNvPr id="9" name="자유형: 도형 8">
              <a:extLst>
                <a:ext uri="{FF2B5EF4-FFF2-40B4-BE49-F238E27FC236}">
                  <a16:creationId xmlns="" xmlns:a16="http://schemas.microsoft.com/office/drawing/2014/main" id="{152EFA2D-FEDC-4E69-A382-7354F82EEF87}"/>
                </a:ext>
              </a:extLst>
            </p:cNvPr>
            <p:cNvSpPr/>
            <p:nvPr/>
          </p:nvSpPr>
          <p:spPr>
            <a:xfrm>
              <a:off x="4419856" y="2004462"/>
              <a:ext cx="3350702" cy="2849076"/>
            </a:xfrm>
            <a:custGeom>
              <a:avLst/>
              <a:gdLst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674796 h 2213811"/>
                <a:gd name="connsiteX3" fmla="*/ 2127183 w 2618072"/>
                <a:gd name="connsiteY3" fmla="*/ 1799925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819175 h 2213811"/>
                <a:gd name="connsiteX3" fmla="*/ 2127183 w 2618072"/>
                <a:gd name="connsiteY3" fmla="*/ 1799925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819175 h 2213811"/>
                <a:gd name="connsiteX3" fmla="*/ 2088682 w 2618072"/>
                <a:gd name="connsiteY3" fmla="*/ 1665172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492943"/>
                <a:gd name="connsiteY0" fmla="*/ 1722922 h 2213811"/>
                <a:gd name="connsiteX1" fmla="*/ 837398 w 2492943"/>
                <a:gd name="connsiteY1" fmla="*/ 2213811 h 2213811"/>
                <a:gd name="connsiteX2" fmla="*/ 1540042 w 2492943"/>
                <a:gd name="connsiteY2" fmla="*/ 1819175 h 2213811"/>
                <a:gd name="connsiteX3" fmla="*/ 2088682 w 2492943"/>
                <a:gd name="connsiteY3" fmla="*/ 1665172 h 2213811"/>
                <a:gd name="connsiteX4" fmla="*/ 2492943 w 2492943"/>
                <a:gd name="connsiteY4" fmla="*/ 1366788 h 2213811"/>
                <a:gd name="connsiteX5" fmla="*/ 2396691 w 2492943"/>
                <a:gd name="connsiteY5" fmla="*/ 394636 h 2213811"/>
                <a:gd name="connsiteX6" fmla="*/ 1597794 w 2492943"/>
                <a:gd name="connsiteY6" fmla="*/ 0 h 2213811"/>
                <a:gd name="connsiteX7" fmla="*/ 770021 w 2492943"/>
                <a:gd name="connsiteY7" fmla="*/ 86628 h 2213811"/>
                <a:gd name="connsiteX8" fmla="*/ 144379 w 2492943"/>
                <a:gd name="connsiteY8" fmla="*/ 336885 h 2213811"/>
                <a:gd name="connsiteX9" fmla="*/ 0 w 2492943"/>
                <a:gd name="connsiteY9" fmla="*/ 914400 h 2213811"/>
                <a:gd name="connsiteX10" fmla="*/ 125129 w 2492943"/>
                <a:gd name="connsiteY10" fmla="*/ 1463040 h 2213811"/>
                <a:gd name="connsiteX11" fmla="*/ 654518 w 2492943"/>
                <a:gd name="connsiteY11" fmla="*/ 1809550 h 2213811"/>
                <a:gd name="connsiteX12" fmla="*/ 1087655 w 2492943"/>
                <a:gd name="connsiteY12" fmla="*/ 1722922 h 2213811"/>
                <a:gd name="connsiteX0" fmla="*/ 1087655 w 2492943"/>
                <a:gd name="connsiteY0" fmla="*/ 1722922 h 2213811"/>
                <a:gd name="connsiteX1" fmla="*/ 837398 w 2492943"/>
                <a:gd name="connsiteY1" fmla="*/ 2213811 h 2213811"/>
                <a:gd name="connsiteX2" fmla="*/ 1540042 w 2492943"/>
                <a:gd name="connsiteY2" fmla="*/ 1819175 h 2213811"/>
                <a:gd name="connsiteX3" fmla="*/ 2088682 w 2492943"/>
                <a:gd name="connsiteY3" fmla="*/ 1665172 h 2213811"/>
                <a:gd name="connsiteX4" fmla="*/ 2492943 w 2492943"/>
                <a:gd name="connsiteY4" fmla="*/ 1366788 h 2213811"/>
                <a:gd name="connsiteX5" fmla="*/ 2461825 w 2492943"/>
                <a:gd name="connsiteY5" fmla="*/ 912449 h 2213811"/>
                <a:gd name="connsiteX6" fmla="*/ 2396691 w 2492943"/>
                <a:gd name="connsiteY6" fmla="*/ 394636 h 2213811"/>
                <a:gd name="connsiteX7" fmla="*/ 1597794 w 2492943"/>
                <a:gd name="connsiteY7" fmla="*/ 0 h 2213811"/>
                <a:gd name="connsiteX8" fmla="*/ 770021 w 2492943"/>
                <a:gd name="connsiteY8" fmla="*/ 86628 h 2213811"/>
                <a:gd name="connsiteX9" fmla="*/ 144379 w 2492943"/>
                <a:gd name="connsiteY9" fmla="*/ 336885 h 2213811"/>
                <a:gd name="connsiteX10" fmla="*/ 0 w 2492943"/>
                <a:gd name="connsiteY10" fmla="*/ 914400 h 2213811"/>
                <a:gd name="connsiteX11" fmla="*/ 125129 w 2492943"/>
                <a:gd name="connsiteY11" fmla="*/ 1463040 h 2213811"/>
                <a:gd name="connsiteX12" fmla="*/ 654518 w 2492943"/>
                <a:gd name="connsiteY12" fmla="*/ 1809550 h 2213811"/>
                <a:gd name="connsiteX13" fmla="*/ 1087655 w 2492943"/>
                <a:gd name="connsiteY13" fmla="*/ 1722922 h 2213811"/>
                <a:gd name="connsiteX0" fmla="*/ 1087655 w 2603928"/>
                <a:gd name="connsiteY0" fmla="*/ 1722922 h 2213811"/>
                <a:gd name="connsiteX1" fmla="*/ 837398 w 2603928"/>
                <a:gd name="connsiteY1" fmla="*/ 2213811 h 2213811"/>
                <a:gd name="connsiteX2" fmla="*/ 1540042 w 2603928"/>
                <a:gd name="connsiteY2" fmla="*/ 1819175 h 2213811"/>
                <a:gd name="connsiteX3" fmla="*/ 2088682 w 2603928"/>
                <a:gd name="connsiteY3" fmla="*/ 1665172 h 2213811"/>
                <a:gd name="connsiteX4" fmla="*/ 2492943 w 2603928"/>
                <a:gd name="connsiteY4" fmla="*/ 1366788 h 2213811"/>
                <a:gd name="connsiteX5" fmla="*/ 2603928 w 2603928"/>
                <a:gd name="connsiteY5" fmla="*/ 904970 h 2213811"/>
                <a:gd name="connsiteX6" fmla="*/ 2396691 w 2603928"/>
                <a:gd name="connsiteY6" fmla="*/ 394636 h 2213811"/>
                <a:gd name="connsiteX7" fmla="*/ 1597794 w 2603928"/>
                <a:gd name="connsiteY7" fmla="*/ 0 h 2213811"/>
                <a:gd name="connsiteX8" fmla="*/ 770021 w 2603928"/>
                <a:gd name="connsiteY8" fmla="*/ 86628 h 2213811"/>
                <a:gd name="connsiteX9" fmla="*/ 144379 w 2603928"/>
                <a:gd name="connsiteY9" fmla="*/ 336885 h 2213811"/>
                <a:gd name="connsiteX10" fmla="*/ 0 w 2603928"/>
                <a:gd name="connsiteY10" fmla="*/ 914400 h 2213811"/>
                <a:gd name="connsiteX11" fmla="*/ 125129 w 2603928"/>
                <a:gd name="connsiteY11" fmla="*/ 1463040 h 2213811"/>
                <a:gd name="connsiteX12" fmla="*/ 654518 w 2603928"/>
                <a:gd name="connsiteY12" fmla="*/ 1809550 h 2213811"/>
                <a:gd name="connsiteX13" fmla="*/ 1087655 w 2603928"/>
                <a:gd name="connsiteY13" fmla="*/ 1722922 h 2213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03928" h="2213811">
                  <a:moveTo>
                    <a:pt x="1087655" y="1722922"/>
                  </a:moveTo>
                  <a:lnTo>
                    <a:pt x="837398" y="2213811"/>
                  </a:lnTo>
                  <a:lnTo>
                    <a:pt x="1540042" y="1819175"/>
                  </a:lnTo>
                  <a:lnTo>
                    <a:pt x="2088682" y="1665172"/>
                  </a:lnTo>
                  <a:lnTo>
                    <a:pt x="2492943" y="1366788"/>
                  </a:lnTo>
                  <a:lnTo>
                    <a:pt x="2603928" y="904970"/>
                  </a:lnTo>
                  <a:lnTo>
                    <a:pt x="2396691" y="394636"/>
                  </a:lnTo>
                  <a:lnTo>
                    <a:pt x="1597794" y="0"/>
                  </a:lnTo>
                  <a:lnTo>
                    <a:pt x="770021" y="86628"/>
                  </a:lnTo>
                  <a:lnTo>
                    <a:pt x="144379" y="336885"/>
                  </a:lnTo>
                  <a:lnTo>
                    <a:pt x="0" y="914400"/>
                  </a:lnTo>
                  <a:lnTo>
                    <a:pt x="125129" y="1463040"/>
                  </a:lnTo>
                  <a:lnTo>
                    <a:pt x="654518" y="1809550"/>
                  </a:lnTo>
                  <a:lnTo>
                    <a:pt x="1087655" y="172292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="" xmlns:a16="http://schemas.microsoft.com/office/drawing/2014/main" id="{11C5D108-7BD7-440D-8DD6-BBB7260A4D1C}"/>
                </a:ext>
              </a:extLst>
            </p:cNvPr>
            <p:cNvSpPr/>
            <p:nvPr/>
          </p:nvSpPr>
          <p:spPr>
            <a:xfrm>
              <a:off x="5000301" y="2659559"/>
              <a:ext cx="2213235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-윤고딕310" panose="02030504000101010101" pitchFamily="18" charset="-127"/>
                </a:rPr>
                <a:t>YANGSAN</a:t>
              </a:r>
              <a:endParaRPr lang="en-US" altLang="ko-KR" sz="4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-윤고딕310" panose="02030504000101010101" pitchFamily="18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="" xmlns:a16="http://schemas.microsoft.com/office/drawing/2014/main" id="{6896E523-65AA-41D9-B0D8-C3E524262FB5}"/>
                </a:ext>
              </a:extLst>
            </p:cNvPr>
            <p:cNvSpPr/>
            <p:nvPr/>
          </p:nvSpPr>
          <p:spPr>
            <a:xfrm>
              <a:off x="4931268" y="3255747"/>
              <a:ext cx="2327881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국내훈련보고서</a:t>
              </a:r>
              <a:endParaRPr lang="en-US" altLang="ko-KR" sz="4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</p:txBody>
        </p:sp>
      </p:grp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3C2D20B6-3B21-45E4-AF3D-A36A616A893B}"/>
              </a:ext>
            </a:extLst>
          </p:cNvPr>
          <p:cNvSpPr/>
          <p:nvPr/>
        </p:nvSpPr>
        <p:spPr>
          <a:xfrm>
            <a:off x="10225321" y="4725144"/>
            <a:ext cx="694421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강희진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김현지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장지호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안재완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김채윤</a:t>
            </a:r>
            <a:endParaRPr lang="ko-KR" altLang="en-US" sz="14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="" xmlns:a16="http://schemas.microsoft.com/office/drawing/2014/main" id="{3BFA2D42-F097-4848-937A-2F1A914A4FC9}"/>
              </a:ext>
            </a:extLst>
          </p:cNvPr>
          <p:cNvSpPr/>
          <p:nvPr/>
        </p:nvSpPr>
        <p:spPr>
          <a:xfrm>
            <a:off x="332615" y="377309"/>
            <a:ext cx="12490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RAONATTI 18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="" xmlns:a16="http://schemas.microsoft.com/office/drawing/2014/main" id="{CA9C49B7-D347-4907-9B3A-9E8310594B0E}"/>
              </a:ext>
            </a:extLst>
          </p:cNvPr>
          <p:cNvSpPr/>
          <p:nvPr/>
        </p:nvSpPr>
        <p:spPr>
          <a:xfrm>
            <a:off x="332614" y="585286"/>
            <a:ext cx="16337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CAMBODIA TEAM 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096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FA93294A-DCC3-4E25-AC2B-651FE4C8CFD8}"/>
              </a:ext>
            </a:extLst>
          </p:cNvPr>
          <p:cNvSpPr/>
          <p:nvPr/>
        </p:nvSpPr>
        <p:spPr>
          <a:xfrm>
            <a:off x="153078" y="146649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>
            <a:extLst>
              <a:ext uri="{FF2B5EF4-FFF2-40B4-BE49-F238E27FC236}">
                <a16:creationId xmlns="" xmlns:a16="http://schemas.microsoft.com/office/drawing/2014/main" id="{D0E7E1E0-EF75-4B60-85C1-899DB6FAC5B5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3BFA2D42-F097-4848-937A-2F1A914A4FC9}"/>
              </a:ext>
            </a:extLst>
          </p:cNvPr>
          <p:cNvSpPr/>
          <p:nvPr/>
        </p:nvSpPr>
        <p:spPr>
          <a:xfrm>
            <a:off x="332615" y="377309"/>
            <a:ext cx="12490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RAONATTI 18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CA9C49B7-D347-4907-9B3A-9E8310594B0E}"/>
              </a:ext>
            </a:extLst>
          </p:cNvPr>
          <p:cNvSpPr/>
          <p:nvPr/>
        </p:nvSpPr>
        <p:spPr>
          <a:xfrm>
            <a:off x="332614" y="585286"/>
            <a:ext cx="15872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CAMBODIA TEAM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5068043" y="1744768"/>
            <a:ext cx="2125320" cy="3368844"/>
            <a:chOff x="216535" y="1744577"/>
            <a:chExt cx="2125320" cy="3368844"/>
          </a:xfrm>
        </p:grpSpPr>
        <p:sp>
          <p:nvSpPr>
            <p:cNvPr id="26" name="직사각형 25">
              <a:extLst>
                <a:ext uri="{FF2B5EF4-FFF2-40B4-BE49-F238E27FC236}">
                  <a16:creationId xmlns="" xmlns:a16="http://schemas.microsoft.com/office/drawing/2014/main" id="{CFBC0043-1EDF-48F2-B759-7B24D735F0F6}"/>
                </a:ext>
              </a:extLst>
            </p:cNvPr>
            <p:cNvSpPr/>
            <p:nvPr/>
          </p:nvSpPr>
          <p:spPr>
            <a:xfrm>
              <a:off x="527322" y="1744577"/>
              <a:ext cx="1503743" cy="3368844"/>
            </a:xfrm>
            <a:prstGeom prst="rect">
              <a:avLst/>
            </a:prstGeom>
            <a:noFill/>
            <a:ln w="1270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7" name="그룹 26">
              <a:extLst>
                <a:ext uri="{FF2B5EF4-FFF2-40B4-BE49-F238E27FC236}">
                  <a16:creationId xmlns="" xmlns:a16="http://schemas.microsoft.com/office/drawing/2014/main" id="{5B304EAD-DF6A-40EB-8290-EA9183068516}"/>
                </a:ext>
              </a:extLst>
            </p:cNvPr>
            <p:cNvGrpSpPr/>
            <p:nvPr/>
          </p:nvGrpSpPr>
          <p:grpSpPr>
            <a:xfrm>
              <a:off x="216535" y="2609650"/>
              <a:ext cx="2125320" cy="1807142"/>
              <a:chOff x="4420430" y="2004462"/>
              <a:chExt cx="3351139" cy="2849076"/>
            </a:xfrm>
          </p:grpSpPr>
          <p:sp>
            <p:nvSpPr>
              <p:cNvPr id="28" name="자유형: 도형 27">
                <a:extLst>
                  <a:ext uri="{FF2B5EF4-FFF2-40B4-BE49-F238E27FC236}">
                    <a16:creationId xmlns="" xmlns:a16="http://schemas.microsoft.com/office/drawing/2014/main" id="{FEC5B61D-2850-4A8A-9E6B-6648C9209B27}"/>
                  </a:ext>
                </a:extLst>
              </p:cNvPr>
              <p:cNvSpPr/>
              <p:nvPr/>
            </p:nvSpPr>
            <p:spPr>
              <a:xfrm>
                <a:off x="4420430" y="2004462"/>
                <a:ext cx="3351139" cy="2849076"/>
              </a:xfrm>
              <a:custGeom>
                <a:avLst/>
                <a:gdLst>
                  <a:gd name="connsiteX0" fmla="*/ 1087655 w 2618072"/>
                  <a:gd name="connsiteY0" fmla="*/ 1722922 h 2213811"/>
                  <a:gd name="connsiteX1" fmla="*/ 837398 w 2618072"/>
                  <a:gd name="connsiteY1" fmla="*/ 2213811 h 2213811"/>
                  <a:gd name="connsiteX2" fmla="*/ 1540042 w 2618072"/>
                  <a:gd name="connsiteY2" fmla="*/ 1674796 h 2213811"/>
                  <a:gd name="connsiteX3" fmla="*/ 2127183 w 2618072"/>
                  <a:gd name="connsiteY3" fmla="*/ 1799925 h 2213811"/>
                  <a:gd name="connsiteX4" fmla="*/ 2618072 w 2618072"/>
                  <a:gd name="connsiteY4" fmla="*/ 1337912 h 2213811"/>
                  <a:gd name="connsiteX5" fmla="*/ 2396691 w 2618072"/>
                  <a:gd name="connsiteY5" fmla="*/ 394636 h 2213811"/>
                  <a:gd name="connsiteX6" fmla="*/ 1597794 w 2618072"/>
                  <a:gd name="connsiteY6" fmla="*/ 0 h 2213811"/>
                  <a:gd name="connsiteX7" fmla="*/ 770021 w 2618072"/>
                  <a:gd name="connsiteY7" fmla="*/ 86628 h 2213811"/>
                  <a:gd name="connsiteX8" fmla="*/ 144379 w 2618072"/>
                  <a:gd name="connsiteY8" fmla="*/ 336885 h 2213811"/>
                  <a:gd name="connsiteX9" fmla="*/ 0 w 2618072"/>
                  <a:gd name="connsiteY9" fmla="*/ 914400 h 2213811"/>
                  <a:gd name="connsiteX10" fmla="*/ 125129 w 2618072"/>
                  <a:gd name="connsiteY10" fmla="*/ 1463040 h 2213811"/>
                  <a:gd name="connsiteX11" fmla="*/ 654518 w 2618072"/>
                  <a:gd name="connsiteY11" fmla="*/ 1809550 h 2213811"/>
                  <a:gd name="connsiteX12" fmla="*/ 1087655 w 2618072"/>
                  <a:gd name="connsiteY12" fmla="*/ 1722922 h 2213811"/>
                  <a:gd name="connsiteX0" fmla="*/ 1087655 w 2618072"/>
                  <a:gd name="connsiteY0" fmla="*/ 1722922 h 2213811"/>
                  <a:gd name="connsiteX1" fmla="*/ 837398 w 2618072"/>
                  <a:gd name="connsiteY1" fmla="*/ 2213811 h 2213811"/>
                  <a:gd name="connsiteX2" fmla="*/ 1540042 w 2618072"/>
                  <a:gd name="connsiteY2" fmla="*/ 1819175 h 2213811"/>
                  <a:gd name="connsiteX3" fmla="*/ 2127183 w 2618072"/>
                  <a:gd name="connsiteY3" fmla="*/ 1799925 h 2213811"/>
                  <a:gd name="connsiteX4" fmla="*/ 2618072 w 2618072"/>
                  <a:gd name="connsiteY4" fmla="*/ 1337912 h 2213811"/>
                  <a:gd name="connsiteX5" fmla="*/ 2396691 w 2618072"/>
                  <a:gd name="connsiteY5" fmla="*/ 394636 h 2213811"/>
                  <a:gd name="connsiteX6" fmla="*/ 1597794 w 2618072"/>
                  <a:gd name="connsiteY6" fmla="*/ 0 h 2213811"/>
                  <a:gd name="connsiteX7" fmla="*/ 770021 w 2618072"/>
                  <a:gd name="connsiteY7" fmla="*/ 86628 h 2213811"/>
                  <a:gd name="connsiteX8" fmla="*/ 144379 w 2618072"/>
                  <a:gd name="connsiteY8" fmla="*/ 336885 h 2213811"/>
                  <a:gd name="connsiteX9" fmla="*/ 0 w 2618072"/>
                  <a:gd name="connsiteY9" fmla="*/ 914400 h 2213811"/>
                  <a:gd name="connsiteX10" fmla="*/ 125129 w 2618072"/>
                  <a:gd name="connsiteY10" fmla="*/ 1463040 h 2213811"/>
                  <a:gd name="connsiteX11" fmla="*/ 654518 w 2618072"/>
                  <a:gd name="connsiteY11" fmla="*/ 1809550 h 2213811"/>
                  <a:gd name="connsiteX12" fmla="*/ 1087655 w 2618072"/>
                  <a:gd name="connsiteY12" fmla="*/ 1722922 h 2213811"/>
                  <a:gd name="connsiteX0" fmla="*/ 1087655 w 2618072"/>
                  <a:gd name="connsiteY0" fmla="*/ 1722922 h 2213811"/>
                  <a:gd name="connsiteX1" fmla="*/ 837398 w 2618072"/>
                  <a:gd name="connsiteY1" fmla="*/ 2213811 h 2213811"/>
                  <a:gd name="connsiteX2" fmla="*/ 1540042 w 2618072"/>
                  <a:gd name="connsiteY2" fmla="*/ 1819175 h 2213811"/>
                  <a:gd name="connsiteX3" fmla="*/ 2088682 w 2618072"/>
                  <a:gd name="connsiteY3" fmla="*/ 1665172 h 2213811"/>
                  <a:gd name="connsiteX4" fmla="*/ 2618072 w 2618072"/>
                  <a:gd name="connsiteY4" fmla="*/ 1337912 h 2213811"/>
                  <a:gd name="connsiteX5" fmla="*/ 2396691 w 2618072"/>
                  <a:gd name="connsiteY5" fmla="*/ 394636 h 2213811"/>
                  <a:gd name="connsiteX6" fmla="*/ 1597794 w 2618072"/>
                  <a:gd name="connsiteY6" fmla="*/ 0 h 2213811"/>
                  <a:gd name="connsiteX7" fmla="*/ 770021 w 2618072"/>
                  <a:gd name="connsiteY7" fmla="*/ 86628 h 2213811"/>
                  <a:gd name="connsiteX8" fmla="*/ 144379 w 2618072"/>
                  <a:gd name="connsiteY8" fmla="*/ 336885 h 2213811"/>
                  <a:gd name="connsiteX9" fmla="*/ 0 w 2618072"/>
                  <a:gd name="connsiteY9" fmla="*/ 914400 h 2213811"/>
                  <a:gd name="connsiteX10" fmla="*/ 125129 w 2618072"/>
                  <a:gd name="connsiteY10" fmla="*/ 1463040 h 2213811"/>
                  <a:gd name="connsiteX11" fmla="*/ 654518 w 2618072"/>
                  <a:gd name="connsiteY11" fmla="*/ 1809550 h 2213811"/>
                  <a:gd name="connsiteX12" fmla="*/ 1087655 w 2618072"/>
                  <a:gd name="connsiteY12" fmla="*/ 1722922 h 2213811"/>
                  <a:gd name="connsiteX0" fmla="*/ 1087655 w 2492943"/>
                  <a:gd name="connsiteY0" fmla="*/ 1722922 h 2213811"/>
                  <a:gd name="connsiteX1" fmla="*/ 837398 w 2492943"/>
                  <a:gd name="connsiteY1" fmla="*/ 2213811 h 2213811"/>
                  <a:gd name="connsiteX2" fmla="*/ 1540042 w 2492943"/>
                  <a:gd name="connsiteY2" fmla="*/ 1819175 h 2213811"/>
                  <a:gd name="connsiteX3" fmla="*/ 2088682 w 2492943"/>
                  <a:gd name="connsiteY3" fmla="*/ 1665172 h 2213811"/>
                  <a:gd name="connsiteX4" fmla="*/ 2492943 w 2492943"/>
                  <a:gd name="connsiteY4" fmla="*/ 1366788 h 2213811"/>
                  <a:gd name="connsiteX5" fmla="*/ 2396691 w 2492943"/>
                  <a:gd name="connsiteY5" fmla="*/ 394636 h 2213811"/>
                  <a:gd name="connsiteX6" fmla="*/ 1597794 w 2492943"/>
                  <a:gd name="connsiteY6" fmla="*/ 0 h 2213811"/>
                  <a:gd name="connsiteX7" fmla="*/ 770021 w 2492943"/>
                  <a:gd name="connsiteY7" fmla="*/ 86628 h 2213811"/>
                  <a:gd name="connsiteX8" fmla="*/ 144379 w 2492943"/>
                  <a:gd name="connsiteY8" fmla="*/ 336885 h 2213811"/>
                  <a:gd name="connsiteX9" fmla="*/ 0 w 2492943"/>
                  <a:gd name="connsiteY9" fmla="*/ 914400 h 2213811"/>
                  <a:gd name="connsiteX10" fmla="*/ 125129 w 2492943"/>
                  <a:gd name="connsiteY10" fmla="*/ 1463040 h 2213811"/>
                  <a:gd name="connsiteX11" fmla="*/ 654518 w 2492943"/>
                  <a:gd name="connsiteY11" fmla="*/ 1809550 h 2213811"/>
                  <a:gd name="connsiteX12" fmla="*/ 1087655 w 2492943"/>
                  <a:gd name="connsiteY12" fmla="*/ 1722922 h 2213811"/>
                  <a:gd name="connsiteX0" fmla="*/ 1087655 w 2492943"/>
                  <a:gd name="connsiteY0" fmla="*/ 1722922 h 2213811"/>
                  <a:gd name="connsiteX1" fmla="*/ 837398 w 2492943"/>
                  <a:gd name="connsiteY1" fmla="*/ 2213811 h 2213811"/>
                  <a:gd name="connsiteX2" fmla="*/ 1540042 w 2492943"/>
                  <a:gd name="connsiteY2" fmla="*/ 1819175 h 2213811"/>
                  <a:gd name="connsiteX3" fmla="*/ 2088682 w 2492943"/>
                  <a:gd name="connsiteY3" fmla="*/ 1665172 h 2213811"/>
                  <a:gd name="connsiteX4" fmla="*/ 2492943 w 2492943"/>
                  <a:gd name="connsiteY4" fmla="*/ 1366788 h 2213811"/>
                  <a:gd name="connsiteX5" fmla="*/ 2461825 w 2492943"/>
                  <a:gd name="connsiteY5" fmla="*/ 912449 h 2213811"/>
                  <a:gd name="connsiteX6" fmla="*/ 2396691 w 2492943"/>
                  <a:gd name="connsiteY6" fmla="*/ 394636 h 2213811"/>
                  <a:gd name="connsiteX7" fmla="*/ 1597794 w 2492943"/>
                  <a:gd name="connsiteY7" fmla="*/ 0 h 2213811"/>
                  <a:gd name="connsiteX8" fmla="*/ 770021 w 2492943"/>
                  <a:gd name="connsiteY8" fmla="*/ 86628 h 2213811"/>
                  <a:gd name="connsiteX9" fmla="*/ 144379 w 2492943"/>
                  <a:gd name="connsiteY9" fmla="*/ 336885 h 2213811"/>
                  <a:gd name="connsiteX10" fmla="*/ 0 w 2492943"/>
                  <a:gd name="connsiteY10" fmla="*/ 914400 h 2213811"/>
                  <a:gd name="connsiteX11" fmla="*/ 125129 w 2492943"/>
                  <a:gd name="connsiteY11" fmla="*/ 1463040 h 2213811"/>
                  <a:gd name="connsiteX12" fmla="*/ 654518 w 2492943"/>
                  <a:gd name="connsiteY12" fmla="*/ 1809550 h 2213811"/>
                  <a:gd name="connsiteX13" fmla="*/ 1087655 w 2492943"/>
                  <a:gd name="connsiteY13" fmla="*/ 1722922 h 2213811"/>
                  <a:gd name="connsiteX0" fmla="*/ 1087655 w 2603928"/>
                  <a:gd name="connsiteY0" fmla="*/ 1722922 h 2213811"/>
                  <a:gd name="connsiteX1" fmla="*/ 837398 w 2603928"/>
                  <a:gd name="connsiteY1" fmla="*/ 2213811 h 2213811"/>
                  <a:gd name="connsiteX2" fmla="*/ 1540042 w 2603928"/>
                  <a:gd name="connsiteY2" fmla="*/ 1819175 h 2213811"/>
                  <a:gd name="connsiteX3" fmla="*/ 2088682 w 2603928"/>
                  <a:gd name="connsiteY3" fmla="*/ 1665172 h 2213811"/>
                  <a:gd name="connsiteX4" fmla="*/ 2492943 w 2603928"/>
                  <a:gd name="connsiteY4" fmla="*/ 1366788 h 2213811"/>
                  <a:gd name="connsiteX5" fmla="*/ 2603928 w 2603928"/>
                  <a:gd name="connsiteY5" fmla="*/ 904970 h 2213811"/>
                  <a:gd name="connsiteX6" fmla="*/ 2396691 w 2603928"/>
                  <a:gd name="connsiteY6" fmla="*/ 394636 h 2213811"/>
                  <a:gd name="connsiteX7" fmla="*/ 1597794 w 2603928"/>
                  <a:gd name="connsiteY7" fmla="*/ 0 h 2213811"/>
                  <a:gd name="connsiteX8" fmla="*/ 770021 w 2603928"/>
                  <a:gd name="connsiteY8" fmla="*/ 86628 h 2213811"/>
                  <a:gd name="connsiteX9" fmla="*/ 144379 w 2603928"/>
                  <a:gd name="connsiteY9" fmla="*/ 336885 h 2213811"/>
                  <a:gd name="connsiteX10" fmla="*/ 0 w 2603928"/>
                  <a:gd name="connsiteY10" fmla="*/ 914400 h 2213811"/>
                  <a:gd name="connsiteX11" fmla="*/ 125129 w 2603928"/>
                  <a:gd name="connsiteY11" fmla="*/ 1463040 h 2213811"/>
                  <a:gd name="connsiteX12" fmla="*/ 654518 w 2603928"/>
                  <a:gd name="connsiteY12" fmla="*/ 1809550 h 2213811"/>
                  <a:gd name="connsiteX13" fmla="*/ 1087655 w 2603928"/>
                  <a:gd name="connsiteY13" fmla="*/ 1722922 h 2213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928" h="2213811">
                    <a:moveTo>
                      <a:pt x="1087655" y="1722922"/>
                    </a:moveTo>
                    <a:lnTo>
                      <a:pt x="837398" y="2213811"/>
                    </a:lnTo>
                    <a:lnTo>
                      <a:pt x="1540042" y="1819175"/>
                    </a:lnTo>
                    <a:lnTo>
                      <a:pt x="2088682" y="1665172"/>
                    </a:lnTo>
                    <a:lnTo>
                      <a:pt x="2492943" y="1366788"/>
                    </a:lnTo>
                    <a:lnTo>
                      <a:pt x="2603928" y="904970"/>
                    </a:lnTo>
                    <a:lnTo>
                      <a:pt x="2396691" y="394636"/>
                    </a:lnTo>
                    <a:lnTo>
                      <a:pt x="1597794" y="0"/>
                    </a:lnTo>
                    <a:lnTo>
                      <a:pt x="770021" y="86628"/>
                    </a:lnTo>
                    <a:lnTo>
                      <a:pt x="144379" y="336885"/>
                    </a:lnTo>
                    <a:lnTo>
                      <a:pt x="0" y="914400"/>
                    </a:lnTo>
                    <a:lnTo>
                      <a:pt x="125129" y="1463040"/>
                    </a:lnTo>
                    <a:lnTo>
                      <a:pt x="654518" y="1809550"/>
                    </a:lnTo>
                    <a:lnTo>
                      <a:pt x="1087655" y="172292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635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100"/>
              </a:p>
            </p:txBody>
          </p:sp>
          <p:sp>
            <p:nvSpPr>
              <p:cNvPr id="29" name="직사각형 28">
                <a:extLst>
                  <a:ext uri="{FF2B5EF4-FFF2-40B4-BE49-F238E27FC236}">
                    <a16:creationId xmlns="" xmlns:a16="http://schemas.microsoft.com/office/drawing/2014/main" id="{BB6BDD06-7B58-4B08-9EAB-5D0EAE3605D2}"/>
                  </a:ext>
                </a:extLst>
              </p:cNvPr>
              <p:cNvSpPr/>
              <p:nvPr/>
            </p:nvSpPr>
            <p:spPr>
              <a:xfrm>
                <a:off x="5260387" y="2718863"/>
                <a:ext cx="1671227" cy="7278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2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청반</a:t>
                </a:r>
                <a:r>
                  <a:rPr lang="ko-KR" altLang="en-US" sz="2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장</a:t>
                </a:r>
                <a:endParaRPr lang="en-US" altLang="ko-KR" sz="2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30" name="직사각형 29">
                <a:extLst>
                  <a:ext uri="{FF2B5EF4-FFF2-40B4-BE49-F238E27FC236}">
                    <a16:creationId xmlns="" xmlns:a16="http://schemas.microsoft.com/office/drawing/2014/main" id="{F43C144D-CA86-4E94-AA10-EBBD7E0A88F3}"/>
                  </a:ext>
                </a:extLst>
              </p:cNvPr>
              <p:cNvSpPr/>
              <p:nvPr/>
            </p:nvSpPr>
            <p:spPr>
              <a:xfrm>
                <a:off x="4524882" y="3255745"/>
                <a:ext cx="3142270" cy="485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청소년들의 알바 지킴이</a:t>
                </a:r>
                <a:endPara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  <p:sp>
          <p:nvSpPr>
            <p:cNvPr id="31" name="직사각형 30">
              <a:extLst>
                <a:ext uri="{FF2B5EF4-FFF2-40B4-BE49-F238E27FC236}">
                  <a16:creationId xmlns="" xmlns:a16="http://schemas.microsoft.com/office/drawing/2014/main" id="{4D8BCFAD-77E0-4713-A25A-6B9D327B35E8}"/>
                </a:ext>
              </a:extLst>
            </p:cNvPr>
            <p:cNvSpPr/>
            <p:nvPr/>
          </p:nvSpPr>
          <p:spPr>
            <a:xfrm>
              <a:off x="549513" y="1755069"/>
              <a:ext cx="99738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32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latin typeface="Impact" panose="020B0806030902050204" pitchFamily="34" charset="0"/>
                  <a:ea typeface="-윤고딕310" panose="02030504000101010101" pitchFamily="18" charset="-127"/>
                </a:rPr>
                <a:t>NO. </a:t>
              </a:r>
              <a:r>
                <a:rPr lang="en-US" altLang="ko-KR" sz="32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latin typeface="Impact" panose="020B0806030902050204" pitchFamily="34" charset="0"/>
                  <a:ea typeface="-윤고딕310" panose="02030504000101010101" pitchFamily="18" charset="-127"/>
                </a:rPr>
                <a:t>3</a:t>
              </a:r>
              <a:endParaRPr lang="ko-KR" altLang="en-US" sz="3200" dirty="0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="" xmlns:a16="http://schemas.microsoft.com/office/drawing/2014/main" id="{4AA5D686-5F6D-4468-83B5-0BB0509A80EE}"/>
                </a:ext>
              </a:extLst>
            </p:cNvPr>
            <p:cNvSpPr/>
            <p:nvPr/>
          </p:nvSpPr>
          <p:spPr>
            <a:xfrm>
              <a:off x="595626" y="4364913"/>
              <a:ext cx="142533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ko-KR" altLang="en-US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청소년들의 </a:t>
              </a:r>
              <a:endParaRPr lang="en-US" altLang="ko-KR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r"/>
              <a:r>
                <a:rPr lang="ko-KR" altLang="en-US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알바 권리를</a:t>
              </a:r>
              <a:r>
                <a:rPr lang="en-US" altLang="ko-KR" sz="10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ko-KR" altLang="en-US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지켜주기 위해</a:t>
              </a:r>
              <a:r>
                <a:rPr lang="en-US" altLang="ko-KR" sz="10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ko-KR" altLang="en-US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언니</a:t>
              </a:r>
              <a:r>
                <a:rPr lang="en-US" altLang="ko-KR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오빠들이 나섰다</a:t>
              </a:r>
              <a:r>
                <a:rPr lang="en-US" altLang="ko-KR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!!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7501923" y="1753180"/>
            <a:ext cx="2125319" cy="3368844"/>
            <a:chOff x="2631741" y="1744577"/>
            <a:chExt cx="2125319" cy="3368844"/>
          </a:xfrm>
        </p:grpSpPr>
        <p:sp>
          <p:nvSpPr>
            <p:cNvPr id="34" name="직사각형 33">
              <a:extLst>
                <a:ext uri="{FF2B5EF4-FFF2-40B4-BE49-F238E27FC236}">
                  <a16:creationId xmlns="" xmlns:a16="http://schemas.microsoft.com/office/drawing/2014/main" id="{E918B738-A8F0-4EA1-8BC7-D3D3C75A190C}"/>
                </a:ext>
              </a:extLst>
            </p:cNvPr>
            <p:cNvSpPr/>
            <p:nvPr/>
          </p:nvSpPr>
          <p:spPr>
            <a:xfrm>
              <a:off x="2942528" y="1744577"/>
              <a:ext cx="1503743" cy="3368844"/>
            </a:xfrm>
            <a:prstGeom prst="rect">
              <a:avLst/>
            </a:prstGeom>
            <a:noFill/>
            <a:ln w="1270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="" xmlns:a16="http://schemas.microsoft.com/office/drawing/2014/main" id="{A0EA9819-56AB-4695-8B81-7E487DB0D946}"/>
                </a:ext>
              </a:extLst>
            </p:cNvPr>
            <p:cNvGrpSpPr/>
            <p:nvPr/>
          </p:nvGrpSpPr>
          <p:grpSpPr>
            <a:xfrm>
              <a:off x="2631741" y="2609650"/>
              <a:ext cx="2125319" cy="1807142"/>
              <a:chOff x="4420430" y="2004462"/>
              <a:chExt cx="3351139" cy="2849076"/>
            </a:xfrm>
          </p:grpSpPr>
          <p:sp>
            <p:nvSpPr>
              <p:cNvPr id="37" name="자유형: 도형 36">
                <a:extLst>
                  <a:ext uri="{FF2B5EF4-FFF2-40B4-BE49-F238E27FC236}">
                    <a16:creationId xmlns="" xmlns:a16="http://schemas.microsoft.com/office/drawing/2014/main" id="{F470DE39-75A2-4F84-BC59-A53B2A68A704}"/>
                  </a:ext>
                </a:extLst>
              </p:cNvPr>
              <p:cNvSpPr/>
              <p:nvPr/>
            </p:nvSpPr>
            <p:spPr>
              <a:xfrm>
                <a:off x="4420430" y="2004462"/>
                <a:ext cx="3351139" cy="2849076"/>
              </a:xfrm>
              <a:custGeom>
                <a:avLst/>
                <a:gdLst>
                  <a:gd name="connsiteX0" fmla="*/ 1087655 w 2618072"/>
                  <a:gd name="connsiteY0" fmla="*/ 1722922 h 2213811"/>
                  <a:gd name="connsiteX1" fmla="*/ 837398 w 2618072"/>
                  <a:gd name="connsiteY1" fmla="*/ 2213811 h 2213811"/>
                  <a:gd name="connsiteX2" fmla="*/ 1540042 w 2618072"/>
                  <a:gd name="connsiteY2" fmla="*/ 1674796 h 2213811"/>
                  <a:gd name="connsiteX3" fmla="*/ 2127183 w 2618072"/>
                  <a:gd name="connsiteY3" fmla="*/ 1799925 h 2213811"/>
                  <a:gd name="connsiteX4" fmla="*/ 2618072 w 2618072"/>
                  <a:gd name="connsiteY4" fmla="*/ 1337912 h 2213811"/>
                  <a:gd name="connsiteX5" fmla="*/ 2396691 w 2618072"/>
                  <a:gd name="connsiteY5" fmla="*/ 394636 h 2213811"/>
                  <a:gd name="connsiteX6" fmla="*/ 1597794 w 2618072"/>
                  <a:gd name="connsiteY6" fmla="*/ 0 h 2213811"/>
                  <a:gd name="connsiteX7" fmla="*/ 770021 w 2618072"/>
                  <a:gd name="connsiteY7" fmla="*/ 86628 h 2213811"/>
                  <a:gd name="connsiteX8" fmla="*/ 144379 w 2618072"/>
                  <a:gd name="connsiteY8" fmla="*/ 336885 h 2213811"/>
                  <a:gd name="connsiteX9" fmla="*/ 0 w 2618072"/>
                  <a:gd name="connsiteY9" fmla="*/ 914400 h 2213811"/>
                  <a:gd name="connsiteX10" fmla="*/ 125129 w 2618072"/>
                  <a:gd name="connsiteY10" fmla="*/ 1463040 h 2213811"/>
                  <a:gd name="connsiteX11" fmla="*/ 654518 w 2618072"/>
                  <a:gd name="connsiteY11" fmla="*/ 1809550 h 2213811"/>
                  <a:gd name="connsiteX12" fmla="*/ 1087655 w 2618072"/>
                  <a:gd name="connsiteY12" fmla="*/ 1722922 h 2213811"/>
                  <a:gd name="connsiteX0" fmla="*/ 1087655 w 2618072"/>
                  <a:gd name="connsiteY0" fmla="*/ 1722922 h 2213811"/>
                  <a:gd name="connsiteX1" fmla="*/ 837398 w 2618072"/>
                  <a:gd name="connsiteY1" fmla="*/ 2213811 h 2213811"/>
                  <a:gd name="connsiteX2" fmla="*/ 1540042 w 2618072"/>
                  <a:gd name="connsiteY2" fmla="*/ 1819175 h 2213811"/>
                  <a:gd name="connsiteX3" fmla="*/ 2127183 w 2618072"/>
                  <a:gd name="connsiteY3" fmla="*/ 1799925 h 2213811"/>
                  <a:gd name="connsiteX4" fmla="*/ 2618072 w 2618072"/>
                  <a:gd name="connsiteY4" fmla="*/ 1337912 h 2213811"/>
                  <a:gd name="connsiteX5" fmla="*/ 2396691 w 2618072"/>
                  <a:gd name="connsiteY5" fmla="*/ 394636 h 2213811"/>
                  <a:gd name="connsiteX6" fmla="*/ 1597794 w 2618072"/>
                  <a:gd name="connsiteY6" fmla="*/ 0 h 2213811"/>
                  <a:gd name="connsiteX7" fmla="*/ 770021 w 2618072"/>
                  <a:gd name="connsiteY7" fmla="*/ 86628 h 2213811"/>
                  <a:gd name="connsiteX8" fmla="*/ 144379 w 2618072"/>
                  <a:gd name="connsiteY8" fmla="*/ 336885 h 2213811"/>
                  <a:gd name="connsiteX9" fmla="*/ 0 w 2618072"/>
                  <a:gd name="connsiteY9" fmla="*/ 914400 h 2213811"/>
                  <a:gd name="connsiteX10" fmla="*/ 125129 w 2618072"/>
                  <a:gd name="connsiteY10" fmla="*/ 1463040 h 2213811"/>
                  <a:gd name="connsiteX11" fmla="*/ 654518 w 2618072"/>
                  <a:gd name="connsiteY11" fmla="*/ 1809550 h 2213811"/>
                  <a:gd name="connsiteX12" fmla="*/ 1087655 w 2618072"/>
                  <a:gd name="connsiteY12" fmla="*/ 1722922 h 2213811"/>
                  <a:gd name="connsiteX0" fmla="*/ 1087655 w 2618072"/>
                  <a:gd name="connsiteY0" fmla="*/ 1722922 h 2213811"/>
                  <a:gd name="connsiteX1" fmla="*/ 837398 w 2618072"/>
                  <a:gd name="connsiteY1" fmla="*/ 2213811 h 2213811"/>
                  <a:gd name="connsiteX2" fmla="*/ 1540042 w 2618072"/>
                  <a:gd name="connsiteY2" fmla="*/ 1819175 h 2213811"/>
                  <a:gd name="connsiteX3" fmla="*/ 2088682 w 2618072"/>
                  <a:gd name="connsiteY3" fmla="*/ 1665172 h 2213811"/>
                  <a:gd name="connsiteX4" fmla="*/ 2618072 w 2618072"/>
                  <a:gd name="connsiteY4" fmla="*/ 1337912 h 2213811"/>
                  <a:gd name="connsiteX5" fmla="*/ 2396691 w 2618072"/>
                  <a:gd name="connsiteY5" fmla="*/ 394636 h 2213811"/>
                  <a:gd name="connsiteX6" fmla="*/ 1597794 w 2618072"/>
                  <a:gd name="connsiteY6" fmla="*/ 0 h 2213811"/>
                  <a:gd name="connsiteX7" fmla="*/ 770021 w 2618072"/>
                  <a:gd name="connsiteY7" fmla="*/ 86628 h 2213811"/>
                  <a:gd name="connsiteX8" fmla="*/ 144379 w 2618072"/>
                  <a:gd name="connsiteY8" fmla="*/ 336885 h 2213811"/>
                  <a:gd name="connsiteX9" fmla="*/ 0 w 2618072"/>
                  <a:gd name="connsiteY9" fmla="*/ 914400 h 2213811"/>
                  <a:gd name="connsiteX10" fmla="*/ 125129 w 2618072"/>
                  <a:gd name="connsiteY10" fmla="*/ 1463040 h 2213811"/>
                  <a:gd name="connsiteX11" fmla="*/ 654518 w 2618072"/>
                  <a:gd name="connsiteY11" fmla="*/ 1809550 h 2213811"/>
                  <a:gd name="connsiteX12" fmla="*/ 1087655 w 2618072"/>
                  <a:gd name="connsiteY12" fmla="*/ 1722922 h 2213811"/>
                  <a:gd name="connsiteX0" fmla="*/ 1087655 w 2492943"/>
                  <a:gd name="connsiteY0" fmla="*/ 1722922 h 2213811"/>
                  <a:gd name="connsiteX1" fmla="*/ 837398 w 2492943"/>
                  <a:gd name="connsiteY1" fmla="*/ 2213811 h 2213811"/>
                  <a:gd name="connsiteX2" fmla="*/ 1540042 w 2492943"/>
                  <a:gd name="connsiteY2" fmla="*/ 1819175 h 2213811"/>
                  <a:gd name="connsiteX3" fmla="*/ 2088682 w 2492943"/>
                  <a:gd name="connsiteY3" fmla="*/ 1665172 h 2213811"/>
                  <a:gd name="connsiteX4" fmla="*/ 2492943 w 2492943"/>
                  <a:gd name="connsiteY4" fmla="*/ 1366788 h 2213811"/>
                  <a:gd name="connsiteX5" fmla="*/ 2396691 w 2492943"/>
                  <a:gd name="connsiteY5" fmla="*/ 394636 h 2213811"/>
                  <a:gd name="connsiteX6" fmla="*/ 1597794 w 2492943"/>
                  <a:gd name="connsiteY6" fmla="*/ 0 h 2213811"/>
                  <a:gd name="connsiteX7" fmla="*/ 770021 w 2492943"/>
                  <a:gd name="connsiteY7" fmla="*/ 86628 h 2213811"/>
                  <a:gd name="connsiteX8" fmla="*/ 144379 w 2492943"/>
                  <a:gd name="connsiteY8" fmla="*/ 336885 h 2213811"/>
                  <a:gd name="connsiteX9" fmla="*/ 0 w 2492943"/>
                  <a:gd name="connsiteY9" fmla="*/ 914400 h 2213811"/>
                  <a:gd name="connsiteX10" fmla="*/ 125129 w 2492943"/>
                  <a:gd name="connsiteY10" fmla="*/ 1463040 h 2213811"/>
                  <a:gd name="connsiteX11" fmla="*/ 654518 w 2492943"/>
                  <a:gd name="connsiteY11" fmla="*/ 1809550 h 2213811"/>
                  <a:gd name="connsiteX12" fmla="*/ 1087655 w 2492943"/>
                  <a:gd name="connsiteY12" fmla="*/ 1722922 h 2213811"/>
                  <a:gd name="connsiteX0" fmla="*/ 1087655 w 2492943"/>
                  <a:gd name="connsiteY0" fmla="*/ 1722922 h 2213811"/>
                  <a:gd name="connsiteX1" fmla="*/ 837398 w 2492943"/>
                  <a:gd name="connsiteY1" fmla="*/ 2213811 h 2213811"/>
                  <a:gd name="connsiteX2" fmla="*/ 1540042 w 2492943"/>
                  <a:gd name="connsiteY2" fmla="*/ 1819175 h 2213811"/>
                  <a:gd name="connsiteX3" fmla="*/ 2088682 w 2492943"/>
                  <a:gd name="connsiteY3" fmla="*/ 1665172 h 2213811"/>
                  <a:gd name="connsiteX4" fmla="*/ 2492943 w 2492943"/>
                  <a:gd name="connsiteY4" fmla="*/ 1366788 h 2213811"/>
                  <a:gd name="connsiteX5" fmla="*/ 2461825 w 2492943"/>
                  <a:gd name="connsiteY5" fmla="*/ 912449 h 2213811"/>
                  <a:gd name="connsiteX6" fmla="*/ 2396691 w 2492943"/>
                  <a:gd name="connsiteY6" fmla="*/ 394636 h 2213811"/>
                  <a:gd name="connsiteX7" fmla="*/ 1597794 w 2492943"/>
                  <a:gd name="connsiteY7" fmla="*/ 0 h 2213811"/>
                  <a:gd name="connsiteX8" fmla="*/ 770021 w 2492943"/>
                  <a:gd name="connsiteY8" fmla="*/ 86628 h 2213811"/>
                  <a:gd name="connsiteX9" fmla="*/ 144379 w 2492943"/>
                  <a:gd name="connsiteY9" fmla="*/ 336885 h 2213811"/>
                  <a:gd name="connsiteX10" fmla="*/ 0 w 2492943"/>
                  <a:gd name="connsiteY10" fmla="*/ 914400 h 2213811"/>
                  <a:gd name="connsiteX11" fmla="*/ 125129 w 2492943"/>
                  <a:gd name="connsiteY11" fmla="*/ 1463040 h 2213811"/>
                  <a:gd name="connsiteX12" fmla="*/ 654518 w 2492943"/>
                  <a:gd name="connsiteY12" fmla="*/ 1809550 h 2213811"/>
                  <a:gd name="connsiteX13" fmla="*/ 1087655 w 2492943"/>
                  <a:gd name="connsiteY13" fmla="*/ 1722922 h 2213811"/>
                  <a:gd name="connsiteX0" fmla="*/ 1087655 w 2603928"/>
                  <a:gd name="connsiteY0" fmla="*/ 1722922 h 2213811"/>
                  <a:gd name="connsiteX1" fmla="*/ 837398 w 2603928"/>
                  <a:gd name="connsiteY1" fmla="*/ 2213811 h 2213811"/>
                  <a:gd name="connsiteX2" fmla="*/ 1540042 w 2603928"/>
                  <a:gd name="connsiteY2" fmla="*/ 1819175 h 2213811"/>
                  <a:gd name="connsiteX3" fmla="*/ 2088682 w 2603928"/>
                  <a:gd name="connsiteY3" fmla="*/ 1665172 h 2213811"/>
                  <a:gd name="connsiteX4" fmla="*/ 2492943 w 2603928"/>
                  <a:gd name="connsiteY4" fmla="*/ 1366788 h 2213811"/>
                  <a:gd name="connsiteX5" fmla="*/ 2603928 w 2603928"/>
                  <a:gd name="connsiteY5" fmla="*/ 904970 h 2213811"/>
                  <a:gd name="connsiteX6" fmla="*/ 2396691 w 2603928"/>
                  <a:gd name="connsiteY6" fmla="*/ 394636 h 2213811"/>
                  <a:gd name="connsiteX7" fmla="*/ 1597794 w 2603928"/>
                  <a:gd name="connsiteY7" fmla="*/ 0 h 2213811"/>
                  <a:gd name="connsiteX8" fmla="*/ 770021 w 2603928"/>
                  <a:gd name="connsiteY8" fmla="*/ 86628 h 2213811"/>
                  <a:gd name="connsiteX9" fmla="*/ 144379 w 2603928"/>
                  <a:gd name="connsiteY9" fmla="*/ 336885 h 2213811"/>
                  <a:gd name="connsiteX10" fmla="*/ 0 w 2603928"/>
                  <a:gd name="connsiteY10" fmla="*/ 914400 h 2213811"/>
                  <a:gd name="connsiteX11" fmla="*/ 125129 w 2603928"/>
                  <a:gd name="connsiteY11" fmla="*/ 1463040 h 2213811"/>
                  <a:gd name="connsiteX12" fmla="*/ 654518 w 2603928"/>
                  <a:gd name="connsiteY12" fmla="*/ 1809550 h 2213811"/>
                  <a:gd name="connsiteX13" fmla="*/ 1087655 w 2603928"/>
                  <a:gd name="connsiteY13" fmla="*/ 1722922 h 2213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928" h="2213811">
                    <a:moveTo>
                      <a:pt x="1087655" y="1722922"/>
                    </a:moveTo>
                    <a:lnTo>
                      <a:pt x="837398" y="2213811"/>
                    </a:lnTo>
                    <a:lnTo>
                      <a:pt x="1540042" y="1819175"/>
                    </a:lnTo>
                    <a:lnTo>
                      <a:pt x="2088682" y="1665172"/>
                    </a:lnTo>
                    <a:lnTo>
                      <a:pt x="2492943" y="1366788"/>
                    </a:lnTo>
                    <a:lnTo>
                      <a:pt x="2603928" y="904970"/>
                    </a:lnTo>
                    <a:lnTo>
                      <a:pt x="2396691" y="394636"/>
                    </a:lnTo>
                    <a:lnTo>
                      <a:pt x="1597794" y="0"/>
                    </a:lnTo>
                    <a:lnTo>
                      <a:pt x="770021" y="86628"/>
                    </a:lnTo>
                    <a:lnTo>
                      <a:pt x="144379" y="336885"/>
                    </a:lnTo>
                    <a:lnTo>
                      <a:pt x="0" y="914400"/>
                    </a:lnTo>
                    <a:lnTo>
                      <a:pt x="125129" y="1463040"/>
                    </a:lnTo>
                    <a:lnTo>
                      <a:pt x="654518" y="1809550"/>
                    </a:lnTo>
                    <a:lnTo>
                      <a:pt x="1087655" y="172292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635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100"/>
              </a:p>
            </p:txBody>
          </p:sp>
          <p:sp>
            <p:nvSpPr>
              <p:cNvPr id="38" name="직사각형 37">
                <a:extLst>
                  <a:ext uri="{FF2B5EF4-FFF2-40B4-BE49-F238E27FC236}">
                    <a16:creationId xmlns="" xmlns:a16="http://schemas.microsoft.com/office/drawing/2014/main" id="{A04243B9-F3DD-4FAF-A647-955F3CD0F806}"/>
                  </a:ext>
                </a:extLst>
              </p:cNvPr>
              <p:cNvSpPr/>
              <p:nvPr/>
            </p:nvSpPr>
            <p:spPr>
              <a:xfrm>
                <a:off x="4570360" y="2641159"/>
                <a:ext cx="3051278" cy="13101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2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어린이</a:t>
                </a:r>
                <a:endParaRPr lang="en-US" altLang="ko-KR" sz="2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  <a:p>
                <a:pPr algn="ctr"/>
                <a:r>
                  <a:rPr lang="ko-KR" altLang="en-US" sz="2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민주시민학</a:t>
                </a:r>
                <a:r>
                  <a:rPr lang="ko-KR" altLang="en-US" sz="2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교</a:t>
                </a:r>
                <a:endParaRPr lang="en-US" altLang="ko-KR" sz="2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sp>
          <p:nvSpPr>
            <p:cNvPr id="36" name="직사각형 35">
              <a:extLst>
                <a:ext uri="{FF2B5EF4-FFF2-40B4-BE49-F238E27FC236}">
                  <a16:creationId xmlns="" xmlns:a16="http://schemas.microsoft.com/office/drawing/2014/main" id="{FED4F261-C6A4-40AA-9F1D-1FA312CD16DF}"/>
                </a:ext>
              </a:extLst>
            </p:cNvPr>
            <p:cNvSpPr/>
            <p:nvPr/>
          </p:nvSpPr>
          <p:spPr>
            <a:xfrm>
              <a:off x="2964719" y="1755069"/>
              <a:ext cx="98456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32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latin typeface="Impact" panose="020B0806030902050204" pitchFamily="34" charset="0"/>
                  <a:ea typeface="-윤고딕310" panose="02030504000101010101" pitchFamily="18" charset="-127"/>
                </a:rPr>
                <a:t>NO. </a:t>
              </a:r>
              <a:r>
                <a:rPr lang="en-US" altLang="ko-KR" sz="32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latin typeface="Impact" panose="020B0806030902050204" pitchFamily="34" charset="0"/>
                  <a:ea typeface="-윤고딕310" panose="02030504000101010101" pitchFamily="18" charset="-127"/>
                </a:rPr>
                <a:t>4</a:t>
              </a:r>
              <a:endParaRPr lang="ko-KR" altLang="en-US" sz="3200" dirty="0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="" xmlns:a16="http://schemas.microsoft.com/office/drawing/2014/main" id="{0AE3287D-31CF-4277-8B10-1DFCFE4CA87A}"/>
                </a:ext>
              </a:extLst>
            </p:cNvPr>
            <p:cNvSpPr/>
            <p:nvPr/>
          </p:nvSpPr>
          <p:spPr>
            <a:xfrm>
              <a:off x="2951661" y="4459178"/>
              <a:ext cx="1479892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실천하는 시민이란</a:t>
              </a:r>
              <a:r>
                <a:rPr lang="en-US" altLang="ko-KR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?</a:t>
              </a:r>
            </a:p>
            <a:p>
              <a:pPr algn="r"/>
              <a:r>
                <a:rPr lang="ko-KR" altLang="en-US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어린이들과 함께 우리도</a:t>
              </a:r>
              <a:endParaRPr lang="en-US" altLang="ko-KR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r"/>
              <a:r>
                <a:rPr lang="ko-KR" altLang="en-US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같이 고민해보자</a:t>
              </a:r>
              <a:r>
                <a:rPr lang="en-US" altLang="ko-KR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!</a:t>
              </a:r>
              <a:endParaRPr lang="en-US" altLang="ko-KR" sz="10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334566" y="1737485"/>
            <a:ext cx="2125319" cy="3368844"/>
            <a:chOff x="5158692" y="1744577"/>
            <a:chExt cx="2125319" cy="3368844"/>
          </a:xfrm>
        </p:grpSpPr>
        <p:sp>
          <p:nvSpPr>
            <p:cNvPr id="41" name="직사각형 40">
              <a:extLst>
                <a:ext uri="{FF2B5EF4-FFF2-40B4-BE49-F238E27FC236}">
                  <a16:creationId xmlns="" xmlns:a16="http://schemas.microsoft.com/office/drawing/2014/main" id="{650A062F-F264-44A5-A6A5-688E79C2A2BD}"/>
                </a:ext>
              </a:extLst>
            </p:cNvPr>
            <p:cNvSpPr/>
            <p:nvPr/>
          </p:nvSpPr>
          <p:spPr>
            <a:xfrm>
              <a:off x="5469479" y="1744577"/>
              <a:ext cx="1503743" cy="3368844"/>
            </a:xfrm>
            <a:prstGeom prst="rect">
              <a:avLst/>
            </a:prstGeom>
            <a:noFill/>
            <a:ln w="1270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2" name="그룹 41">
              <a:extLst>
                <a:ext uri="{FF2B5EF4-FFF2-40B4-BE49-F238E27FC236}">
                  <a16:creationId xmlns="" xmlns:a16="http://schemas.microsoft.com/office/drawing/2014/main" id="{65A515FE-38BE-46DF-A769-6479A9BBE24F}"/>
                </a:ext>
              </a:extLst>
            </p:cNvPr>
            <p:cNvGrpSpPr/>
            <p:nvPr/>
          </p:nvGrpSpPr>
          <p:grpSpPr>
            <a:xfrm>
              <a:off x="5158692" y="2609650"/>
              <a:ext cx="2125319" cy="1807142"/>
              <a:chOff x="4420430" y="2004462"/>
              <a:chExt cx="3351139" cy="2849076"/>
            </a:xfrm>
          </p:grpSpPr>
          <p:sp>
            <p:nvSpPr>
              <p:cNvPr id="44" name="자유형: 도형 43">
                <a:extLst>
                  <a:ext uri="{FF2B5EF4-FFF2-40B4-BE49-F238E27FC236}">
                    <a16:creationId xmlns="" xmlns:a16="http://schemas.microsoft.com/office/drawing/2014/main" id="{F7EEC3DB-8DCB-49EB-87EB-9976FD3D08DE}"/>
                  </a:ext>
                </a:extLst>
              </p:cNvPr>
              <p:cNvSpPr/>
              <p:nvPr/>
            </p:nvSpPr>
            <p:spPr>
              <a:xfrm>
                <a:off x="4420430" y="2004462"/>
                <a:ext cx="3351139" cy="2849076"/>
              </a:xfrm>
              <a:custGeom>
                <a:avLst/>
                <a:gdLst>
                  <a:gd name="connsiteX0" fmla="*/ 1087655 w 2618072"/>
                  <a:gd name="connsiteY0" fmla="*/ 1722922 h 2213811"/>
                  <a:gd name="connsiteX1" fmla="*/ 837398 w 2618072"/>
                  <a:gd name="connsiteY1" fmla="*/ 2213811 h 2213811"/>
                  <a:gd name="connsiteX2" fmla="*/ 1540042 w 2618072"/>
                  <a:gd name="connsiteY2" fmla="*/ 1674796 h 2213811"/>
                  <a:gd name="connsiteX3" fmla="*/ 2127183 w 2618072"/>
                  <a:gd name="connsiteY3" fmla="*/ 1799925 h 2213811"/>
                  <a:gd name="connsiteX4" fmla="*/ 2618072 w 2618072"/>
                  <a:gd name="connsiteY4" fmla="*/ 1337912 h 2213811"/>
                  <a:gd name="connsiteX5" fmla="*/ 2396691 w 2618072"/>
                  <a:gd name="connsiteY5" fmla="*/ 394636 h 2213811"/>
                  <a:gd name="connsiteX6" fmla="*/ 1597794 w 2618072"/>
                  <a:gd name="connsiteY6" fmla="*/ 0 h 2213811"/>
                  <a:gd name="connsiteX7" fmla="*/ 770021 w 2618072"/>
                  <a:gd name="connsiteY7" fmla="*/ 86628 h 2213811"/>
                  <a:gd name="connsiteX8" fmla="*/ 144379 w 2618072"/>
                  <a:gd name="connsiteY8" fmla="*/ 336885 h 2213811"/>
                  <a:gd name="connsiteX9" fmla="*/ 0 w 2618072"/>
                  <a:gd name="connsiteY9" fmla="*/ 914400 h 2213811"/>
                  <a:gd name="connsiteX10" fmla="*/ 125129 w 2618072"/>
                  <a:gd name="connsiteY10" fmla="*/ 1463040 h 2213811"/>
                  <a:gd name="connsiteX11" fmla="*/ 654518 w 2618072"/>
                  <a:gd name="connsiteY11" fmla="*/ 1809550 h 2213811"/>
                  <a:gd name="connsiteX12" fmla="*/ 1087655 w 2618072"/>
                  <a:gd name="connsiteY12" fmla="*/ 1722922 h 2213811"/>
                  <a:gd name="connsiteX0" fmla="*/ 1087655 w 2618072"/>
                  <a:gd name="connsiteY0" fmla="*/ 1722922 h 2213811"/>
                  <a:gd name="connsiteX1" fmla="*/ 837398 w 2618072"/>
                  <a:gd name="connsiteY1" fmla="*/ 2213811 h 2213811"/>
                  <a:gd name="connsiteX2" fmla="*/ 1540042 w 2618072"/>
                  <a:gd name="connsiteY2" fmla="*/ 1819175 h 2213811"/>
                  <a:gd name="connsiteX3" fmla="*/ 2127183 w 2618072"/>
                  <a:gd name="connsiteY3" fmla="*/ 1799925 h 2213811"/>
                  <a:gd name="connsiteX4" fmla="*/ 2618072 w 2618072"/>
                  <a:gd name="connsiteY4" fmla="*/ 1337912 h 2213811"/>
                  <a:gd name="connsiteX5" fmla="*/ 2396691 w 2618072"/>
                  <a:gd name="connsiteY5" fmla="*/ 394636 h 2213811"/>
                  <a:gd name="connsiteX6" fmla="*/ 1597794 w 2618072"/>
                  <a:gd name="connsiteY6" fmla="*/ 0 h 2213811"/>
                  <a:gd name="connsiteX7" fmla="*/ 770021 w 2618072"/>
                  <a:gd name="connsiteY7" fmla="*/ 86628 h 2213811"/>
                  <a:gd name="connsiteX8" fmla="*/ 144379 w 2618072"/>
                  <a:gd name="connsiteY8" fmla="*/ 336885 h 2213811"/>
                  <a:gd name="connsiteX9" fmla="*/ 0 w 2618072"/>
                  <a:gd name="connsiteY9" fmla="*/ 914400 h 2213811"/>
                  <a:gd name="connsiteX10" fmla="*/ 125129 w 2618072"/>
                  <a:gd name="connsiteY10" fmla="*/ 1463040 h 2213811"/>
                  <a:gd name="connsiteX11" fmla="*/ 654518 w 2618072"/>
                  <a:gd name="connsiteY11" fmla="*/ 1809550 h 2213811"/>
                  <a:gd name="connsiteX12" fmla="*/ 1087655 w 2618072"/>
                  <a:gd name="connsiteY12" fmla="*/ 1722922 h 2213811"/>
                  <a:gd name="connsiteX0" fmla="*/ 1087655 w 2618072"/>
                  <a:gd name="connsiteY0" fmla="*/ 1722922 h 2213811"/>
                  <a:gd name="connsiteX1" fmla="*/ 837398 w 2618072"/>
                  <a:gd name="connsiteY1" fmla="*/ 2213811 h 2213811"/>
                  <a:gd name="connsiteX2" fmla="*/ 1540042 w 2618072"/>
                  <a:gd name="connsiteY2" fmla="*/ 1819175 h 2213811"/>
                  <a:gd name="connsiteX3" fmla="*/ 2088682 w 2618072"/>
                  <a:gd name="connsiteY3" fmla="*/ 1665172 h 2213811"/>
                  <a:gd name="connsiteX4" fmla="*/ 2618072 w 2618072"/>
                  <a:gd name="connsiteY4" fmla="*/ 1337912 h 2213811"/>
                  <a:gd name="connsiteX5" fmla="*/ 2396691 w 2618072"/>
                  <a:gd name="connsiteY5" fmla="*/ 394636 h 2213811"/>
                  <a:gd name="connsiteX6" fmla="*/ 1597794 w 2618072"/>
                  <a:gd name="connsiteY6" fmla="*/ 0 h 2213811"/>
                  <a:gd name="connsiteX7" fmla="*/ 770021 w 2618072"/>
                  <a:gd name="connsiteY7" fmla="*/ 86628 h 2213811"/>
                  <a:gd name="connsiteX8" fmla="*/ 144379 w 2618072"/>
                  <a:gd name="connsiteY8" fmla="*/ 336885 h 2213811"/>
                  <a:gd name="connsiteX9" fmla="*/ 0 w 2618072"/>
                  <a:gd name="connsiteY9" fmla="*/ 914400 h 2213811"/>
                  <a:gd name="connsiteX10" fmla="*/ 125129 w 2618072"/>
                  <a:gd name="connsiteY10" fmla="*/ 1463040 h 2213811"/>
                  <a:gd name="connsiteX11" fmla="*/ 654518 w 2618072"/>
                  <a:gd name="connsiteY11" fmla="*/ 1809550 h 2213811"/>
                  <a:gd name="connsiteX12" fmla="*/ 1087655 w 2618072"/>
                  <a:gd name="connsiteY12" fmla="*/ 1722922 h 2213811"/>
                  <a:gd name="connsiteX0" fmla="*/ 1087655 w 2492943"/>
                  <a:gd name="connsiteY0" fmla="*/ 1722922 h 2213811"/>
                  <a:gd name="connsiteX1" fmla="*/ 837398 w 2492943"/>
                  <a:gd name="connsiteY1" fmla="*/ 2213811 h 2213811"/>
                  <a:gd name="connsiteX2" fmla="*/ 1540042 w 2492943"/>
                  <a:gd name="connsiteY2" fmla="*/ 1819175 h 2213811"/>
                  <a:gd name="connsiteX3" fmla="*/ 2088682 w 2492943"/>
                  <a:gd name="connsiteY3" fmla="*/ 1665172 h 2213811"/>
                  <a:gd name="connsiteX4" fmla="*/ 2492943 w 2492943"/>
                  <a:gd name="connsiteY4" fmla="*/ 1366788 h 2213811"/>
                  <a:gd name="connsiteX5" fmla="*/ 2396691 w 2492943"/>
                  <a:gd name="connsiteY5" fmla="*/ 394636 h 2213811"/>
                  <a:gd name="connsiteX6" fmla="*/ 1597794 w 2492943"/>
                  <a:gd name="connsiteY6" fmla="*/ 0 h 2213811"/>
                  <a:gd name="connsiteX7" fmla="*/ 770021 w 2492943"/>
                  <a:gd name="connsiteY7" fmla="*/ 86628 h 2213811"/>
                  <a:gd name="connsiteX8" fmla="*/ 144379 w 2492943"/>
                  <a:gd name="connsiteY8" fmla="*/ 336885 h 2213811"/>
                  <a:gd name="connsiteX9" fmla="*/ 0 w 2492943"/>
                  <a:gd name="connsiteY9" fmla="*/ 914400 h 2213811"/>
                  <a:gd name="connsiteX10" fmla="*/ 125129 w 2492943"/>
                  <a:gd name="connsiteY10" fmla="*/ 1463040 h 2213811"/>
                  <a:gd name="connsiteX11" fmla="*/ 654518 w 2492943"/>
                  <a:gd name="connsiteY11" fmla="*/ 1809550 h 2213811"/>
                  <a:gd name="connsiteX12" fmla="*/ 1087655 w 2492943"/>
                  <a:gd name="connsiteY12" fmla="*/ 1722922 h 2213811"/>
                  <a:gd name="connsiteX0" fmla="*/ 1087655 w 2492943"/>
                  <a:gd name="connsiteY0" fmla="*/ 1722922 h 2213811"/>
                  <a:gd name="connsiteX1" fmla="*/ 837398 w 2492943"/>
                  <a:gd name="connsiteY1" fmla="*/ 2213811 h 2213811"/>
                  <a:gd name="connsiteX2" fmla="*/ 1540042 w 2492943"/>
                  <a:gd name="connsiteY2" fmla="*/ 1819175 h 2213811"/>
                  <a:gd name="connsiteX3" fmla="*/ 2088682 w 2492943"/>
                  <a:gd name="connsiteY3" fmla="*/ 1665172 h 2213811"/>
                  <a:gd name="connsiteX4" fmla="*/ 2492943 w 2492943"/>
                  <a:gd name="connsiteY4" fmla="*/ 1366788 h 2213811"/>
                  <a:gd name="connsiteX5" fmla="*/ 2461825 w 2492943"/>
                  <a:gd name="connsiteY5" fmla="*/ 912449 h 2213811"/>
                  <a:gd name="connsiteX6" fmla="*/ 2396691 w 2492943"/>
                  <a:gd name="connsiteY6" fmla="*/ 394636 h 2213811"/>
                  <a:gd name="connsiteX7" fmla="*/ 1597794 w 2492943"/>
                  <a:gd name="connsiteY7" fmla="*/ 0 h 2213811"/>
                  <a:gd name="connsiteX8" fmla="*/ 770021 w 2492943"/>
                  <a:gd name="connsiteY8" fmla="*/ 86628 h 2213811"/>
                  <a:gd name="connsiteX9" fmla="*/ 144379 w 2492943"/>
                  <a:gd name="connsiteY9" fmla="*/ 336885 h 2213811"/>
                  <a:gd name="connsiteX10" fmla="*/ 0 w 2492943"/>
                  <a:gd name="connsiteY10" fmla="*/ 914400 h 2213811"/>
                  <a:gd name="connsiteX11" fmla="*/ 125129 w 2492943"/>
                  <a:gd name="connsiteY11" fmla="*/ 1463040 h 2213811"/>
                  <a:gd name="connsiteX12" fmla="*/ 654518 w 2492943"/>
                  <a:gd name="connsiteY12" fmla="*/ 1809550 h 2213811"/>
                  <a:gd name="connsiteX13" fmla="*/ 1087655 w 2492943"/>
                  <a:gd name="connsiteY13" fmla="*/ 1722922 h 2213811"/>
                  <a:gd name="connsiteX0" fmla="*/ 1087655 w 2603928"/>
                  <a:gd name="connsiteY0" fmla="*/ 1722922 h 2213811"/>
                  <a:gd name="connsiteX1" fmla="*/ 837398 w 2603928"/>
                  <a:gd name="connsiteY1" fmla="*/ 2213811 h 2213811"/>
                  <a:gd name="connsiteX2" fmla="*/ 1540042 w 2603928"/>
                  <a:gd name="connsiteY2" fmla="*/ 1819175 h 2213811"/>
                  <a:gd name="connsiteX3" fmla="*/ 2088682 w 2603928"/>
                  <a:gd name="connsiteY3" fmla="*/ 1665172 h 2213811"/>
                  <a:gd name="connsiteX4" fmla="*/ 2492943 w 2603928"/>
                  <a:gd name="connsiteY4" fmla="*/ 1366788 h 2213811"/>
                  <a:gd name="connsiteX5" fmla="*/ 2603928 w 2603928"/>
                  <a:gd name="connsiteY5" fmla="*/ 904970 h 2213811"/>
                  <a:gd name="connsiteX6" fmla="*/ 2396691 w 2603928"/>
                  <a:gd name="connsiteY6" fmla="*/ 394636 h 2213811"/>
                  <a:gd name="connsiteX7" fmla="*/ 1597794 w 2603928"/>
                  <a:gd name="connsiteY7" fmla="*/ 0 h 2213811"/>
                  <a:gd name="connsiteX8" fmla="*/ 770021 w 2603928"/>
                  <a:gd name="connsiteY8" fmla="*/ 86628 h 2213811"/>
                  <a:gd name="connsiteX9" fmla="*/ 144379 w 2603928"/>
                  <a:gd name="connsiteY9" fmla="*/ 336885 h 2213811"/>
                  <a:gd name="connsiteX10" fmla="*/ 0 w 2603928"/>
                  <a:gd name="connsiteY10" fmla="*/ 914400 h 2213811"/>
                  <a:gd name="connsiteX11" fmla="*/ 125129 w 2603928"/>
                  <a:gd name="connsiteY11" fmla="*/ 1463040 h 2213811"/>
                  <a:gd name="connsiteX12" fmla="*/ 654518 w 2603928"/>
                  <a:gd name="connsiteY12" fmla="*/ 1809550 h 2213811"/>
                  <a:gd name="connsiteX13" fmla="*/ 1087655 w 2603928"/>
                  <a:gd name="connsiteY13" fmla="*/ 1722922 h 2213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928" h="2213811">
                    <a:moveTo>
                      <a:pt x="1087655" y="1722922"/>
                    </a:moveTo>
                    <a:lnTo>
                      <a:pt x="837398" y="2213811"/>
                    </a:lnTo>
                    <a:lnTo>
                      <a:pt x="1540042" y="1819175"/>
                    </a:lnTo>
                    <a:lnTo>
                      <a:pt x="2088682" y="1665172"/>
                    </a:lnTo>
                    <a:lnTo>
                      <a:pt x="2492943" y="1366788"/>
                    </a:lnTo>
                    <a:lnTo>
                      <a:pt x="2603928" y="904970"/>
                    </a:lnTo>
                    <a:lnTo>
                      <a:pt x="2396691" y="394636"/>
                    </a:lnTo>
                    <a:lnTo>
                      <a:pt x="1597794" y="0"/>
                    </a:lnTo>
                    <a:lnTo>
                      <a:pt x="770021" y="86628"/>
                    </a:lnTo>
                    <a:lnTo>
                      <a:pt x="144379" y="336885"/>
                    </a:lnTo>
                    <a:lnTo>
                      <a:pt x="0" y="914400"/>
                    </a:lnTo>
                    <a:lnTo>
                      <a:pt x="125129" y="1463040"/>
                    </a:lnTo>
                    <a:lnTo>
                      <a:pt x="654518" y="1809550"/>
                    </a:lnTo>
                    <a:lnTo>
                      <a:pt x="1087655" y="172292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635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100"/>
              </a:p>
            </p:txBody>
          </p:sp>
          <p:sp>
            <p:nvSpPr>
              <p:cNvPr id="45" name="직사각형 44">
                <a:extLst>
                  <a:ext uri="{FF2B5EF4-FFF2-40B4-BE49-F238E27FC236}">
                    <a16:creationId xmlns="" xmlns:a16="http://schemas.microsoft.com/office/drawing/2014/main" id="{8630890D-65F0-4A64-BDB7-4105F222923B}"/>
                  </a:ext>
                </a:extLst>
              </p:cNvPr>
              <p:cNvSpPr/>
              <p:nvPr/>
            </p:nvSpPr>
            <p:spPr>
              <a:xfrm>
                <a:off x="5391826" y="2626781"/>
                <a:ext cx="1408360" cy="7278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2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PCM</a:t>
                </a:r>
                <a:endParaRPr lang="en-US" altLang="ko-KR" sz="2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46" name="직사각형 45">
                <a:extLst>
                  <a:ext uri="{FF2B5EF4-FFF2-40B4-BE49-F238E27FC236}">
                    <a16:creationId xmlns="" xmlns:a16="http://schemas.microsoft.com/office/drawing/2014/main" id="{8731D87C-8289-4B0D-B33D-9DD44D8F8FC1}"/>
                  </a:ext>
                </a:extLst>
              </p:cNvPr>
              <p:cNvSpPr/>
              <p:nvPr/>
            </p:nvSpPr>
            <p:spPr>
              <a:xfrm>
                <a:off x="4969725" y="3163663"/>
                <a:ext cx="2252567" cy="8248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이주민들을 위한</a:t>
                </a:r>
                <a:endPara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  <a:p>
                <a:pPr algn="ctr"/>
                <a:r>
                  <a:rPr lang="ko-KR" altLang="en-US" sz="1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마을지</a:t>
                </a:r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도</a:t>
                </a:r>
                <a:endPara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  <p:sp>
          <p:nvSpPr>
            <p:cNvPr id="43" name="직사각형 42">
              <a:extLst>
                <a:ext uri="{FF2B5EF4-FFF2-40B4-BE49-F238E27FC236}">
                  <a16:creationId xmlns="" xmlns:a16="http://schemas.microsoft.com/office/drawing/2014/main" id="{EFE3156A-85A3-431D-B82E-09AFB5CADF6D}"/>
                </a:ext>
              </a:extLst>
            </p:cNvPr>
            <p:cNvSpPr/>
            <p:nvPr/>
          </p:nvSpPr>
          <p:spPr>
            <a:xfrm>
              <a:off x="5491670" y="1755069"/>
              <a:ext cx="93647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32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latin typeface="Impact" panose="020B0806030902050204" pitchFamily="34" charset="0"/>
                  <a:ea typeface="-윤고딕310" panose="02030504000101010101" pitchFamily="18" charset="-127"/>
                </a:rPr>
                <a:t>NO. </a:t>
              </a:r>
              <a:r>
                <a:rPr lang="en-US" altLang="ko-KR" sz="32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latin typeface="Impact" panose="020B0806030902050204" pitchFamily="34" charset="0"/>
                  <a:ea typeface="-윤고딕310" panose="02030504000101010101" pitchFamily="18" charset="-127"/>
                </a:rPr>
                <a:t>1</a:t>
              </a:r>
              <a:endParaRPr lang="ko-KR" altLang="en-US" sz="3200" dirty="0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="" xmlns:a16="http://schemas.microsoft.com/office/drawing/2014/main" id="{D9622D42-3FCB-4542-8983-A5C347B221B5}"/>
                </a:ext>
              </a:extLst>
            </p:cNvPr>
            <p:cNvSpPr/>
            <p:nvPr/>
          </p:nvSpPr>
          <p:spPr>
            <a:xfrm>
              <a:off x="5459900" y="4530802"/>
              <a:ext cx="1502334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이 마을에서 이주민들이</a:t>
              </a:r>
              <a:endParaRPr lang="en-US" altLang="ko-KR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r"/>
              <a:r>
                <a:rPr lang="ko-KR" altLang="en-US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갈 수 있는 곳이 있을까</a:t>
              </a:r>
              <a:r>
                <a:rPr lang="en-US" altLang="ko-KR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?</a:t>
              </a:r>
            </a:p>
            <a:p>
              <a:pPr algn="r"/>
              <a:r>
                <a:rPr lang="ko-KR" altLang="en-US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그 곳이 어디지</a:t>
              </a:r>
              <a:r>
                <a:rPr lang="en-US" altLang="ko-KR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?</a:t>
              </a:r>
              <a:endParaRPr lang="en-US" altLang="ko-KR" sz="10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683961" y="1739185"/>
            <a:ext cx="2125319" cy="3368844"/>
            <a:chOff x="7614532" y="1744577"/>
            <a:chExt cx="2125319" cy="3368844"/>
          </a:xfrm>
        </p:grpSpPr>
        <p:sp>
          <p:nvSpPr>
            <p:cNvPr id="48" name="직사각형 47">
              <a:extLst>
                <a:ext uri="{FF2B5EF4-FFF2-40B4-BE49-F238E27FC236}">
                  <a16:creationId xmlns="" xmlns:a16="http://schemas.microsoft.com/office/drawing/2014/main" id="{BBC3C690-2014-48FB-92C9-07A75EC429AD}"/>
                </a:ext>
              </a:extLst>
            </p:cNvPr>
            <p:cNvSpPr/>
            <p:nvPr/>
          </p:nvSpPr>
          <p:spPr>
            <a:xfrm>
              <a:off x="7925319" y="1744577"/>
              <a:ext cx="1503743" cy="3368844"/>
            </a:xfrm>
            <a:prstGeom prst="rect">
              <a:avLst/>
            </a:prstGeom>
            <a:noFill/>
            <a:ln w="1270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자유형: 도형 50">
              <a:extLst>
                <a:ext uri="{FF2B5EF4-FFF2-40B4-BE49-F238E27FC236}">
                  <a16:creationId xmlns="" xmlns:a16="http://schemas.microsoft.com/office/drawing/2014/main" id="{1B952321-C75E-4190-9991-341EA15FAC75}"/>
                </a:ext>
              </a:extLst>
            </p:cNvPr>
            <p:cNvSpPr/>
            <p:nvPr/>
          </p:nvSpPr>
          <p:spPr>
            <a:xfrm>
              <a:off x="7614532" y="2609650"/>
              <a:ext cx="2125319" cy="1807142"/>
            </a:xfrm>
            <a:custGeom>
              <a:avLst/>
              <a:gdLst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674796 h 2213811"/>
                <a:gd name="connsiteX3" fmla="*/ 2127183 w 2618072"/>
                <a:gd name="connsiteY3" fmla="*/ 1799925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819175 h 2213811"/>
                <a:gd name="connsiteX3" fmla="*/ 2127183 w 2618072"/>
                <a:gd name="connsiteY3" fmla="*/ 1799925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819175 h 2213811"/>
                <a:gd name="connsiteX3" fmla="*/ 2088682 w 2618072"/>
                <a:gd name="connsiteY3" fmla="*/ 1665172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492943"/>
                <a:gd name="connsiteY0" fmla="*/ 1722922 h 2213811"/>
                <a:gd name="connsiteX1" fmla="*/ 837398 w 2492943"/>
                <a:gd name="connsiteY1" fmla="*/ 2213811 h 2213811"/>
                <a:gd name="connsiteX2" fmla="*/ 1540042 w 2492943"/>
                <a:gd name="connsiteY2" fmla="*/ 1819175 h 2213811"/>
                <a:gd name="connsiteX3" fmla="*/ 2088682 w 2492943"/>
                <a:gd name="connsiteY3" fmla="*/ 1665172 h 2213811"/>
                <a:gd name="connsiteX4" fmla="*/ 2492943 w 2492943"/>
                <a:gd name="connsiteY4" fmla="*/ 1366788 h 2213811"/>
                <a:gd name="connsiteX5" fmla="*/ 2396691 w 2492943"/>
                <a:gd name="connsiteY5" fmla="*/ 394636 h 2213811"/>
                <a:gd name="connsiteX6" fmla="*/ 1597794 w 2492943"/>
                <a:gd name="connsiteY6" fmla="*/ 0 h 2213811"/>
                <a:gd name="connsiteX7" fmla="*/ 770021 w 2492943"/>
                <a:gd name="connsiteY7" fmla="*/ 86628 h 2213811"/>
                <a:gd name="connsiteX8" fmla="*/ 144379 w 2492943"/>
                <a:gd name="connsiteY8" fmla="*/ 336885 h 2213811"/>
                <a:gd name="connsiteX9" fmla="*/ 0 w 2492943"/>
                <a:gd name="connsiteY9" fmla="*/ 914400 h 2213811"/>
                <a:gd name="connsiteX10" fmla="*/ 125129 w 2492943"/>
                <a:gd name="connsiteY10" fmla="*/ 1463040 h 2213811"/>
                <a:gd name="connsiteX11" fmla="*/ 654518 w 2492943"/>
                <a:gd name="connsiteY11" fmla="*/ 1809550 h 2213811"/>
                <a:gd name="connsiteX12" fmla="*/ 1087655 w 2492943"/>
                <a:gd name="connsiteY12" fmla="*/ 1722922 h 2213811"/>
                <a:gd name="connsiteX0" fmla="*/ 1087655 w 2492943"/>
                <a:gd name="connsiteY0" fmla="*/ 1722922 h 2213811"/>
                <a:gd name="connsiteX1" fmla="*/ 837398 w 2492943"/>
                <a:gd name="connsiteY1" fmla="*/ 2213811 h 2213811"/>
                <a:gd name="connsiteX2" fmla="*/ 1540042 w 2492943"/>
                <a:gd name="connsiteY2" fmla="*/ 1819175 h 2213811"/>
                <a:gd name="connsiteX3" fmla="*/ 2088682 w 2492943"/>
                <a:gd name="connsiteY3" fmla="*/ 1665172 h 2213811"/>
                <a:gd name="connsiteX4" fmla="*/ 2492943 w 2492943"/>
                <a:gd name="connsiteY4" fmla="*/ 1366788 h 2213811"/>
                <a:gd name="connsiteX5" fmla="*/ 2461825 w 2492943"/>
                <a:gd name="connsiteY5" fmla="*/ 912449 h 2213811"/>
                <a:gd name="connsiteX6" fmla="*/ 2396691 w 2492943"/>
                <a:gd name="connsiteY6" fmla="*/ 394636 h 2213811"/>
                <a:gd name="connsiteX7" fmla="*/ 1597794 w 2492943"/>
                <a:gd name="connsiteY7" fmla="*/ 0 h 2213811"/>
                <a:gd name="connsiteX8" fmla="*/ 770021 w 2492943"/>
                <a:gd name="connsiteY8" fmla="*/ 86628 h 2213811"/>
                <a:gd name="connsiteX9" fmla="*/ 144379 w 2492943"/>
                <a:gd name="connsiteY9" fmla="*/ 336885 h 2213811"/>
                <a:gd name="connsiteX10" fmla="*/ 0 w 2492943"/>
                <a:gd name="connsiteY10" fmla="*/ 914400 h 2213811"/>
                <a:gd name="connsiteX11" fmla="*/ 125129 w 2492943"/>
                <a:gd name="connsiteY11" fmla="*/ 1463040 h 2213811"/>
                <a:gd name="connsiteX12" fmla="*/ 654518 w 2492943"/>
                <a:gd name="connsiteY12" fmla="*/ 1809550 h 2213811"/>
                <a:gd name="connsiteX13" fmla="*/ 1087655 w 2492943"/>
                <a:gd name="connsiteY13" fmla="*/ 1722922 h 2213811"/>
                <a:gd name="connsiteX0" fmla="*/ 1087655 w 2603928"/>
                <a:gd name="connsiteY0" fmla="*/ 1722922 h 2213811"/>
                <a:gd name="connsiteX1" fmla="*/ 837398 w 2603928"/>
                <a:gd name="connsiteY1" fmla="*/ 2213811 h 2213811"/>
                <a:gd name="connsiteX2" fmla="*/ 1540042 w 2603928"/>
                <a:gd name="connsiteY2" fmla="*/ 1819175 h 2213811"/>
                <a:gd name="connsiteX3" fmla="*/ 2088682 w 2603928"/>
                <a:gd name="connsiteY3" fmla="*/ 1665172 h 2213811"/>
                <a:gd name="connsiteX4" fmla="*/ 2492943 w 2603928"/>
                <a:gd name="connsiteY4" fmla="*/ 1366788 h 2213811"/>
                <a:gd name="connsiteX5" fmla="*/ 2603928 w 2603928"/>
                <a:gd name="connsiteY5" fmla="*/ 904970 h 2213811"/>
                <a:gd name="connsiteX6" fmla="*/ 2396691 w 2603928"/>
                <a:gd name="connsiteY6" fmla="*/ 394636 h 2213811"/>
                <a:gd name="connsiteX7" fmla="*/ 1597794 w 2603928"/>
                <a:gd name="connsiteY7" fmla="*/ 0 h 2213811"/>
                <a:gd name="connsiteX8" fmla="*/ 770021 w 2603928"/>
                <a:gd name="connsiteY8" fmla="*/ 86628 h 2213811"/>
                <a:gd name="connsiteX9" fmla="*/ 144379 w 2603928"/>
                <a:gd name="connsiteY9" fmla="*/ 336885 h 2213811"/>
                <a:gd name="connsiteX10" fmla="*/ 0 w 2603928"/>
                <a:gd name="connsiteY10" fmla="*/ 914400 h 2213811"/>
                <a:gd name="connsiteX11" fmla="*/ 125129 w 2603928"/>
                <a:gd name="connsiteY11" fmla="*/ 1463040 h 2213811"/>
                <a:gd name="connsiteX12" fmla="*/ 654518 w 2603928"/>
                <a:gd name="connsiteY12" fmla="*/ 1809550 h 2213811"/>
                <a:gd name="connsiteX13" fmla="*/ 1087655 w 2603928"/>
                <a:gd name="connsiteY13" fmla="*/ 1722922 h 2213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03928" h="2213811">
                  <a:moveTo>
                    <a:pt x="1087655" y="1722922"/>
                  </a:moveTo>
                  <a:lnTo>
                    <a:pt x="837398" y="2213811"/>
                  </a:lnTo>
                  <a:lnTo>
                    <a:pt x="1540042" y="1819175"/>
                  </a:lnTo>
                  <a:lnTo>
                    <a:pt x="2088682" y="1665172"/>
                  </a:lnTo>
                  <a:lnTo>
                    <a:pt x="2492943" y="1366788"/>
                  </a:lnTo>
                  <a:lnTo>
                    <a:pt x="2603928" y="904970"/>
                  </a:lnTo>
                  <a:lnTo>
                    <a:pt x="2396691" y="394636"/>
                  </a:lnTo>
                  <a:lnTo>
                    <a:pt x="1597794" y="0"/>
                  </a:lnTo>
                  <a:lnTo>
                    <a:pt x="770021" y="86628"/>
                  </a:lnTo>
                  <a:lnTo>
                    <a:pt x="144379" y="336885"/>
                  </a:lnTo>
                  <a:lnTo>
                    <a:pt x="0" y="914400"/>
                  </a:lnTo>
                  <a:lnTo>
                    <a:pt x="125129" y="1463040"/>
                  </a:lnTo>
                  <a:lnTo>
                    <a:pt x="654518" y="1809550"/>
                  </a:lnTo>
                  <a:lnTo>
                    <a:pt x="1087655" y="172292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10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="" xmlns:a16="http://schemas.microsoft.com/office/drawing/2014/main" id="{41D2B314-7175-473A-B85C-0882AC508305}"/>
                </a:ext>
              </a:extLst>
            </p:cNvPr>
            <p:cNvSpPr/>
            <p:nvPr/>
          </p:nvSpPr>
          <p:spPr>
            <a:xfrm>
              <a:off x="8010186" y="3062790"/>
              <a:ext cx="133402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350PPM</a:t>
              </a:r>
              <a:endParaRPr lang="en-US" altLang="ko-KR" sz="2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="" xmlns:a16="http://schemas.microsoft.com/office/drawing/2014/main" id="{DC16912E-F705-4C96-8F71-B455A4879862}"/>
                </a:ext>
              </a:extLst>
            </p:cNvPr>
            <p:cNvSpPr/>
            <p:nvPr/>
          </p:nvSpPr>
          <p:spPr>
            <a:xfrm>
              <a:off x="7765729" y="3403329"/>
              <a:ext cx="182293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플라스틱 제로 캠페인</a:t>
              </a:r>
              <a:endPara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="" xmlns:a16="http://schemas.microsoft.com/office/drawing/2014/main" id="{68853245-BF31-4429-B29B-B32C74C2842B}"/>
                </a:ext>
              </a:extLst>
            </p:cNvPr>
            <p:cNvSpPr/>
            <p:nvPr/>
          </p:nvSpPr>
          <p:spPr>
            <a:xfrm>
              <a:off x="7947510" y="1755069"/>
              <a:ext cx="98616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32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latin typeface="Impact" panose="020B0806030902050204" pitchFamily="34" charset="0"/>
                  <a:ea typeface="-윤고딕310" panose="02030504000101010101" pitchFamily="18" charset="-127"/>
                </a:rPr>
                <a:t>NO. </a:t>
              </a:r>
              <a:r>
                <a:rPr lang="en-US" altLang="ko-KR" sz="32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latin typeface="Impact" panose="020B0806030902050204" pitchFamily="34" charset="0"/>
                  <a:ea typeface="-윤고딕310" panose="02030504000101010101" pitchFamily="18" charset="-127"/>
                </a:rPr>
                <a:t>2</a:t>
              </a:r>
              <a:endParaRPr lang="ko-KR" altLang="en-US" sz="3200" dirty="0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="" xmlns:a16="http://schemas.microsoft.com/office/drawing/2014/main" id="{60162FF4-2D83-456E-82D8-73ECCCECCDA8}"/>
                </a:ext>
              </a:extLst>
            </p:cNvPr>
            <p:cNvSpPr/>
            <p:nvPr/>
          </p:nvSpPr>
          <p:spPr>
            <a:xfrm>
              <a:off x="8166893" y="4464570"/>
              <a:ext cx="1274708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환경파괴</a:t>
              </a:r>
              <a:r>
                <a:rPr lang="en-US" altLang="ko-KR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? </a:t>
              </a:r>
            </a:p>
            <a:p>
              <a:pPr algn="r"/>
              <a:r>
                <a:rPr lang="ko-KR" altLang="en-US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심각한 건 알겠는데 </a:t>
              </a:r>
              <a:endParaRPr lang="en-US" altLang="ko-KR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r"/>
              <a:r>
                <a:rPr lang="ko-KR" altLang="en-US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어떻게</a:t>
              </a:r>
              <a:r>
                <a:rPr lang="en-US" altLang="ko-KR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ko-KR" altLang="en-US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실천하지</a:t>
              </a:r>
              <a:r>
                <a:rPr lang="en-US" altLang="ko-KR" sz="1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?</a:t>
              </a:r>
              <a:endParaRPr lang="en-US" altLang="ko-KR" sz="10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sp>
        <p:nvSpPr>
          <p:cNvPr id="33" name="직사각형 32">
            <a:extLst>
              <a:ext uri="{FF2B5EF4-FFF2-40B4-BE49-F238E27FC236}">
                <a16:creationId xmlns="" xmlns:a16="http://schemas.microsoft.com/office/drawing/2014/main" id="{BBC3C690-2014-48FB-92C9-07A75EC429AD}"/>
              </a:ext>
            </a:extLst>
          </p:cNvPr>
          <p:cNvSpPr/>
          <p:nvPr/>
        </p:nvSpPr>
        <p:spPr>
          <a:xfrm>
            <a:off x="10184355" y="1744577"/>
            <a:ext cx="1503743" cy="3368844"/>
          </a:xfrm>
          <a:prstGeom prst="rect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자유형: 도형 50">
            <a:extLst>
              <a:ext uri="{FF2B5EF4-FFF2-40B4-BE49-F238E27FC236}">
                <a16:creationId xmlns="" xmlns:a16="http://schemas.microsoft.com/office/drawing/2014/main" id="{1B952321-C75E-4190-9991-341EA15FAC75}"/>
              </a:ext>
            </a:extLst>
          </p:cNvPr>
          <p:cNvSpPr/>
          <p:nvPr/>
        </p:nvSpPr>
        <p:spPr>
          <a:xfrm>
            <a:off x="9873567" y="2609650"/>
            <a:ext cx="2125319" cy="1807142"/>
          </a:xfrm>
          <a:custGeom>
            <a:avLst/>
            <a:gdLst>
              <a:gd name="connsiteX0" fmla="*/ 1087655 w 2618072"/>
              <a:gd name="connsiteY0" fmla="*/ 1722922 h 2213811"/>
              <a:gd name="connsiteX1" fmla="*/ 837398 w 2618072"/>
              <a:gd name="connsiteY1" fmla="*/ 2213811 h 2213811"/>
              <a:gd name="connsiteX2" fmla="*/ 1540042 w 2618072"/>
              <a:gd name="connsiteY2" fmla="*/ 1674796 h 2213811"/>
              <a:gd name="connsiteX3" fmla="*/ 2127183 w 2618072"/>
              <a:gd name="connsiteY3" fmla="*/ 1799925 h 2213811"/>
              <a:gd name="connsiteX4" fmla="*/ 2618072 w 2618072"/>
              <a:gd name="connsiteY4" fmla="*/ 1337912 h 2213811"/>
              <a:gd name="connsiteX5" fmla="*/ 2396691 w 2618072"/>
              <a:gd name="connsiteY5" fmla="*/ 394636 h 2213811"/>
              <a:gd name="connsiteX6" fmla="*/ 1597794 w 2618072"/>
              <a:gd name="connsiteY6" fmla="*/ 0 h 2213811"/>
              <a:gd name="connsiteX7" fmla="*/ 770021 w 2618072"/>
              <a:gd name="connsiteY7" fmla="*/ 86628 h 2213811"/>
              <a:gd name="connsiteX8" fmla="*/ 144379 w 2618072"/>
              <a:gd name="connsiteY8" fmla="*/ 336885 h 2213811"/>
              <a:gd name="connsiteX9" fmla="*/ 0 w 2618072"/>
              <a:gd name="connsiteY9" fmla="*/ 914400 h 2213811"/>
              <a:gd name="connsiteX10" fmla="*/ 125129 w 2618072"/>
              <a:gd name="connsiteY10" fmla="*/ 1463040 h 2213811"/>
              <a:gd name="connsiteX11" fmla="*/ 654518 w 2618072"/>
              <a:gd name="connsiteY11" fmla="*/ 1809550 h 2213811"/>
              <a:gd name="connsiteX12" fmla="*/ 1087655 w 2618072"/>
              <a:gd name="connsiteY12" fmla="*/ 1722922 h 2213811"/>
              <a:gd name="connsiteX0" fmla="*/ 1087655 w 2618072"/>
              <a:gd name="connsiteY0" fmla="*/ 1722922 h 2213811"/>
              <a:gd name="connsiteX1" fmla="*/ 837398 w 2618072"/>
              <a:gd name="connsiteY1" fmla="*/ 2213811 h 2213811"/>
              <a:gd name="connsiteX2" fmla="*/ 1540042 w 2618072"/>
              <a:gd name="connsiteY2" fmla="*/ 1819175 h 2213811"/>
              <a:gd name="connsiteX3" fmla="*/ 2127183 w 2618072"/>
              <a:gd name="connsiteY3" fmla="*/ 1799925 h 2213811"/>
              <a:gd name="connsiteX4" fmla="*/ 2618072 w 2618072"/>
              <a:gd name="connsiteY4" fmla="*/ 1337912 h 2213811"/>
              <a:gd name="connsiteX5" fmla="*/ 2396691 w 2618072"/>
              <a:gd name="connsiteY5" fmla="*/ 394636 h 2213811"/>
              <a:gd name="connsiteX6" fmla="*/ 1597794 w 2618072"/>
              <a:gd name="connsiteY6" fmla="*/ 0 h 2213811"/>
              <a:gd name="connsiteX7" fmla="*/ 770021 w 2618072"/>
              <a:gd name="connsiteY7" fmla="*/ 86628 h 2213811"/>
              <a:gd name="connsiteX8" fmla="*/ 144379 w 2618072"/>
              <a:gd name="connsiteY8" fmla="*/ 336885 h 2213811"/>
              <a:gd name="connsiteX9" fmla="*/ 0 w 2618072"/>
              <a:gd name="connsiteY9" fmla="*/ 914400 h 2213811"/>
              <a:gd name="connsiteX10" fmla="*/ 125129 w 2618072"/>
              <a:gd name="connsiteY10" fmla="*/ 1463040 h 2213811"/>
              <a:gd name="connsiteX11" fmla="*/ 654518 w 2618072"/>
              <a:gd name="connsiteY11" fmla="*/ 1809550 h 2213811"/>
              <a:gd name="connsiteX12" fmla="*/ 1087655 w 2618072"/>
              <a:gd name="connsiteY12" fmla="*/ 1722922 h 2213811"/>
              <a:gd name="connsiteX0" fmla="*/ 1087655 w 2618072"/>
              <a:gd name="connsiteY0" fmla="*/ 1722922 h 2213811"/>
              <a:gd name="connsiteX1" fmla="*/ 837398 w 2618072"/>
              <a:gd name="connsiteY1" fmla="*/ 2213811 h 2213811"/>
              <a:gd name="connsiteX2" fmla="*/ 1540042 w 2618072"/>
              <a:gd name="connsiteY2" fmla="*/ 1819175 h 2213811"/>
              <a:gd name="connsiteX3" fmla="*/ 2088682 w 2618072"/>
              <a:gd name="connsiteY3" fmla="*/ 1665172 h 2213811"/>
              <a:gd name="connsiteX4" fmla="*/ 2618072 w 2618072"/>
              <a:gd name="connsiteY4" fmla="*/ 1337912 h 2213811"/>
              <a:gd name="connsiteX5" fmla="*/ 2396691 w 2618072"/>
              <a:gd name="connsiteY5" fmla="*/ 394636 h 2213811"/>
              <a:gd name="connsiteX6" fmla="*/ 1597794 w 2618072"/>
              <a:gd name="connsiteY6" fmla="*/ 0 h 2213811"/>
              <a:gd name="connsiteX7" fmla="*/ 770021 w 2618072"/>
              <a:gd name="connsiteY7" fmla="*/ 86628 h 2213811"/>
              <a:gd name="connsiteX8" fmla="*/ 144379 w 2618072"/>
              <a:gd name="connsiteY8" fmla="*/ 336885 h 2213811"/>
              <a:gd name="connsiteX9" fmla="*/ 0 w 2618072"/>
              <a:gd name="connsiteY9" fmla="*/ 914400 h 2213811"/>
              <a:gd name="connsiteX10" fmla="*/ 125129 w 2618072"/>
              <a:gd name="connsiteY10" fmla="*/ 1463040 h 2213811"/>
              <a:gd name="connsiteX11" fmla="*/ 654518 w 2618072"/>
              <a:gd name="connsiteY11" fmla="*/ 1809550 h 2213811"/>
              <a:gd name="connsiteX12" fmla="*/ 1087655 w 2618072"/>
              <a:gd name="connsiteY12" fmla="*/ 1722922 h 2213811"/>
              <a:gd name="connsiteX0" fmla="*/ 1087655 w 2492943"/>
              <a:gd name="connsiteY0" fmla="*/ 1722922 h 2213811"/>
              <a:gd name="connsiteX1" fmla="*/ 837398 w 2492943"/>
              <a:gd name="connsiteY1" fmla="*/ 2213811 h 2213811"/>
              <a:gd name="connsiteX2" fmla="*/ 1540042 w 2492943"/>
              <a:gd name="connsiteY2" fmla="*/ 1819175 h 2213811"/>
              <a:gd name="connsiteX3" fmla="*/ 2088682 w 2492943"/>
              <a:gd name="connsiteY3" fmla="*/ 1665172 h 2213811"/>
              <a:gd name="connsiteX4" fmla="*/ 2492943 w 2492943"/>
              <a:gd name="connsiteY4" fmla="*/ 1366788 h 2213811"/>
              <a:gd name="connsiteX5" fmla="*/ 2396691 w 2492943"/>
              <a:gd name="connsiteY5" fmla="*/ 394636 h 2213811"/>
              <a:gd name="connsiteX6" fmla="*/ 1597794 w 2492943"/>
              <a:gd name="connsiteY6" fmla="*/ 0 h 2213811"/>
              <a:gd name="connsiteX7" fmla="*/ 770021 w 2492943"/>
              <a:gd name="connsiteY7" fmla="*/ 86628 h 2213811"/>
              <a:gd name="connsiteX8" fmla="*/ 144379 w 2492943"/>
              <a:gd name="connsiteY8" fmla="*/ 336885 h 2213811"/>
              <a:gd name="connsiteX9" fmla="*/ 0 w 2492943"/>
              <a:gd name="connsiteY9" fmla="*/ 914400 h 2213811"/>
              <a:gd name="connsiteX10" fmla="*/ 125129 w 2492943"/>
              <a:gd name="connsiteY10" fmla="*/ 1463040 h 2213811"/>
              <a:gd name="connsiteX11" fmla="*/ 654518 w 2492943"/>
              <a:gd name="connsiteY11" fmla="*/ 1809550 h 2213811"/>
              <a:gd name="connsiteX12" fmla="*/ 1087655 w 2492943"/>
              <a:gd name="connsiteY12" fmla="*/ 1722922 h 2213811"/>
              <a:gd name="connsiteX0" fmla="*/ 1087655 w 2492943"/>
              <a:gd name="connsiteY0" fmla="*/ 1722922 h 2213811"/>
              <a:gd name="connsiteX1" fmla="*/ 837398 w 2492943"/>
              <a:gd name="connsiteY1" fmla="*/ 2213811 h 2213811"/>
              <a:gd name="connsiteX2" fmla="*/ 1540042 w 2492943"/>
              <a:gd name="connsiteY2" fmla="*/ 1819175 h 2213811"/>
              <a:gd name="connsiteX3" fmla="*/ 2088682 w 2492943"/>
              <a:gd name="connsiteY3" fmla="*/ 1665172 h 2213811"/>
              <a:gd name="connsiteX4" fmla="*/ 2492943 w 2492943"/>
              <a:gd name="connsiteY4" fmla="*/ 1366788 h 2213811"/>
              <a:gd name="connsiteX5" fmla="*/ 2461825 w 2492943"/>
              <a:gd name="connsiteY5" fmla="*/ 912449 h 2213811"/>
              <a:gd name="connsiteX6" fmla="*/ 2396691 w 2492943"/>
              <a:gd name="connsiteY6" fmla="*/ 394636 h 2213811"/>
              <a:gd name="connsiteX7" fmla="*/ 1597794 w 2492943"/>
              <a:gd name="connsiteY7" fmla="*/ 0 h 2213811"/>
              <a:gd name="connsiteX8" fmla="*/ 770021 w 2492943"/>
              <a:gd name="connsiteY8" fmla="*/ 86628 h 2213811"/>
              <a:gd name="connsiteX9" fmla="*/ 144379 w 2492943"/>
              <a:gd name="connsiteY9" fmla="*/ 336885 h 2213811"/>
              <a:gd name="connsiteX10" fmla="*/ 0 w 2492943"/>
              <a:gd name="connsiteY10" fmla="*/ 914400 h 2213811"/>
              <a:gd name="connsiteX11" fmla="*/ 125129 w 2492943"/>
              <a:gd name="connsiteY11" fmla="*/ 1463040 h 2213811"/>
              <a:gd name="connsiteX12" fmla="*/ 654518 w 2492943"/>
              <a:gd name="connsiteY12" fmla="*/ 1809550 h 2213811"/>
              <a:gd name="connsiteX13" fmla="*/ 1087655 w 2492943"/>
              <a:gd name="connsiteY13" fmla="*/ 1722922 h 2213811"/>
              <a:gd name="connsiteX0" fmla="*/ 1087655 w 2603928"/>
              <a:gd name="connsiteY0" fmla="*/ 1722922 h 2213811"/>
              <a:gd name="connsiteX1" fmla="*/ 837398 w 2603928"/>
              <a:gd name="connsiteY1" fmla="*/ 2213811 h 2213811"/>
              <a:gd name="connsiteX2" fmla="*/ 1540042 w 2603928"/>
              <a:gd name="connsiteY2" fmla="*/ 1819175 h 2213811"/>
              <a:gd name="connsiteX3" fmla="*/ 2088682 w 2603928"/>
              <a:gd name="connsiteY3" fmla="*/ 1665172 h 2213811"/>
              <a:gd name="connsiteX4" fmla="*/ 2492943 w 2603928"/>
              <a:gd name="connsiteY4" fmla="*/ 1366788 h 2213811"/>
              <a:gd name="connsiteX5" fmla="*/ 2603928 w 2603928"/>
              <a:gd name="connsiteY5" fmla="*/ 904970 h 2213811"/>
              <a:gd name="connsiteX6" fmla="*/ 2396691 w 2603928"/>
              <a:gd name="connsiteY6" fmla="*/ 394636 h 2213811"/>
              <a:gd name="connsiteX7" fmla="*/ 1597794 w 2603928"/>
              <a:gd name="connsiteY7" fmla="*/ 0 h 2213811"/>
              <a:gd name="connsiteX8" fmla="*/ 770021 w 2603928"/>
              <a:gd name="connsiteY8" fmla="*/ 86628 h 2213811"/>
              <a:gd name="connsiteX9" fmla="*/ 144379 w 2603928"/>
              <a:gd name="connsiteY9" fmla="*/ 336885 h 2213811"/>
              <a:gd name="connsiteX10" fmla="*/ 0 w 2603928"/>
              <a:gd name="connsiteY10" fmla="*/ 914400 h 2213811"/>
              <a:gd name="connsiteX11" fmla="*/ 125129 w 2603928"/>
              <a:gd name="connsiteY11" fmla="*/ 1463040 h 2213811"/>
              <a:gd name="connsiteX12" fmla="*/ 654518 w 2603928"/>
              <a:gd name="connsiteY12" fmla="*/ 1809550 h 2213811"/>
              <a:gd name="connsiteX13" fmla="*/ 1087655 w 2603928"/>
              <a:gd name="connsiteY13" fmla="*/ 1722922 h 2213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03928" h="2213811">
                <a:moveTo>
                  <a:pt x="1087655" y="1722922"/>
                </a:moveTo>
                <a:lnTo>
                  <a:pt x="837398" y="2213811"/>
                </a:lnTo>
                <a:lnTo>
                  <a:pt x="1540042" y="1819175"/>
                </a:lnTo>
                <a:lnTo>
                  <a:pt x="2088682" y="1665172"/>
                </a:lnTo>
                <a:lnTo>
                  <a:pt x="2492943" y="1366788"/>
                </a:lnTo>
                <a:lnTo>
                  <a:pt x="2603928" y="904970"/>
                </a:lnTo>
                <a:lnTo>
                  <a:pt x="2396691" y="394636"/>
                </a:lnTo>
                <a:lnTo>
                  <a:pt x="1597794" y="0"/>
                </a:lnTo>
                <a:lnTo>
                  <a:pt x="770021" y="86628"/>
                </a:lnTo>
                <a:lnTo>
                  <a:pt x="144379" y="336885"/>
                </a:lnTo>
                <a:lnTo>
                  <a:pt x="0" y="914400"/>
                </a:lnTo>
                <a:lnTo>
                  <a:pt x="125129" y="1463040"/>
                </a:lnTo>
                <a:lnTo>
                  <a:pt x="654518" y="1809550"/>
                </a:lnTo>
                <a:lnTo>
                  <a:pt x="1087655" y="172292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100"/>
          </a:p>
        </p:txBody>
      </p:sp>
      <p:sp>
        <p:nvSpPr>
          <p:cNvPr id="47" name="직사각형 46">
            <a:extLst>
              <a:ext uri="{FF2B5EF4-FFF2-40B4-BE49-F238E27FC236}">
                <a16:creationId xmlns="" xmlns:a16="http://schemas.microsoft.com/office/drawing/2014/main" id="{41D2B314-7175-473A-B85C-0882AC508305}"/>
              </a:ext>
            </a:extLst>
          </p:cNvPr>
          <p:cNvSpPr/>
          <p:nvPr/>
        </p:nvSpPr>
        <p:spPr>
          <a:xfrm>
            <a:off x="10359793" y="3062790"/>
            <a:ext cx="11528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함께한 </a:t>
            </a:r>
            <a:endParaRPr lang="en-US" altLang="ko-KR" sz="24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/>
            <a:r>
              <a:rPr lang="ko-KR" altLang="en-US" sz="2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사람들</a:t>
            </a:r>
            <a:endParaRPr lang="en-US" altLang="ko-KR" sz="24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="" xmlns:a16="http://schemas.microsoft.com/office/drawing/2014/main" id="{68853245-BF31-4429-B29B-B32C74C2842B}"/>
              </a:ext>
            </a:extLst>
          </p:cNvPr>
          <p:cNvSpPr/>
          <p:nvPr/>
        </p:nvSpPr>
        <p:spPr>
          <a:xfrm>
            <a:off x="10206546" y="1755069"/>
            <a:ext cx="9989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Impact" panose="020B0806030902050204" pitchFamily="34" charset="0"/>
                <a:ea typeface="-윤고딕310" panose="02030504000101010101" pitchFamily="18" charset="-127"/>
              </a:rPr>
              <a:t>NO. </a:t>
            </a:r>
            <a:r>
              <a:rPr lang="en-US" altLang="ko-KR" sz="3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Impact" panose="020B0806030902050204" pitchFamily="34" charset="0"/>
                <a:ea typeface="-윤고딕310" panose="02030504000101010101" pitchFamily="18" charset="-127"/>
              </a:rPr>
              <a:t>5</a:t>
            </a:r>
            <a:endParaRPr lang="ko-KR" altLang="en-US" sz="3200" dirty="0"/>
          </a:p>
        </p:txBody>
      </p:sp>
      <p:sp>
        <p:nvSpPr>
          <p:cNvPr id="59" name="직사각형 58">
            <a:extLst>
              <a:ext uri="{FF2B5EF4-FFF2-40B4-BE49-F238E27FC236}">
                <a16:creationId xmlns="" xmlns:a16="http://schemas.microsoft.com/office/drawing/2014/main" id="{60162FF4-2D83-456E-82D8-73ECCCECCDA8}"/>
              </a:ext>
            </a:extLst>
          </p:cNvPr>
          <p:cNvSpPr/>
          <p:nvPr/>
        </p:nvSpPr>
        <p:spPr>
          <a:xfrm>
            <a:off x="10234704" y="4365104"/>
            <a:ext cx="14084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모든 프로그램에</a:t>
            </a:r>
            <a:endParaRPr lang="en-US" altLang="ko-KR" sz="10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r"/>
            <a:r>
              <a:rPr lang="ko-KR" altLang="en-US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도움을 주고</a:t>
            </a:r>
            <a:r>
              <a:rPr lang="en-US" altLang="ko-KR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함께 </a:t>
            </a:r>
            <a:endParaRPr lang="en-US" altLang="ko-KR" sz="10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r"/>
            <a:r>
              <a:rPr lang="ko-KR" altLang="en-US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활동해주신</a:t>
            </a:r>
            <a:endParaRPr lang="en-US" altLang="ko-KR" sz="10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r"/>
            <a:r>
              <a:rPr lang="ko-KR" altLang="en-US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고마운 사람들</a:t>
            </a:r>
            <a:endParaRPr lang="en-US" altLang="ko-KR" sz="10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0007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" descr="d:\Administrator\Desktop\map.jpe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0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F5D6CF2B-F2D6-407A-9B8C-832AEBEA430A}"/>
              </a:ext>
            </a:extLst>
          </p:cNvPr>
          <p:cNvSpPr/>
          <p:nvPr/>
        </p:nvSpPr>
        <p:spPr>
          <a:xfrm>
            <a:off x="2402794" y="1787499"/>
            <a:ext cx="7384825" cy="3076060"/>
          </a:xfrm>
          <a:prstGeom prst="rect">
            <a:avLst/>
          </a:prstGeom>
          <a:pattFill prst="wdDn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>
            <a:extLst>
              <a:ext uri="{FF2B5EF4-FFF2-40B4-BE49-F238E27FC236}">
                <a16:creationId xmlns="" xmlns:a16="http://schemas.microsoft.com/office/drawing/2014/main" id="{D0E7E1E0-EF75-4B60-85C1-899DB6FAC5B5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DCF47E50-4F3E-4F95-91C9-1A8AD8FB5E6E}"/>
              </a:ext>
            </a:extLst>
          </p:cNvPr>
          <p:cNvSpPr/>
          <p:nvPr/>
        </p:nvSpPr>
        <p:spPr>
          <a:xfrm>
            <a:off x="2478322" y="1853728"/>
            <a:ext cx="9364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Impact" panose="020B0806030902050204" pitchFamily="34" charset="0"/>
                <a:ea typeface="-윤고딕310" panose="02030504000101010101" pitchFamily="18" charset="-127"/>
              </a:rPr>
              <a:t>NO. </a:t>
            </a:r>
            <a:r>
              <a:rPr lang="en-US" altLang="ko-KR" sz="3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Impact" panose="020B0806030902050204" pitchFamily="34" charset="0"/>
                <a:ea typeface="-윤고딕310" panose="02030504000101010101" pitchFamily="18" charset="-127"/>
              </a:rPr>
              <a:t>1</a:t>
            </a:r>
            <a:endParaRPr lang="ko-KR" altLang="en-US" sz="3200" dirty="0"/>
          </a:p>
        </p:txBody>
      </p:sp>
      <p:grpSp>
        <p:nvGrpSpPr>
          <p:cNvPr id="26" name="그룹 25">
            <a:extLst>
              <a:ext uri="{FF2B5EF4-FFF2-40B4-BE49-F238E27FC236}">
                <a16:creationId xmlns="" xmlns:a16="http://schemas.microsoft.com/office/drawing/2014/main" id="{4C24F996-3145-4E82-8F2E-298652FBD5EB}"/>
              </a:ext>
            </a:extLst>
          </p:cNvPr>
          <p:cNvGrpSpPr/>
          <p:nvPr/>
        </p:nvGrpSpPr>
        <p:grpSpPr>
          <a:xfrm>
            <a:off x="5056347" y="2064637"/>
            <a:ext cx="2077718" cy="1598454"/>
            <a:chOff x="4613899" y="2168967"/>
            <a:chExt cx="2964152" cy="2520066"/>
          </a:xfrm>
        </p:grpSpPr>
        <p:sp>
          <p:nvSpPr>
            <p:cNvPr id="27" name="자유형: 도형 26">
              <a:extLst>
                <a:ext uri="{FF2B5EF4-FFF2-40B4-BE49-F238E27FC236}">
                  <a16:creationId xmlns="" xmlns:a16="http://schemas.microsoft.com/office/drawing/2014/main" id="{A1A4A44B-5976-4420-9D7F-AC515C4ED539}"/>
                </a:ext>
              </a:extLst>
            </p:cNvPr>
            <p:cNvSpPr/>
            <p:nvPr/>
          </p:nvSpPr>
          <p:spPr>
            <a:xfrm>
              <a:off x="4613899" y="2168967"/>
              <a:ext cx="2964152" cy="2520066"/>
            </a:xfrm>
            <a:custGeom>
              <a:avLst/>
              <a:gdLst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674796 h 2213811"/>
                <a:gd name="connsiteX3" fmla="*/ 2127183 w 2618072"/>
                <a:gd name="connsiteY3" fmla="*/ 1799925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819175 h 2213811"/>
                <a:gd name="connsiteX3" fmla="*/ 2127183 w 2618072"/>
                <a:gd name="connsiteY3" fmla="*/ 1799925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819175 h 2213811"/>
                <a:gd name="connsiteX3" fmla="*/ 2088682 w 2618072"/>
                <a:gd name="connsiteY3" fmla="*/ 1665172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492943"/>
                <a:gd name="connsiteY0" fmla="*/ 1722922 h 2213811"/>
                <a:gd name="connsiteX1" fmla="*/ 837398 w 2492943"/>
                <a:gd name="connsiteY1" fmla="*/ 2213811 h 2213811"/>
                <a:gd name="connsiteX2" fmla="*/ 1540042 w 2492943"/>
                <a:gd name="connsiteY2" fmla="*/ 1819175 h 2213811"/>
                <a:gd name="connsiteX3" fmla="*/ 2088682 w 2492943"/>
                <a:gd name="connsiteY3" fmla="*/ 1665172 h 2213811"/>
                <a:gd name="connsiteX4" fmla="*/ 2492943 w 2492943"/>
                <a:gd name="connsiteY4" fmla="*/ 1366788 h 2213811"/>
                <a:gd name="connsiteX5" fmla="*/ 2396691 w 2492943"/>
                <a:gd name="connsiteY5" fmla="*/ 394636 h 2213811"/>
                <a:gd name="connsiteX6" fmla="*/ 1597794 w 2492943"/>
                <a:gd name="connsiteY6" fmla="*/ 0 h 2213811"/>
                <a:gd name="connsiteX7" fmla="*/ 770021 w 2492943"/>
                <a:gd name="connsiteY7" fmla="*/ 86628 h 2213811"/>
                <a:gd name="connsiteX8" fmla="*/ 144379 w 2492943"/>
                <a:gd name="connsiteY8" fmla="*/ 336885 h 2213811"/>
                <a:gd name="connsiteX9" fmla="*/ 0 w 2492943"/>
                <a:gd name="connsiteY9" fmla="*/ 914400 h 2213811"/>
                <a:gd name="connsiteX10" fmla="*/ 125129 w 2492943"/>
                <a:gd name="connsiteY10" fmla="*/ 1463040 h 2213811"/>
                <a:gd name="connsiteX11" fmla="*/ 654518 w 2492943"/>
                <a:gd name="connsiteY11" fmla="*/ 1809550 h 2213811"/>
                <a:gd name="connsiteX12" fmla="*/ 1087655 w 2492943"/>
                <a:gd name="connsiteY12" fmla="*/ 1722922 h 2213811"/>
                <a:gd name="connsiteX0" fmla="*/ 1087655 w 2492943"/>
                <a:gd name="connsiteY0" fmla="*/ 1722922 h 2213811"/>
                <a:gd name="connsiteX1" fmla="*/ 837398 w 2492943"/>
                <a:gd name="connsiteY1" fmla="*/ 2213811 h 2213811"/>
                <a:gd name="connsiteX2" fmla="*/ 1540042 w 2492943"/>
                <a:gd name="connsiteY2" fmla="*/ 1819175 h 2213811"/>
                <a:gd name="connsiteX3" fmla="*/ 2088682 w 2492943"/>
                <a:gd name="connsiteY3" fmla="*/ 1665172 h 2213811"/>
                <a:gd name="connsiteX4" fmla="*/ 2492943 w 2492943"/>
                <a:gd name="connsiteY4" fmla="*/ 1366788 h 2213811"/>
                <a:gd name="connsiteX5" fmla="*/ 2461825 w 2492943"/>
                <a:gd name="connsiteY5" fmla="*/ 912449 h 2213811"/>
                <a:gd name="connsiteX6" fmla="*/ 2396691 w 2492943"/>
                <a:gd name="connsiteY6" fmla="*/ 394636 h 2213811"/>
                <a:gd name="connsiteX7" fmla="*/ 1597794 w 2492943"/>
                <a:gd name="connsiteY7" fmla="*/ 0 h 2213811"/>
                <a:gd name="connsiteX8" fmla="*/ 770021 w 2492943"/>
                <a:gd name="connsiteY8" fmla="*/ 86628 h 2213811"/>
                <a:gd name="connsiteX9" fmla="*/ 144379 w 2492943"/>
                <a:gd name="connsiteY9" fmla="*/ 336885 h 2213811"/>
                <a:gd name="connsiteX10" fmla="*/ 0 w 2492943"/>
                <a:gd name="connsiteY10" fmla="*/ 914400 h 2213811"/>
                <a:gd name="connsiteX11" fmla="*/ 125129 w 2492943"/>
                <a:gd name="connsiteY11" fmla="*/ 1463040 h 2213811"/>
                <a:gd name="connsiteX12" fmla="*/ 654518 w 2492943"/>
                <a:gd name="connsiteY12" fmla="*/ 1809550 h 2213811"/>
                <a:gd name="connsiteX13" fmla="*/ 1087655 w 2492943"/>
                <a:gd name="connsiteY13" fmla="*/ 1722922 h 2213811"/>
                <a:gd name="connsiteX0" fmla="*/ 1087655 w 2603928"/>
                <a:gd name="connsiteY0" fmla="*/ 1722922 h 2213811"/>
                <a:gd name="connsiteX1" fmla="*/ 837398 w 2603928"/>
                <a:gd name="connsiteY1" fmla="*/ 2213811 h 2213811"/>
                <a:gd name="connsiteX2" fmla="*/ 1540042 w 2603928"/>
                <a:gd name="connsiteY2" fmla="*/ 1819175 h 2213811"/>
                <a:gd name="connsiteX3" fmla="*/ 2088682 w 2603928"/>
                <a:gd name="connsiteY3" fmla="*/ 1665172 h 2213811"/>
                <a:gd name="connsiteX4" fmla="*/ 2492943 w 2603928"/>
                <a:gd name="connsiteY4" fmla="*/ 1366788 h 2213811"/>
                <a:gd name="connsiteX5" fmla="*/ 2603928 w 2603928"/>
                <a:gd name="connsiteY5" fmla="*/ 904970 h 2213811"/>
                <a:gd name="connsiteX6" fmla="*/ 2396691 w 2603928"/>
                <a:gd name="connsiteY6" fmla="*/ 394636 h 2213811"/>
                <a:gd name="connsiteX7" fmla="*/ 1597794 w 2603928"/>
                <a:gd name="connsiteY7" fmla="*/ 0 h 2213811"/>
                <a:gd name="connsiteX8" fmla="*/ 770021 w 2603928"/>
                <a:gd name="connsiteY8" fmla="*/ 86628 h 2213811"/>
                <a:gd name="connsiteX9" fmla="*/ 144379 w 2603928"/>
                <a:gd name="connsiteY9" fmla="*/ 336885 h 2213811"/>
                <a:gd name="connsiteX10" fmla="*/ 0 w 2603928"/>
                <a:gd name="connsiteY10" fmla="*/ 914400 h 2213811"/>
                <a:gd name="connsiteX11" fmla="*/ 125129 w 2603928"/>
                <a:gd name="connsiteY11" fmla="*/ 1463040 h 2213811"/>
                <a:gd name="connsiteX12" fmla="*/ 654518 w 2603928"/>
                <a:gd name="connsiteY12" fmla="*/ 1809550 h 2213811"/>
                <a:gd name="connsiteX13" fmla="*/ 1087655 w 2603928"/>
                <a:gd name="connsiteY13" fmla="*/ 1722922 h 2213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03928" h="2213811">
                  <a:moveTo>
                    <a:pt x="1087655" y="1722922"/>
                  </a:moveTo>
                  <a:lnTo>
                    <a:pt x="837398" y="2213811"/>
                  </a:lnTo>
                  <a:lnTo>
                    <a:pt x="1540042" y="1819175"/>
                  </a:lnTo>
                  <a:lnTo>
                    <a:pt x="2088682" y="1665172"/>
                  </a:lnTo>
                  <a:lnTo>
                    <a:pt x="2492943" y="1366788"/>
                  </a:lnTo>
                  <a:lnTo>
                    <a:pt x="2603928" y="904970"/>
                  </a:lnTo>
                  <a:lnTo>
                    <a:pt x="2396691" y="394636"/>
                  </a:lnTo>
                  <a:lnTo>
                    <a:pt x="1597794" y="0"/>
                  </a:lnTo>
                  <a:lnTo>
                    <a:pt x="770021" y="86628"/>
                  </a:lnTo>
                  <a:lnTo>
                    <a:pt x="144379" y="336885"/>
                  </a:lnTo>
                  <a:lnTo>
                    <a:pt x="0" y="914400"/>
                  </a:lnTo>
                  <a:lnTo>
                    <a:pt x="125129" y="1463040"/>
                  </a:lnTo>
                  <a:lnTo>
                    <a:pt x="654518" y="1809550"/>
                  </a:lnTo>
                  <a:lnTo>
                    <a:pt x="1087655" y="172292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100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="" xmlns:a16="http://schemas.microsoft.com/office/drawing/2014/main" id="{59352724-14B2-4F91-969E-3E5232290EAB}"/>
                </a:ext>
              </a:extLst>
            </p:cNvPr>
            <p:cNvSpPr/>
            <p:nvPr/>
          </p:nvSpPr>
          <p:spPr>
            <a:xfrm>
              <a:off x="5082668" y="2413254"/>
              <a:ext cx="2026657" cy="18923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PCM</a:t>
              </a:r>
            </a:p>
            <a:p>
              <a:pPr algn="ctr"/>
              <a:r>
                <a:rPr lang="ko-KR" altLang="en-US" sz="2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이주민들을 위한</a:t>
              </a:r>
              <a:endParaRPr lang="en-US" altLang="ko-KR" sz="2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  <a:p>
              <a:pPr algn="ctr"/>
              <a:r>
                <a:rPr lang="ko-KR" altLang="en-US" sz="2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마을지</a:t>
              </a:r>
              <a:r>
                <a:rPr lang="ko-KR" altLang="en-US" sz="2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도</a:t>
              </a:r>
              <a:endParaRPr lang="en-US" altLang="ko-KR" sz="2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</p:txBody>
        </p:sp>
      </p:grpSp>
      <p:sp>
        <p:nvSpPr>
          <p:cNvPr id="30" name="직사각형 29">
            <a:extLst>
              <a:ext uri="{FF2B5EF4-FFF2-40B4-BE49-F238E27FC236}">
                <a16:creationId xmlns="" xmlns:a16="http://schemas.microsoft.com/office/drawing/2014/main" id="{198D55DF-9834-4599-8EBC-C5EE726DE152}"/>
              </a:ext>
            </a:extLst>
          </p:cNvPr>
          <p:cNvSpPr/>
          <p:nvPr/>
        </p:nvSpPr>
        <p:spPr>
          <a:xfrm>
            <a:off x="2687089" y="3798979"/>
            <a:ext cx="68162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양산에 처음 온 이주민들을 입장을 이해하기 위해서 시작되었습니다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ctr"/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저희도 곧 다른 나라의 이방인이 됨으로써 나와는  문화도 언어도 다른 사람들을 이해하려는 연습으로 </a:t>
            </a:r>
            <a:endParaRPr lang="en-US" altLang="ko-KR" sz="12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시작되었습니다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적응과 공존이라는 키워드 사이에서 그들의 문화를 존중하는 방법으로</a:t>
            </a:r>
            <a:endParaRPr lang="en-US" altLang="ko-KR" sz="12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마을지도라는 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mapping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생각했고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작은 시작을 하게 되었습니다</a:t>
            </a:r>
            <a:endParaRPr lang="en-US" altLang="ko-KR" sz="12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3BFA2D42-F097-4848-937A-2F1A914A4FC9}"/>
              </a:ext>
            </a:extLst>
          </p:cNvPr>
          <p:cNvSpPr/>
          <p:nvPr/>
        </p:nvSpPr>
        <p:spPr>
          <a:xfrm>
            <a:off x="332615" y="377309"/>
            <a:ext cx="12490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RAONATTI 18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CA9C49B7-D347-4907-9B3A-9E8310594B0E}"/>
              </a:ext>
            </a:extLst>
          </p:cNvPr>
          <p:cNvSpPr/>
          <p:nvPr/>
        </p:nvSpPr>
        <p:spPr>
          <a:xfrm>
            <a:off x="332614" y="585286"/>
            <a:ext cx="15872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CAMBODIA TEAM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55474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12" name="직선 연결선 11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198D55DF-9834-4599-8EBC-C5EE726DE152}"/>
              </a:ext>
            </a:extLst>
          </p:cNvPr>
          <p:cNvSpPr/>
          <p:nvPr/>
        </p:nvSpPr>
        <p:spPr>
          <a:xfrm>
            <a:off x="552971" y="3213100"/>
            <a:ext cx="870405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en-US" altLang="ko-KR" sz="3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PCM(Project </a:t>
            </a:r>
            <a:r>
              <a:rPr lang="en-US" altLang="ko-KR" sz="32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C</a:t>
            </a:r>
            <a:r>
              <a:rPr lang="en-US" altLang="ko-KR" sz="3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ycle Management)</a:t>
            </a:r>
            <a:r>
              <a:rPr lang="ko-KR" altLang="en-US" sz="3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이란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20313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NO1. PCM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프로젝트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	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371909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 대체 뭘까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지역조사부터 시작해보자 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4846" y="4341003"/>
            <a:ext cx="7272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= </a:t>
            </a:r>
            <a:r>
              <a:rPr lang="ko-KR" altLang="en-US" sz="36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프로젝트를 효과적으로 계획하고</a:t>
            </a:r>
            <a:r>
              <a:rPr lang="en-US" altLang="ko-KR" sz="36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, </a:t>
            </a:r>
            <a:r>
              <a:rPr lang="ko-KR" altLang="en-US" sz="36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조직하고</a:t>
            </a:r>
            <a:r>
              <a:rPr lang="en-US" altLang="ko-KR" sz="36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, </a:t>
            </a:r>
            <a:r>
              <a:rPr lang="ko-KR" altLang="en-US" sz="36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조정하고</a:t>
            </a:r>
            <a:r>
              <a:rPr lang="en-US" altLang="ko-KR" sz="36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,     </a:t>
            </a:r>
          </a:p>
          <a:p>
            <a:r>
              <a:rPr lang="en-US" altLang="ko-KR" sz="3600" dirty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 </a:t>
            </a:r>
            <a:r>
              <a:rPr lang="en-US" altLang="ko-KR" sz="36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  </a:t>
            </a:r>
            <a:r>
              <a:rPr lang="ko-KR" altLang="en-US" sz="36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그리고 조절하는 일련의 과정이다</a:t>
            </a:r>
            <a:r>
              <a:rPr lang="en-US" altLang="ko-KR" sz="36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. </a:t>
            </a:r>
            <a:r>
              <a:rPr lang="ko-KR" altLang="en-US" sz="36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 </a:t>
            </a:r>
            <a:endParaRPr lang="en-US" altLang="ko-KR" sz="3600" dirty="0" smtClean="0"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</p:txBody>
      </p:sp>
      <p:pic>
        <p:nvPicPr>
          <p:cNvPr id="10" name="Picture 1" descr="d:\Administrator\Desktop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918" y="2060848"/>
            <a:ext cx="2804160" cy="111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그룹 12"/>
          <p:cNvGrpSpPr/>
          <p:nvPr/>
        </p:nvGrpSpPr>
        <p:grpSpPr>
          <a:xfrm>
            <a:off x="7679382" y="1031136"/>
            <a:ext cx="3350702" cy="2849076"/>
            <a:chOff x="4419856" y="2004462"/>
            <a:chExt cx="3350702" cy="2849076"/>
          </a:xfrm>
        </p:grpSpPr>
        <p:sp>
          <p:nvSpPr>
            <p:cNvPr id="14" name="자유형: 도형 8">
              <a:extLst>
                <a:ext uri="{FF2B5EF4-FFF2-40B4-BE49-F238E27FC236}">
                  <a16:creationId xmlns="" xmlns:a16="http://schemas.microsoft.com/office/drawing/2014/main" id="{152EFA2D-FEDC-4E69-A382-7354F82EEF87}"/>
                </a:ext>
              </a:extLst>
            </p:cNvPr>
            <p:cNvSpPr/>
            <p:nvPr/>
          </p:nvSpPr>
          <p:spPr>
            <a:xfrm>
              <a:off x="4419856" y="2004462"/>
              <a:ext cx="3350702" cy="2849076"/>
            </a:xfrm>
            <a:custGeom>
              <a:avLst/>
              <a:gdLst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674796 h 2213811"/>
                <a:gd name="connsiteX3" fmla="*/ 2127183 w 2618072"/>
                <a:gd name="connsiteY3" fmla="*/ 1799925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819175 h 2213811"/>
                <a:gd name="connsiteX3" fmla="*/ 2127183 w 2618072"/>
                <a:gd name="connsiteY3" fmla="*/ 1799925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819175 h 2213811"/>
                <a:gd name="connsiteX3" fmla="*/ 2088682 w 2618072"/>
                <a:gd name="connsiteY3" fmla="*/ 1665172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492943"/>
                <a:gd name="connsiteY0" fmla="*/ 1722922 h 2213811"/>
                <a:gd name="connsiteX1" fmla="*/ 837398 w 2492943"/>
                <a:gd name="connsiteY1" fmla="*/ 2213811 h 2213811"/>
                <a:gd name="connsiteX2" fmla="*/ 1540042 w 2492943"/>
                <a:gd name="connsiteY2" fmla="*/ 1819175 h 2213811"/>
                <a:gd name="connsiteX3" fmla="*/ 2088682 w 2492943"/>
                <a:gd name="connsiteY3" fmla="*/ 1665172 h 2213811"/>
                <a:gd name="connsiteX4" fmla="*/ 2492943 w 2492943"/>
                <a:gd name="connsiteY4" fmla="*/ 1366788 h 2213811"/>
                <a:gd name="connsiteX5" fmla="*/ 2396691 w 2492943"/>
                <a:gd name="connsiteY5" fmla="*/ 394636 h 2213811"/>
                <a:gd name="connsiteX6" fmla="*/ 1597794 w 2492943"/>
                <a:gd name="connsiteY6" fmla="*/ 0 h 2213811"/>
                <a:gd name="connsiteX7" fmla="*/ 770021 w 2492943"/>
                <a:gd name="connsiteY7" fmla="*/ 86628 h 2213811"/>
                <a:gd name="connsiteX8" fmla="*/ 144379 w 2492943"/>
                <a:gd name="connsiteY8" fmla="*/ 336885 h 2213811"/>
                <a:gd name="connsiteX9" fmla="*/ 0 w 2492943"/>
                <a:gd name="connsiteY9" fmla="*/ 914400 h 2213811"/>
                <a:gd name="connsiteX10" fmla="*/ 125129 w 2492943"/>
                <a:gd name="connsiteY10" fmla="*/ 1463040 h 2213811"/>
                <a:gd name="connsiteX11" fmla="*/ 654518 w 2492943"/>
                <a:gd name="connsiteY11" fmla="*/ 1809550 h 2213811"/>
                <a:gd name="connsiteX12" fmla="*/ 1087655 w 2492943"/>
                <a:gd name="connsiteY12" fmla="*/ 1722922 h 2213811"/>
                <a:gd name="connsiteX0" fmla="*/ 1087655 w 2492943"/>
                <a:gd name="connsiteY0" fmla="*/ 1722922 h 2213811"/>
                <a:gd name="connsiteX1" fmla="*/ 837398 w 2492943"/>
                <a:gd name="connsiteY1" fmla="*/ 2213811 h 2213811"/>
                <a:gd name="connsiteX2" fmla="*/ 1540042 w 2492943"/>
                <a:gd name="connsiteY2" fmla="*/ 1819175 h 2213811"/>
                <a:gd name="connsiteX3" fmla="*/ 2088682 w 2492943"/>
                <a:gd name="connsiteY3" fmla="*/ 1665172 h 2213811"/>
                <a:gd name="connsiteX4" fmla="*/ 2492943 w 2492943"/>
                <a:gd name="connsiteY4" fmla="*/ 1366788 h 2213811"/>
                <a:gd name="connsiteX5" fmla="*/ 2461825 w 2492943"/>
                <a:gd name="connsiteY5" fmla="*/ 912449 h 2213811"/>
                <a:gd name="connsiteX6" fmla="*/ 2396691 w 2492943"/>
                <a:gd name="connsiteY6" fmla="*/ 394636 h 2213811"/>
                <a:gd name="connsiteX7" fmla="*/ 1597794 w 2492943"/>
                <a:gd name="connsiteY7" fmla="*/ 0 h 2213811"/>
                <a:gd name="connsiteX8" fmla="*/ 770021 w 2492943"/>
                <a:gd name="connsiteY8" fmla="*/ 86628 h 2213811"/>
                <a:gd name="connsiteX9" fmla="*/ 144379 w 2492943"/>
                <a:gd name="connsiteY9" fmla="*/ 336885 h 2213811"/>
                <a:gd name="connsiteX10" fmla="*/ 0 w 2492943"/>
                <a:gd name="connsiteY10" fmla="*/ 914400 h 2213811"/>
                <a:gd name="connsiteX11" fmla="*/ 125129 w 2492943"/>
                <a:gd name="connsiteY11" fmla="*/ 1463040 h 2213811"/>
                <a:gd name="connsiteX12" fmla="*/ 654518 w 2492943"/>
                <a:gd name="connsiteY12" fmla="*/ 1809550 h 2213811"/>
                <a:gd name="connsiteX13" fmla="*/ 1087655 w 2492943"/>
                <a:gd name="connsiteY13" fmla="*/ 1722922 h 2213811"/>
                <a:gd name="connsiteX0" fmla="*/ 1087655 w 2603928"/>
                <a:gd name="connsiteY0" fmla="*/ 1722922 h 2213811"/>
                <a:gd name="connsiteX1" fmla="*/ 837398 w 2603928"/>
                <a:gd name="connsiteY1" fmla="*/ 2213811 h 2213811"/>
                <a:gd name="connsiteX2" fmla="*/ 1540042 w 2603928"/>
                <a:gd name="connsiteY2" fmla="*/ 1819175 h 2213811"/>
                <a:gd name="connsiteX3" fmla="*/ 2088682 w 2603928"/>
                <a:gd name="connsiteY3" fmla="*/ 1665172 h 2213811"/>
                <a:gd name="connsiteX4" fmla="*/ 2492943 w 2603928"/>
                <a:gd name="connsiteY4" fmla="*/ 1366788 h 2213811"/>
                <a:gd name="connsiteX5" fmla="*/ 2603928 w 2603928"/>
                <a:gd name="connsiteY5" fmla="*/ 904970 h 2213811"/>
                <a:gd name="connsiteX6" fmla="*/ 2396691 w 2603928"/>
                <a:gd name="connsiteY6" fmla="*/ 394636 h 2213811"/>
                <a:gd name="connsiteX7" fmla="*/ 1597794 w 2603928"/>
                <a:gd name="connsiteY7" fmla="*/ 0 h 2213811"/>
                <a:gd name="connsiteX8" fmla="*/ 770021 w 2603928"/>
                <a:gd name="connsiteY8" fmla="*/ 86628 h 2213811"/>
                <a:gd name="connsiteX9" fmla="*/ 144379 w 2603928"/>
                <a:gd name="connsiteY9" fmla="*/ 336885 h 2213811"/>
                <a:gd name="connsiteX10" fmla="*/ 0 w 2603928"/>
                <a:gd name="connsiteY10" fmla="*/ 914400 h 2213811"/>
                <a:gd name="connsiteX11" fmla="*/ 125129 w 2603928"/>
                <a:gd name="connsiteY11" fmla="*/ 1463040 h 2213811"/>
                <a:gd name="connsiteX12" fmla="*/ 654518 w 2603928"/>
                <a:gd name="connsiteY12" fmla="*/ 1809550 h 2213811"/>
                <a:gd name="connsiteX13" fmla="*/ 1087655 w 2603928"/>
                <a:gd name="connsiteY13" fmla="*/ 1722922 h 2213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03928" h="2213811">
                  <a:moveTo>
                    <a:pt x="1087655" y="1722922"/>
                  </a:moveTo>
                  <a:lnTo>
                    <a:pt x="837398" y="2213811"/>
                  </a:lnTo>
                  <a:lnTo>
                    <a:pt x="1540042" y="1819175"/>
                  </a:lnTo>
                  <a:lnTo>
                    <a:pt x="2088682" y="1665172"/>
                  </a:lnTo>
                  <a:lnTo>
                    <a:pt x="2492943" y="1366788"/>
                  </a:lnTo>
                  <a:lnTo>
                    <a:pt x="2603928" y="904970"/>
                  </a:lnTo>
                  <a:lnTo>
                    <a:pt x="2396691" y="394636"/>
                  </a:lnTo>
                  <a:lnTo>
                    <a:pt x="1597794" y="0"/>
                  </a:lnTo>
                  <a:lnTo>
                    <a:pt x="770021" y="86628"/>
                  </a:lnTo>
                  <a:lnTo>
                    <a:pt x="144379" y="336885"/>
                  </a:lnTo>
                  <a:lnTo>
                    <a:pt x="0" y="914400"/>
                  </a:lnTo>
                  <a:lnTo>
                    <a:pt x="125129" y="1463040"/>
                  </a:lnTo>
                  <a:lnTo>
                    <a:pt x="654518" y="1809550"/>
                  </a:lnTo>
                  <a:lnTo>
                    <a:pt x="1087655" y="172292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="" xmlns:a16="http://schemas.microsoft.com/office/drawing/2014/main" id="{6896E523-65AA-41D9-B0D8-C3E524262FB5}"/>
                </a:ext>
              </a:extLst>
            </p:cNvPr>
            <p:cNvSpPr/>
            <p:nvPr/>
          </p:nvSpPr>
          <p:spPr>
            <a:xfrm>
              <a:off x="4611941" y="2463537"/>
              <a:ext cx="3039614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2800" dirty="0">
                  <a:solidFill>
                    <a:schemeClr val="accent2"/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이게 무슨 말일까</a:t>
              </a:r>
              <a:r>
                <a:rPr lang="en-US" altLang="ko-KR" sz="2800" dirty="0">
                  <a:solidFill>
                    <a:schemeClr val="accent2"/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? </a:t>
              </a:r>
            </a:p>
            <a:p>
              <a:pPr algn="ctr"/>
              <a:r>
                <a:rPr lang="ko-KR" altLang="en-US" sz="2000" dirty="0" smtClean="0"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이해할 </a:t>
              </a:r>
              <a:r>
                <a:rPr lang="ko-KR" altLang="en-US" sz="2000" dirty="0"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수 없었던 아띠들은</a:t>
              </a:r>
              <a:r>
                <a:rPr lang="en-US" altLang="ko-KR" sz="2000" dirty="0"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 </a:t>
              </a:r>
              <a:r>
                <a:rPr lang="ko-KR" altLang="en-US" sz="2800" dirty="0">
                  <a:solidFill>
                    <a:schemeClr val="accent6"/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그래서</a:t>
              </a:r>
              <a:r>
                <a:rPr lang="en-US" altLang="ko-KR" sz="2800" dirty="0">
                  <a:solidFill>
                    <a:schemeClr val="accent6"/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!</a:t>
              </a:r>
              <a:endParaRPr lang="en-US" altLang="ko-KR" sz="2000" dirty="0">
                <a:solidFill>
                  <a:schemeClr val="accent6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  <a:p>
              <a:pPr algn="ctr"/>
              <a:r>
                <a:rPr lang="en-US" altLang="ko-KR" sz="2000" dirty="0"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3</a:t>
              </a:r>
              <a:r>
                <a:rPr lang="ko-KR" altLang="en-US" sz="2000" dirty="0"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주 동안 </a:t>
              </a:r>
              <a:r>
                <a:rPr lang="ko-KR" altLang="en-US" sz="2400" dirty="0" err="1" smtClean="0">
                  <a:solidFill>
                    <a:srgbClr val="00B050"/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캄팀만의</a:t>
              </a:r>
              <a:r>
                <a:rPr lang="ko-KR" altLang="en-US" sz="2400" dirty="0" smtClean="0">
                  <a:solidFill>
                    <a:srgbClr val="00B050"/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 </a:t>
              </a:r>
              <a:r>
                <a:rPr lang="en-US" altLang="ko-KR" sz="2400" dirty="0">
                  <a:solidFill>
                    <a:srgbClr val="00B050"/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PCM</a:t>
              </a:r>
              <a:r>
                <a:rPr lang="ko-KR" altLang="en-US" sz="2400" dirty="0">
                  <a:solidFill>
                    <a:srgbClr val="00B050"/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의 과정</a:t>
              </a:r>
              <a:r>
                <a:rPr lang="ko-KR" altLang="en-US" sz="2000" dirty="0"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을</a:t>
              </a:r>
              <a:endParaRPr lang="en-US" altLang="ko-KR" sz="2000" dirty="0"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  <a:p>
              <a:pPr algn="ctr"/>
              <a:r>
                <a:rPr lang="ko-KR" altLang="en-US" sz="2000" dirty="0"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보여드리겠습니다</a:t>
              </a:r>
              <a:r>
                <a:rPr lang="en-US" altLang="ko-KR" sz="2000" dirty="0"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217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43763">
            <a:off x="10449453" y="3430395"/>
            <a:ext cx="548753" cy="674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_x184651832" descr="EMB00016374786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3117">
            <a:off x="8477315" y="1524265"/>
            <a:ext cx="564372" cy="52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_x184650552" descr="EMB00016374786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99397">
            <a:off x="3818085" y="1943450"/>
            <a:ext cx="442659" cy="594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25" name="직선 연결선 24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29546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NO1. 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 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이주민들을 위한 마을지도 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	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446644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지역조사부터 마을 지도까지 우리가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해나간 지난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주간의 여정 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0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12190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cxnSp>
        <p:nvCxnSpPr>
          <p:cNvPr id="7" name="직선 연결선 6"/>
          <p:cNvCxnSpPr/>
          <p:nvPr/>
        </p:nvCxnSpPr>
        <p:spPr>
          <a:xfrm>
            <a:off x="1198662" y="1268760"/>
            <a:ext cx="0" cy="4896544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타원 7"/>
          <p:cNvSpPr/>
          <p:nvPr/>
        </p:nvSpPr>
        <p:spPr>
          <a:xfrm>
            <a:off x="1112041" y="1182139"/>
            <a:ext cx="173242" cy="17324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1112041" y="1700808"/>
            <a:ext cx="173242" cy="17324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1112041" y="2204864"/>
            <a:ext cx="173242" cy="17324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/>
          <p:cNvSpPr/>
          <p:nvPr/>
        </p:nvSpPr>
        <p:spPr>
          <a:xfrm>
            <a:off x="1112041" y="2708920"/>
            <a:ext cx="173242" cy="17324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/>
          <p:cNvSpPr/>
          <p:nvPr/>
        </p:nvSpPr>
        <p:spPr>
          <a:xfrm>
            <a:off x="1112041" y="3255759"/>
            <a:ext cx="173242" cy="17324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타원 29"/>
          <p:cNvSpPr/>
          <p:nvPr/>
        </p:nvSpPr>
        <p:spPr>
          <a:xfrm>
            <a:off x="1112041" y="3717032"/>
            <a:ext cx="173242" cy="17324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/>
          <p:cNvSpPr/>
          <p:nvPr/>
        </p:nvSpPr>
        <p:spPr>
          <a:xfrm>
            <a:off x="1112041" y="4221088"/>
            <a:ext cx="173242" cy="17324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1112041" y="4725144"/>
            <a:ext cx="173242" cy="17324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1112041" y="5229200"/>
            <a:ext cx="173242" cy="17324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/>
          <p:cNvSpPr/>
          <p:nvPr/>
        </p:nvSpPr>
        <p:spPr>
          <a:xfrm>
            <a:off x="1112041" y="5733256"/>
            <a:ext cx="173242" cy="17324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/>
          <p:cNvSpPr/>
          <p:nvPr/>
        </p:nvSpPr>
        <p:spPr>
          <a:xfrm>
            <a:off x="1112041" y="6165304"/>
            <a:ext cx="173242" cy="17324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1461443" y="1114871"/>
            <a:ext cx="51805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월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28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 사전조사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–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양산이라는 지역은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 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1461442" y="1633540"/>
            <a:ext cx="72980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월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29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마인드맵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–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양산 지역 문제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ex.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플라스틱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ZERO,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청년정책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다문화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노인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지역갈등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1461443" y="2137596"/>
            <a:ext cx="72980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월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30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지역 사전조사 발표 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1468825" y="2641652"/>
            <a:ext cx="85868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8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월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다양한 문제 중 다문화를 주제로 선정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– WHY?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양산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YMCA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주변은 양산 이주민들의 </a:t>
            </a:r>
            <a:r>
              <a:rPr lang="ko-KR" altLang="en-US" sz="1400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핫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플레이스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! 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1461442" y="3188491"/>
            <a:ext cx="85868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8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월 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PCM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주제선정 회의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어떻게 다문화 문제에 접근 할 수 있을까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1461441" y="3649764"/>
            <a:ext cx="93142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8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월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설문지 제작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–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이주민들이 생활에서 느끼는 문제점들은 무엇이 있을까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Ex.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병원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식사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편의시설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여가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종교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1461441" y="4153820"/>
            <a:ext cx="93142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8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월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이주민들을 위한 마을지도 제작을 위해 지역 탐방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–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 이주민 인터뷰  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1461441" y="5161932"/>
            <a:ext cx="93142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8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월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12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외국인 노동자의 집 방문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–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기관지도자들께 설문지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및 인터뷰 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1461441" y="4657876"/>
            <a:ext cx="93142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8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월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10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다문화 센터 방문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–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이주여성들에게 설문지 및 인터뷰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1458665" y="5652536"/>
            <a:ext cx="93142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8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월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13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외국 음식점 방문 및 인터뷰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–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커뮤니티 맵핑을 통한 지도 표시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1454329" y="6098036"/>
            <a:ext cx="93142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8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월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15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병원 및 음식점 파악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–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커뮤니티 맵핑을 통한 지도 표시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마을 지도 만들기  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413540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25" name="직선 연결선 24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29546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NO1. 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 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이주민들을 위한 마을지도 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	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="" xmlns:a16="http://schemas.microsoft.com/office/drawing/2014/main" id="{CC0B6721-876A-4E8B-919F-ECABEE0C95C2}"/>
              </a:ext>
            </a:extLst>
          </p:cNvPr>
          <p:cNvGrpSpPr/>
          <p:nvPr/>
        </p:nvGrpSpPr>
        <p:grpSpPr>
          <a:xfrm>
            <a:off x="674822" y="1164716"/>
            <a:ext cx="1063113" cy="855482"/>
            <a:chOff x="7447592" y="2252952"/>
            <a:chExt cx="854331" cy="975093"/>
          </a:xfrm>
        </p:grpSpPr>
        <p:sp>
          <p:nvSpPr>
            <p:cNvPr id="12" name="직사각형 11">
              <a:extLst>
                <a:ext uri="{FF2B5EF4-FFF2-40B4-BE49-F238E27FC236}">
                  <a16:creationId xmlns="" xmlns:a16="http://schemas.microsoft.com/office/drawing/2014/main" id="{11697A9D-3A46-4072-8AF8-22AA21D930F8}"/>
                </a:ext>
              </a:extLst>
            </p:cNvPr>
            <p:cNvSpPr/>
            <p:nvPr/>
          </p:nvSpPr>
          <p:spPr>
            <a:xfrm>
              <a:off x="7964679" y="2252952"/>
              <a:ext cx="302984" cy="5963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8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1</a:t>
              </a: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="" xmlns:a16="http://schemas.microsoft.com/office/drawing/2014/main" id="{6BB85A90-3D6A-4510-9B06-AD28AF1732BD}"/>
                </a:ext>
              </a:extLst>
            </p:cNvPr>
            <p:cNvSpPr/>
            <p:nvPr/>
          </p:nvSpPr>
          <p:spPr>
            <a:xfrm>
              <a:off x="7447592" y="2807074"/>
              <a:ext cx="854331" cy="4209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b="1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지역조사</a:t>
              </a:r>
              <a:endParaRPr lang="en-US" altLang="ko-KR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1918742" y="1266926"/>
            <a:ext cx="51805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Q. </a:t>
            </a:r>
            <a:r>
              <a:rPr lang="ko-KR" altLang="en-US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양산은 어떤 곳일까</a:t>
            </a:r>
            <a:r>
              <a:rPr lang="en-US" altLang="ko-KR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0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217" name="_x184650552" descr="EMB0001637478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5425">
            <a:off x="6623707" y="1008475"/>
            <a:ext cx="3623542" cy="4511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12190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220" name="_x184651832" descr="EMB00016374786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3544">
            <a:off x="9372336" y="3372547"/>
            <a:ext cx="2543175" cy="277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직사각형 25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1990750" y="1703950"/>
            <a:ext cx="43924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부산의 위성도시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잠만 자는 곳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집값이 쌈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외국인 노동자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‘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공장 多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’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양산을 </a:t>
            </a:r>
            <a:r>
              <a:rPr lang="ko-KR" altLang="en-US" sz="1400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먹여살리는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산업 구조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다문화 문제 대두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다양한 나라의 사람들이 와서 공장에서 일을 함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청년정책 </a:t>
            </a:r>
            <a:r>
              <a:rPr lang="en-US" altLang="ko-KR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ZERO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보수적인 지역 색깔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보여주기 식의 청년정책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실제로 청년이 살아가기 위한 기본권적 정책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ZERO</a:t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990751" y="4086066"/>
            <a:ext cx="52565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6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지역갈등 심화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이쪽 양산 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VS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저쪽 양산 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서로 같은 양산이라고 생각하지도 않고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잘 방문하지도 않음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b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BUT,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미묘한 경쟁의식 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 쪽에 무언가가 생기면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다른 쪽에도 그 기관을 만들어야 함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b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ko-KR" altLang="en-US" sz="16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플라스틱 </a:t>
            </a:r>
            <a:r>
              <a:rPr lang="en-US" altLang="ko-KR" sz="16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ZERO</a:t>
            </a:r>
            <a:r>
              <a:rPr lang="ko-KR" altLang="en-US" sz="16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운동의 시행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8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월 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일부터 시행되는 커피숍의 일회용 컵 단속</a:t>
            </a:r>
            <a:endParaRPr lang="en-US" altLang="ko-KR" sz="14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446644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지역조사부터 마을 지도까지 우리가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해나간 지난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주간의 여정 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1697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25" name="직선 연결선 24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29546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NO1. 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 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이주민들을 위한 마을지도 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	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0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12190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0" name="그룹 19">
            <a:extLst>
              <a:ext uri="{FF2B5EF4-FFF2-40B4-BE49-F238E27FC236}">
                <a16:creationId xmlns="" xmlns:a16="http://schemas.microsoft.com/office/drawing/2014/main" id="{CC0B6721-876A-4E8B-919F-ECABEE0C95C2}"/>
              </a:ext>
            </a:extLst>
          </p:cNvPr>
          <p:cNvGrpSpPr/>
          <p:nvPr/>
        </p:nvGrpSpPr>
        <p:grpSpPr>
          <a:xfrm>
            <a:off x="5028039" y="692696"/>
            <a:ext cx="1063113" cy="938214"/>
            <a:chOff x="7446909" y="2332776"/>
            <a:chExt cx="885981" cy="1069393"/>
          </a:xfrm>
        </p:grpSpPr>
        <p:sp>
          <p:nvSpPr>
            <p:cNvPr id="22" name="직사각형 21">
              <a:extLst>
                <a:ext uri="{FF2B5EF4-FFF2-40B4-BE49-F238E27FC236}">
                  <a16:creationId xmlns="" xmlns:a16="http://schemas.microsoft.com/office/drawing/2014/main" id="{11697A9D-3A46-4072-8AF8-22AA21D930F8}"/>
                </a:ext>
              </a:extLst>
            </p:cNvPr>
            <p:cNvSpPr/>
            <p:nvPr/>
          </p:nvSpPr>
          <p:spPr>
            <a:xfrm>
              <a:off x="7915301" y="2332776"/>
              <a:ext cx="338254" cy="6665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32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</a:t>
              </a: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="" xmlns:a16="http://schemas.microsoft.com/office/drawing/2014/main" id="{6BB85A90-3D6A-4510-9B06-AD28AF1732BD}"/>
                </a:ext>
              </a:extLst>
            </p:cNvPr>
            <p:cNvSpPr/>
            <p:nvPr/>
          </p:nvSpPr>
          <p:spPr>
            <a:xfrm>
              <a:off x="7446909" y="2981198"/>
              <a:ext cx="885981" cy="4209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b="1" dirty="0" err="1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과제찾기</a:t>
              </a:r>
              <a:endParaRPr lang="en-US" altLang="ko-KR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sp>
        <p:nvSpPr>
          <p:cNvPr id="4" name="직사각형 3"/>
          <p:cNvSpPr/>
          <p:nvPr/>
        </p:nvSpPr>
        <p:spPr>
          <a:xfrm>
            <a:off x="6228257" y="800417"/>
            <a:ext cx="4272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altLang="ko-KR" b="1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Q. </a:t>
            </a:r>
            <a:r>
              <a:rPr lang="ko-KR" altLang="en-US" b="1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우리가 양산에서 해볼 수 있는 문제는</a:t>
            </a:r>
            <a:r>
              <a:rPr lang="en-US" altLang="ko-KR" b="1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</a:t>
            </a:r>
            <a:endParaRPr lang="en-US" altLang="ko-KR" b="1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9219" name="_x184651272" descr="EMB00016374787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6513">
            <a:off x="518758" y="1057879"/>
            <a:ext cx="4226985" cy="3830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Administrator\Documents\카카오톡 받은 파일\라온아띠 사진\지역조사\KakaoTalk_Moim_7GxjztATwUHnjVrr5o0vnpqcNa6ge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8359">
            <a:off x="1017513" y="2936581"/>
            <a:ext cx="4104345" cy="356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직사각형 25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6595772" y="1277471"/>
            <a:ext cx="5260073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6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청년정책 </a:t>
            </a:r>
            <a:r>
              <a:rPr lang="en-US" altLang="ko-KR" sz="16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ZERO</a:t>
            </a:r>
            <a:br>
              <a:rPr lang="en-US" altLang="ko-KR" sz="16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양산에 청년들이 머물 수 있는 방법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</a:t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남부시장 내에 있는 </a:t>
            </a:r>
            <a:r>
              <a:rPr lang="ko-KR" altLang="en-US" sz="1400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청년몰의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문제점 해결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</a:t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400" u="sng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장점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‘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청년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’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이라는 우리와의 공통점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양산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YMCA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폴라리스 청년들과 협업 가능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400" u="sng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단점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굳이 청년들이 양산에 머물러야 할까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</a:t>
            </a:r>
            <a:r>
              <a:rPr lang="en-US" altLang="ko-KR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endParaRPr lang="en-US" altLang="ko-KR" sz="16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다문화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우리가 외국인을 진짜 같은 주민이라고 생각할까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</a:t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 분들이 받고 있는 편견을 어떻게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극복하지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</a:t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400" u="sng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장점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우리의 편견에 맞섬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양산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YMCA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주변의 실제 문제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생각해보지 못했던 새로운 분야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400" u="sng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단점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의사소통 문제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설문지 자체가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..),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말 걸기가 무서움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편견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지역갈등 </a:t>
            </a:r>
            <a:r>
              <a:rPr lang="en-US" altLang="ko-KR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저쪽 양산 </a:t>
            </a:r>
            <a:r>
              <a:rPr lang="en-US" altLang="ko-KR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vs </a:t>
            </a:r>
            <a:r>
              <a:rPr lang="ko-KR" altLang="en-US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이쪽 양산</a:t>
            </a:r>
            <a:r>
              <a:rPr lang="en-US" altLang="ko-KR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왜 같은 양산이라고 생각하지 않을까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유대감을 만들어준다면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</a:t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400" u="sng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장점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청소년 동아리 친구들과 협업 가능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400" u="sng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단점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굳이 왜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라는 필요성을 계속해서 던지게 됨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플라스틱 </a:t>
            </a:r>
            <a:r>
              <a:rPr lang="en-US" altLang="ko-KR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ZERO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400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일회용컵을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사용하지 않는 방법은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소비자의 귀찮음 해결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장점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쉽고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빠른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 가능해 보임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단점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그렇게 큰 흥미가 없음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446644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지역조사부터 마을 지도까지 우리가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해나간 지난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주간의 여정 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33566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22" name="직선 연결선 21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4566" y="371433"/>
            <a:ext cx="29546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NO1. PCM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이주민들을 위한 마을지도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	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78582" y="1516359"/>
            <a:ext cx="5825320" cy="1572797"/>
            <a:chOff x="6560714" y="1527237"/>
            <a:chExt cx="4854102" cy="1792702"/>
          </a:xfrm>
        </p:grpSpPr>
        <p:grpSp>
          <p:nvGrpSpPr>
            <p:cNvPr id="7" name="그룹 6">
              <a:extLst>
                <a:ext uri="{FF2B5EF4-FFF2-40B4-BE49-F238E27FC236}">
                  <a16:creationId xmlns="" xmlns:a16="http://schemas.microsoft.com/office/drawing/2014/main" id="{CC0B6721-876A-4E8B-919F-ECABEE0C95C2}"/>
                </a:ext>
              </a:extLst>
            </p:cNvPr>
            <p:cNvGrpSpPr/>
            <p:nvPr/>
          </p:nvGrpSpPr>
          <p:grpSpPr>
            <a:xfrm>
              <a:off x="6560714" y="1527237"/>
              <a:ext cx="885867" cy="1129808"/>
              <a:chOff x="7463114" y="1884693"/>
              <a:chExt cx="885980" cy="1129808"/>
            </a:xfrm>
          </p:grpSpPr>
          <p:sp>
            <p:nvSpPr>
              <p:cNvPr id="9" name="직사각형 8">
                <a:extLst>
                  <a:ext uri="{FF2B5EF4-FFF2-40B4-BE49-F238E27FC236}">
                    <a16:creationId xmlns="" xmlns:a16="http://schemas.microsoft.com/office/drawing/2014/main" id="{11697A9D-3A46-4072-8AF8-22AA21D930F8}"/>
                  </a:ext>
                </a:extLst>
              </p:cNvPr>
              <p:cNvSpPr/>
              <p:nvPr/>
            </p:nvSpPr>
            <p:spPr>
              <a:xfrm>
                <a:off x="7954022" y="1884693"/>
                <a:ext cx="383675" cy="8068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40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3</a:t>
                </a:r>
              </a:p>
            </p:txBody>
          </p:sp>
          <p:sp>
            <p:nvSpPr>
              <p:cNvPr id="10" name="직사각형 9">
                <a:extLst>
                  <a:ext uri="{FF2B5EF4-FFF2-40B4-BE49-F238E27FC236}">
                    <a16:creationId xmlns="" xmlns:a16="http://schemas.microsoft.com/office/drawing/2014/main" id="{6BB85A90-3D6A-4510-9B06-AD28AF1732BD}"/>
                  </a:ext>
                </a:extLst>
              </p:cNvPr>
              <p:cNvSpPr/>
              <p:nvPr/>
            </p:nvSpPr>
            <p:spPr>
              <a:xfrm>
                <a:off x="7463114" y="2593530"/>
                <a:ext cx="885980" cy="4209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b="1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주제선정</a:t>
                </a:r>
                <a:endParaRPr lang="en-US" altLang="ko-KR" b="1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  <p:sp>
          <p:nvSpPr>
            <p:cNvPr id="8" name="직사각형 7">
              <a:extLst>
                <a:ext uri="{FF2B5EF4-FFF2-40B4-BE49-F238E27FC236}">
                  <a16:creationId xmlns="" xmlns:a16="http://schemas.microsoft.com/office/drawing/2014/main" id="{2AE4C1D0-A749-4D41-9683-95BF8B1D5BB7}"/>
                </a:ext>
              </a:extLst>
            </p:cNvPr>
            <p:cNvSpPr/>
            <p:nvPr/>
          </p:nvSpPr>
          <p:spPr>
            <a:xfrm>
              <a:off x="7518127" y="1636054"/>
              <a:ext cx="3896689" cy="1683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ko-KR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Q. </a:t>
              </a:r>
              <a:r>
                <a:rPr lang="ko-KR" altLang="en-US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이 동네의 특징은 무엇일까</a:t>
              </a:r>
              <a:r>
                <a:rPr lang="en-US" altLang="ko-KR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?</a:t>
              </a:r>
            </a:p>
            <a:p>
              <a:pPr marL="285750" indent="-285750" algn="just">
                <a:buFontTx/>
                <a:buChar char="-"/>
              </a:pP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외국인 노동자 및 이주민들이 많다</a:t>
              </a:r>
              <a:endPara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marL="285750" indent="-285750" algn="just">
                <a:buFontTx/>
                <a:buChar char="-"/>
              </a:pPr>
              <a:endParaRPr lang="en-US" altLang="ko-KR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just"/>
              <a:r>
                <a:rPr lang="en-US" altLang="ko-KR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Q. </a:t>
              </a:r>
              <a:r>
                <a:rPr lang="ko-KR" altLang="en-US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우리에게 생소한 사람들은 누구일까</a:t>
              </a:r>
              <a:r>
                <a:rPr lang="en-US" altLang="ko-KR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?</a:t>
              </a:r>
            </a:p>
            <a:p>
              <a:pPr marL="285750" indent="-285750" algn="just">
                <a:buFontTx/>
                <a:buChar char="-"/>
              </a:pP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외국인 노동자 및 이주민</a:t>
              </a:r>
              <a:endPara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just"/>
              <a:endPara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sp>
        <p:nvSpPr>
          <p:cNvPr id="16" name="직사각형 15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4097476" y="5145124"/>
            <a:ext cx="49954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i="1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이주민들을 위한 마을지도 만들기</a:t>
            </a:r>
            <a:endParaRPr lang="en-US" altLang="ko-KR" sz="2000" i="1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" name="갈매기형 수장 3"/>
          <p:cNvSpPr/>
          <p:nvPr/>
        </p:nvSpPr>
        <p:spPr>
          <a:xfrm rot="5400000">
            <a:off x="6365100" y="4677172"/>
            <a:ext cx="357040" cy="308968"/>
          </a:xfrm>
          <a:prstGeom prst="chevron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3646934" y="5661248"/>
            <a:ext cx="680148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 동안 할 수 있고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우리의 편견을 깰 수 있는 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에 도전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!</a:t>
            </a:r>
          </a:p>
          <a:p>
            <a:pPr marL="285750" indent="-285750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 지역을 잘 모르는 이주민들을 위해 마을지도로 접근성을 높이자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!</a:t>
            </a:r>
            <a:endParaRPr lang="en-US" altLang="ko-KR" sz="1400" i="1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생활을 잘 할 수 있도록 많은 정보들을 담아주자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!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446644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지역조사부터 마을 지도까지 우리가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해나간 지난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주간의 여정 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815147" y="2708920"/>
            <a:ext cx="48579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6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Q. </a:t>
            </a:r>
            <a:r>
              <a:rPr lang="ko-KR" altLang="en-US" sz="16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그럼 어떻게 하지</a:t>
            </a:r>
            <a:r>
              <a:rPr lang="en-US" altLang="ko-KR" sz="16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</a:t>
            </a:r>
          </a:p>
          <a:p>
            <a:pPr marL="285750" indent="-285750" algn="just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외국인들에게 인터뷰를 통해 먼저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생활적 측면에서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어떤 문제가 있는지 알아보자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marL="285750" indent="-285750" algn="just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외국인이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여기서 잘 적응하고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잘 살 수 있도록 생활 편의시설이 담긴 지도를 만들어보자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!</a:t>
            </a:r>
          </a:p>
          <a:p>
            <a:pPr marL="285750" indent="-285750" algn="just">
              <a:buFontTx/>
              <a:buChar char="-"/>
            </a:pP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실제 지역 인터뷰를 통해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외국인들에게 사람들의 편견이 심한지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호의적인 사람들이 있는지 알아보자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endParaRPr lang="en-US" altLang="ko-KR" sz="14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627556" y="2924944"/>
            <a:ext cx="463138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Q. </a:t>
            </a:r>
            <a:r>
              <a:rPr lang="ko-KR" altLang="en-US" sz="16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무엇에 흥미가 있지</a:t>
            </a:r>
            <a:r>
              <a:rPr lang="en-US" altLang="ko-KR" sz="16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</a:t>
            </a:r>
            <a:endParaRPr lang="en-US" altLang="ko-KR" sz="14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buFontTx/>
              <a:buChar char="-"/>
            </a:pP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 번도 주변에 있는 이주민이 우리의 실제 주민이라고 느껴본 적이 없다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marL="285750" indent="-285750" algn="just">
              <a:buFontTx/>
              <a:buChar char="-"/>
            </a:pP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이주민들을 통해 직접적으로 사회문제라고 느껴보지 못한 문제에 도전해보고 싶다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marL="285750" indent="-285750" algn="just">
              <a:buFontTx/>
              <a:buChar char="-"/>
            </a:pP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 문제를 통해 우리가 캄보디아에 가서 닥칠 문제들을 실제로 경험해보고 싶다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6815147" y="1642003"/>
            <a:ext cx="434334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Q. </a:t>
            </a:r>
            <a:r>
              <a:rPr lang="ko-KR" altLang="en-US" sz="16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직접 보고 문제의식을 느낀 것은 무엇일까</a:t>
            </a:r>
            <a:r>
              <a:rPr lang="en-US" altLang="ko-KR" sz="16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</a:t>
            </a:r>
          </a:p>
          <a:p>
            <a:pPr marL="285750" indent="-285750" algn="just">
              <a:buFontTx/>
              <a:buChar char="-"/>
            </a:pP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버스기사들이 한국인은 기다려주고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외국인은 기다려주지 않는 것을 보면서 이 동네의 편견을 느낌</a:t>
            </a:r>
            <a:endParaRPr lang="en-US" altLang="ko-KR" sz="14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2689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22" name="직선 연결선 21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4566" y="361273"/>
            <a:ext cx="29546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NO1. PCM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이주민들을 위한 마을지도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	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="" xmlns:a16="http://schemas.microsoft.com/office/drawing/2014/main" id="{CC0B6721-876A-4E8B-919F-ECABEE0C95C2}"/>
              </a:ext>
            </a:extLst>
          </p:cNvPr>
          <p:cNvGrpSpPr/>
          <p:nvPr/>
        </p:nvGrpSpPr>
        <p:grpSpPr>
          <a:xfrm>
            <a:off x="714950" y="1175225"/>
            <a:ext cx="1063112" cy="1017405"/>
            <a:chOff x="7195435" y="1981818"/>
            <a:chExt cx="956525" cy="1154398"/>
          </a:xfrm>
        </p:grpSpPr>
        <p:sp>
          <p:nvSpPr>
            <p:cNvPr id="14" name="직사각형 13">
              <a:extLst>
                <a:ext uri="{FF2B5EF4-FFF2-40B4-BE49-F238E27FC236}">
                  <a16:creationId xmlns="" xmlns:a16="http://schemas.microsoft.com/office/drawing/2014/main" id="{11697A9D-3A46-4072-8AF8-22AA21D930F8}"/>
                </a:ext>
              </a:extLst>
            </p:cNvPr>
            <p:cNvSpPr/>
            <p:nvPr/>
          </p:nvSpPr>
          <p:spPr>
            <a:xfrm>
              <a:off x="7737735" y="1981818"/>
              <a:ext cx="414225" cy="8032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40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4</a:t>
              </a: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="" xmlns:a16="http://schemas.microsoft.com/office/drawing/2014/main" id="{6BB85A90-3D6A-4510-9B06-AD28AF1732BD}"/>
                </a:ext>
              </a:extLst>
            </p:cNvPr>
            <p:cNvSpPr/>
            <p:nvPr/>
          </p:nvSpPr>
          <p:spPr>
            <a:xfrm>
              <a:off x="7195435" y="2717154"/>
              <a:ext cx="956525" cy="4190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b="1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지역조사</a:t>
              </a:r>
              <a:endParaRPr lang="en-US" altLang="ko-KR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sp>
        <p:nvSpPr>
          <p:cNvPr id="19" name="직사각형 18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1910770" y="1333792"/>
            <a:ext cx="4783559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Q. </a:t>
            </a:r>
            <a:r>
              <a:rPr lang="ko-KR" altLang="en-US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우리가 만났던 사람들</a:t>
            </a:r>
            <a:r>
              <a:rPr lang="en-US" altLang="ko-KR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</a:t>
            </a:r>
          </a:p>
          <a:p>
            <a:pPr marL="285750" indent="-285750">
              <a:buFontTx/>
              <a:buChar char="-"/>
            </a:pPr>
            <a:r>
              <a:rPr lang="ko-KR" altLang="en-US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외국인 노동자의 집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외노자의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집에서 활동하는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‘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리더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’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들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오랫동안 한국에 살아 주로 어느 곳을 가는지 더 자세하게 들을 수 있었다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ko-KR" altLang="en-US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다문화 센터 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캄보디아어를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교육해주시는 선생님 및 이주여성들 </a:t>
            </a:r>
            <a:endParaRPr lang="en-US" altLang="ko-KR" sz="14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지나가는 외국인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 동네에 사시는 분들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길거리 설문조사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!</a:t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엄청 무서워서 말도 못 건 적도 있음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..)</a:t>
            </a:r>
          </a:p>
          <a:p>
            <a:pPr marL="285750" indent="-285750">
              <a:buFontTx/>
              <a:buChar char="-"/>
            </a:pPr>
            <a:r>
              <a:rPr lang="ko-KR" altLang="en-US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인근 외국 식당 방문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: </a:t>
            </a:r>
            <a:r>
              <a:rPr lang="ko-KR" altLang="en-US" sz="1400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할랄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인도네시아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중국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태국 등 다양한 식당 방문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계속 직접 음식을 먹는걸 망설였지만 결국 인도네시아 음식점에 들어가 밥을 먹었다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!)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endParaRPr lang="en-US" altLang="ko-KR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en-US" altLang="ko-KR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Q. </a:t>
            </a:r>
            <a:r>
              <a:rPr lang="ko-KR" altLang="en-US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마을지도 내용</a:t>
            </a:r>
            <a:r>
              <a:rPr lang="en-US" altLang="ko-KR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</a:t>
            </a:r>
          </a:p>
          <a:p>
            <a:pPr marL="285750" indent="-285750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우리가 생활에 가장 필요한 것들이 무엇이 있을까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</a:t>
            </a:r>
          </a:p>
          <a:p>
            <a:pPr marL="285750" indent="-285750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병원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식사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외국 식당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외국 식료품점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 </a:t>
            </a:r>
            <a:r>
              <a:rPr lang="ko-KR" altLang="en-US" sz="1400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마트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편의시설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여가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종교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교통 등의 생활기반 시설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endParaRPr lang="en-US" altLang="ko-KR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en-US" altLang="ko-KR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Q. </a:t>
            </a:r>
            <a:r>
              <a:rPr lang="ko-KR" altLang="en-US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조사 방식</a:t>
            </a:r>
            <a:r>
              <a:rPr lang="en-US" altLang="ko-KR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</a:t>
            </a:r>
          </a:p>
          <a:p>
            <a:pPr marL="285750" indent="-285750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설문지 작성 및 인터뷰 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43763">
            <a:off x="6911355" y="810896"/>
            <a:ext cx="3564862" cy="43810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9783">
            <a:off x="8626952" y="2395942"/>
            <a:ext cx="3048917" cy="392847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직사각형 22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446644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지역조사부터 마을 지도까지 우리가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해나간 지난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주간의 여정 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047515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22" name="직선 연결선 21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4566" y="361273"/>
            <a:ext cx="29546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NO1. PCM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이주민들을 위한 마을지도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	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446644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지역조사부터 마을 지도까지 우리가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해나간 지난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주간의 여정 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="" xmlns:a16="http://schemas.microsoft.com/office/drawing/2014/main" id="{00A3A266-2001-47C3-B2CE-B8A2980A6B6E}"/>
              </a:ext>
            </a:extLst>
          </p:cNvPr>
          <p:cNvGrpSpPr/>
          <p:nvPr/>
        </p:nvGrpSpPr>
        <p:grpSpPr>
          <a:xfrm>
            <a:off x="1366017" y="3087309"/>
            <a:ext cx="1747846" cy="1747846"/>
            <a:chOff x="722384" y="2452309"/>
            <a:chExt cx="1747846" cy="1747846"/>
          </a:xfrm>
        </p:grpSpPr>
        <p:sp>
          <p:nvSpPr>
            <p:cNvPr id="69" name="타원 68">
              <a:extLst>
                <a:ext uri="{FF2B5EF4-FFF2-40B4-BE49-F238E27FC236}">
                  <a16:creationId xmlns="" xmlns:a16="http://schemas.microsoft.com/office/drawing/2014/main" id="{B6E5F34A-F693-4361-8395-60C984AD2982}"/>
                </a:ext>
              </a:extLst>
            </p:cNvPr>
            <p:cNvSpPr/>
            <p:nvPr/>
          </p:nvSpPr>
          <p:spPr>
            <a:xfrm>
              <a:off x="1058780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막힌 원호 69">
              <a:extLst>
                <a:ext uri="{FF2B5EF4-FFF2-40B4-BE49-F238E27FC236}">
                  <a16:creationId xmlns="" xmlns:a16="http://schemas.microsoft.com/office/drawing/2014/main" id="{AF307152-D3AC-4998-99AC-F5C00605FC87}"/>
                </a:ext>
              </a:extLst>
            </p:cNvPr>
            <p:cNvSpPr/>
            <p:nvPr/>
          </p:nvSpPr>
          <p:spPr>
            <a:xfrm rot="5143744" flipH="1">
              <a:off x="722384" y="2452309"/>
              <a:ext cx="1747846" cy="1747846"/>
            </a:xfrm>
            <a:prstGeom prst="blockArc">
              <a:avLst>
                <a:gd name="adj1" fmla="val 1755407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="" xmlns:a16="http://schemas.microsoft.com/office/drawing/2014/main" id="{53062C5E-2618-44D4-8CB4-3085A5A84007}"/>
              </a:ext>
            </a:extLst>
          </p:cNvPr>
          <p:cNvGrpSpPr/>
          <p:nvPr/>
        </p:nvGrpSpPr>
        <p:grpSpPr>
          <a:xfrm>
            <a:off x="5005735" y="3087309"/>
            <a:ext cx="1747846" cy="1747846"/>
            <a:chOff x="-819498" y="2452309"/>
            <a:chExt cx="1747846" cy="1747846"/>
          </a:xfrm>
        </p:grpSpPr>
        <p:sp>
          <p:nvSpPr>
            <p:cNvPr id="65" name="타원 64">
              <a:extLst>
                <a:ext uri="{FF2B5EF4-FFF2-40B4-BE49-F238E27FC236}">
                  <a16:creationId xmlns="" xmlns:a16="http://schemas.microsoft.com/office/drawing/2014/main" id="{6D531871-B8F0-4DD4-A77D-9A0B1E0D6D35}"/>
                </a:ext>
              </a:extLst>
            </p:cNvPr>
            <p:cNvSpPr/>
            <p:nvPr/>
          </p:nvSpPr>
          <p:spPr>
            <a:xfrm>
              <a:off x="-483102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막힌 원호 65">
              <a:extLst>
                <a:ext uri="{FF2B5EF4-FFF2-40B4-BE49-F238E27FC236}">
                  <a16:creationId xmlns="" xmlns:a16="http://schemas.microsoft.com/office/drawing/2014/main" id="{73415FF3-78E7-40DD-9F2D-6D4DDCF5E2D5}"/>
                </a:ext>
              </a:extLst>
            </p:cNvPr>
            <p:cNvSpPr/>
            <p:nvPr/>
          </p:nvSpPr>
          <p:spPr>
            <a:xfrm rot="5143744" flipH="1">
              <a:off x="-819498" y="2452309"/>
              <a:ext cx="1747846" cy="1747846"/>
            </a:xfrm>
            <a:prstGeom prst="blockArc">
              <a:avLst>
                <a:gd name="adj1" fmla="val 8788303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="" xmlns:a16="http://schemas.microsoft.com/office/drawing/2014/main" id="{2E33850E-101C-4434-A32D-3AAC4ACDCA72}"/>
              </a:ext>
            </a:extLst>
          </p:cNvPr>
          <p:cNvGrpSpPr/>
          <p:nvPr/>
        </p:nvGrpSpPr>
        <p:grpSpPr>
          <a:xfrm>
            <a:off x="7237983" y="3087309"/>
            <a:ext cx="1747846" cy="1747846"/>
            <a:chOff x="-1178050" y="2452309"/>
            <a:chExt cx="1747846" cy="1747846"/>
          </a:xfrm>
        </p:grpSpPr>
        <p:sp>
          <p:nvSpPr>
            <p:cNvPr id="63" name="타원 62">
              <a:extLst>
                <a:ext uri="{FF2B5EF4-FFF2-40B4-BE49-F238E27FC236}">
                  <a16:creationId xmlns="" xmlns:a16="http://schemas.microsoft.com/office/drawing/2014/main" id="{C4BF2A16-A919-4227-A84D-D0B135063928}"/>
                </a:ext>
              </a:extLst>
            </p:cNvPr>
            <p:cNvSpPr/>
            <p:nvPr/>
          </p:nvSpPr>
          <p:spPr>
            <a:xfrm>
              <a:off x="-841654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막힌 원호 63">
              <a:extLst>
                <a:ext uri="{FF2B5EF4-FFF2-40B4-BE49-F238E27FC236}">
                  <a16:creationId xmlns="" xmlns:a16="http://schemas.microsoft.com/office/drawing/2014/main" id="{A7FF4695-A91A-4674-A95B-888DB901DBC7}"/>
                </a:ext>
              </a:extLst>
            </p:cNvPr>
            <p:cNvSpPr/>
            <p:nvPr/>
          </p:nvSpPr>
          <p:spPr>
            <a:xfrm rot="5143744" flipH="1">
              <a:off x="-1178050" y="2452309"/>
              <a:ext cx="1747846" cy="1747846"/>
            </a:xfrm>
            <a:prstGeom prst="blockArc">
              <a:avLst>
                <a:gd name="adj1" fmla="val 15770186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8AB68D55-AAE1-4DED-8F3D-511570EC8C08}"/>
              </a:ext>
            </a:extLst>
          </p:cNvPr>
          <p:cNvSpPr txBox="1"/>
          <p:nvPr/>
        </p:nvSpPr>
        <p:spPr>
          <a:xfrm>
            <a:off x="1833418" y="3699622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90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A8C36320-5AF3-4702-9E30-5E3060F9645B}"/>
              </a:ext>
            </a:extLst>
          </p:cNvPr>
          <p:cNvSpPr txBox="1"/>
          <p:nvPr/>
        </p:nvSpPr>
        <p:spPr>
          <a:xfrm>
            <a:off x="4424218" y="3699622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10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FED57E22-7151-4C7C-B877-C1832CF8625C}"/>
              </a:ext>
            </a:extLst>
          </p:cNvPr>
          <p:cNvSpPr txBox="1"/>
          <p:nvPr/>
        </p:nvSpPr>
        <p:spPr>
          <a:xfrm>
            <a:off x="5519142" y="3699622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60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91B91A33-E905-458B-A0C0-1A8742C0BB2B}"/>
              </a:ext>
            </a:extLst>
          </p:cNvPr>
          <p:cNvSpPr txBox="1"/>
          <p:nvPr/>
        </p:nvSpPr>
        <p:spPr>
          <a:xfrm>
            <a:off x="7705385" y="3699622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15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1BC3D641-3E72-4814-B69F-674ED518E4CF}"/>
              </a:ext>
            </a:extLst>
          </p:cNvPr>
          <p:cNvSpPr txBox="1"/>
          <p:nvPr/>
        </p:nvSpPr>
        <p:spPr>
          <a:xfrm>
            <a:off x="1303360" y="1628800"/>
            <a:ext cx="1553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95</a:t>
            </a:r>
            <a:r>
              <a:rPr lang="en-US" altLang="ko-KR" sz="48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%</a:t>
            </a:r>
            <a:endParaRPr lang="ko-KR" altLang="en-US" sz="60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B115DEA8-F88E-4D17-8AD1-5BCC708475C1}"/>
              </a:ext>
            </a:extLst>
          </p:cNvPr>
          <p:cNvSpPr txBox="1"/>
          <p:nvPr/>
        </p:nvSpPr>
        <p:spPr>
          <a:xfrm>
            <a:off x="2902248" y="2135505"/>
            <a:ext cx="57438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설문 대상의 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95%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사람들은 한국에서 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 이상 거주자로 설문지의 신뢰성이 보장된다고 여김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endParaRPr lang="ko-KR" altLang="en-US" sz="11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59" name="직선 연결선 58">
            <a:extLst>
              <a:ext uri="{FF2B5EF4-FFF2-40B4-BE49-F238E27FC236}">
                <a16:creationId xmlns="" xmlns:a16="http://schemas.microsoft.com/office/drawing/2014/main" id="{2861B409-9948-4F5D-8DE7-72F185F19B23}"/>
              </a:ext>
            </a:extLst>
          </p:cNvPr>
          <p:cNvCxnSpPr>
            <a:cxnSpLocks/>
          </p:cNvCxnSpPr>
          <p:nvPr/>
        </p:nvCxnSpPr>
        <p:spPr>
          <a:xfrm>
            <a:off x="1356981" y="2767147"/>
            <a:ext cx="946341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BABDE6A4-DAC7-493D-A21A-6757D328E51C}"/>
              </a:ext>
            </a:extLst>
          </p:cNvPr>
          <p:cNvSpPr txBox="1"/>
          <p:nvPr/>
        </p:nvSpPr>
        <p:spPr>
          <a:xfrm>
            <a:off x="9391606" y="5277304"/>
            <a:ext cx="1553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75</a:t>
            </a:r>
            <a:r>
              <a:rPr lang="en-US" altLang="ko-KR" sz="48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%</a:t>
            </a:r>
            <a:endParaRPr lang="ko-KR" altLang="en-US" sz="60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C5F5932D-E528-4E6C-9B89-BB00FDD17517}"/>
              </a:ext>
            </a:extLst>
          </p:cNvPr>
          <p:cNvSpPr txBox="1"/>
          <p:nvPr/>
        </p:nvSpPr>
        <p:spPr>
          <a:xfrm>
            <a:off x="3008608" y="5517232"/>
            <a:ext cx="623760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우리의 설문지 표본 대다수가 외국인 노동자의 집과 다문화 센터였기 때문에</a:t>
            </a:r>
            <a:endParaRPr lang="en-US" altLang="ko-KR" sz="11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r"/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75%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에 해당하는 외국인들이 각 센터에서 한국어 교육을 받았다는 통계가 나온 것으로 사료된다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다만 이 자료를 토대로 각 기관에서 현재 활발하게 한국어 교육을 시행하고 있다는 사실을 알 수 있다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endParaRPr lang="ko-KR" altLang="en-US" sz="11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62" name="직선 연결선 61">
            <a:extLst>
              <a:ext uri="{FF2B5EF4-FFF2-40B4-BE49-F238E27FC236}">
                <a16:creationId xmlns="" xmlns:a16="http://schemas.microsoft.com/office/drawing/2014/main" id="{01EBD741-D8FF-4487-A05A-9DC7F003761B}"/>
              </a:ext>
            </a:extLst>
          </p:cNvPr>
          <p:cNvCxnSpPr>
            <a:cxnSpLocks/>
          </p:cNvCxnSpPr>
          <p:nvPr/>
        </p:nvCxnSpPr>
        <p:spPr>
          <a:xfrm>
            <a:off x="1356981" y="5091247"/>
            <a:ext cx="946341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/>
          <p:cNvGrpSpPr/>
          <p:nvPr/>
        </p:nvGrpSpPr>
        <p:grpSpPr>
          <a:xfrm>
            <a:off x="9648650" y="906552"/>
            <a:ext cx="1343100" cy="938272"/>
            <a:chOff x="9605817" y="906552"/>
            <a:chExt cx="1343100" cy="938272"/>
          </a:xfrm>
        </p:grpSpPr>
        <p:grpSp>
          <p:nvGrpSpPr>
            <p:cNvPr id="12" name="그룹 11">
              <a:extLst>
                <a:ext uri="{FF2B5EF4-FFF2-40B4-BE49-F238E27FC236}">
                  <a16:creationId xmlns="" xmlns:a16="http://schemas.microsoft.com/office/drawing/2014/main" id="{CC0B6721-876A-4E8B-919F-ECABEE0C95C2}"/>
                </a:ext>
              </a:extLst>
            </p:cNvPr>
            <p:cNvGrpSpPr/>
            <p:nvPr/>
          </p:nvGrpSpPr>
          <p:grpSpPr>
            <a:xfrm>
              <a:off x="9605817" y="906552"/>
              <a:ext cx="1343100" cy="938272"/>
              <a:chOff x="6997842" y="2071606"/>
              <a:chExt cx="1208442" cy="1064610"/>
            </a:xfrm>
          </p:grpSpPr>
          <p:sp>
            <p:nvSpPr>
              <p:cNvPr id="14" name="직사각형 13">
                <a:extLst>
                  <a:ext uri="{FF2B5EF4-FFF2-40B4-BE49-F238E27FC236}">
                    <a16:creationId xmlns="" xmlns:a16="http://schemas.microsoft.com/office/drawing/2014/main" id="{11697A9D-3A46-4072-8AF8-22AA21D930F8}"/>
                  </a:ext>
                </a:extLst>
              </p:cNvPr>
              <p:cNvSpPr/>
              <p:nvPr/>
            </p:nvSpPr>
            <p:spPr>
              <a:xfrm>
                <a:off x="7792059" y="2071606"/>
                <a:ext cx="414225" cy="8032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40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4</a:t>
                </a:r>
              </a:p>
            </p:txBody>
          </p:sp>
          <p:sp>
            <p:nvSpPr>
              <p:cNvPr id="15" name="직사각형 14">
                <a:extLst>
                  <a:ext uri="{FF2B5EF4-FFF2-40B4-BE49-F238E27FC236}">
                    <a16:creationId xmlns="" xmlns:a16="http://schemas.microsoft.com/office/drawing/2014/main" id="{6BB85A90-3D6A-4510-9B06-AD28AF1732BD}"/>
                  </a:ext>
                </a:extLst>
              </p:cNvPr>
              <p:cNvSpPr/>
              <p:nvPr/>
            </p:nvSpPr>
            <p:spPr>
              <a:xfrm>
                <a:off x="6997842" y="2717154"/>
                <a:ext cx="1154118" cy="4190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b="1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설문지통계</a:t>
                </a:r>
                <a:endParaRPr lang="en-US" altLang="ko-KR" b="1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B115DEA8-F88E-4D17-8AD1-5BCC708475C1}"/>
                </a:ext>
              </a:extLst>
            </p:cNvPr>
            <p:cNvSpPr txBox="1"/>
            <p:nvPr/>
          </p:nvSpPr>
          <p:spPr>
            <a:xfrm>
              <a:off x="9644076" y="1272296"/>
              <a:ext cx="95731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총 조사 </a:t>
              </a:r>
              <a:r>
                <a:rPr lang="en-US" altLang="ko-KR" sz="11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20</a:t>
              </a:r>
              <a:r>
                <a:rPr lang="ko-KR" altLang="en-US" sz="11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명</a:t>
              </a:r>
              <a:endParaRPr lang="ko-KR" altLang="en-US" sz="11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sp>
        <p:nvSpPr>
          <p:cNvPr id="72" name="직사각형 71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526971" y="2564904"/>
            <a:ext cx="207941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한국어를 배운 경험</a:t>
            </a:r>
            <a:endParaRPr lang="en-US" altLang="ko-KR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1944612" y="4907972"/>
            <a:ext cx="61106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ko-KR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YES</a:t>
            </a:r>
          </a:p>
        </p:txBody>
      </p:sp>
      <p:sp>
        <p:nvSpPr>
          <p:cNvPr id="75" name="직사각형 74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4471590" y="2658947"/>
            <a:ext cx="207941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한국어를 배운 기관</a:t>
            </a:r>
            <a:endParaRPr lang="en-US" altLang="ko-KR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5164513" y="4929876"/>
            <a:ext cx="1653017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외국인 노동자의 집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7613540" y="4929876"/>
            <a:ext cx="1143262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다문화 센터 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78" name="그룹 77">
            <a:extLst>
              <a:ext uri="{FF2B5EF4-FFF2-40B4-BE49-F238E27FC236}">
                <a16:creationId xmlns="" xmlns:a16="http://schemas.microsoft.com/office/drawing/2014/main" id="{2E33850E-101C-4434-A32D-3AAC4ACDCA72}"/>
              </a:ext>
            </a:extLst>
          </p:cNvPr>
          <p:cNvGrpSpPr/>
          <p:nvPr/>
        </p:nvGrpSpPr>
        <p:grpSpPr>
          <a:xfrm>
            <a:off x="9099288" y="3068960"/>
            <a:ext cx="1747846" cy="1747846"/>
            <a:chOff x="-1178050" y="2452309"/>
            <a:chExt cx="1747846" cy="1747846"/>
          </a:xfrm>
        </p:grpSpPr>
        <p:sp>
          <p:nvSpPr>
            <p:cNvPr id="79" name="타원 78">
              <a:extLst>
                <a:ext uri="{FF2B5EF4-FFF2-40B4-BE49-F238E27FC236}">
                  <a16:creationId xmlns="" xmlns:a16="http://schemas.microsoft.com/office/drawing/2014/main" id="{C4BF2A16-A919-4227-A84D-D0B135063928}"/>
                </a:ext>
              </a:extLst>
            </p:cNvPr>
            <p:cNvSpPr/>
            <p:nvPr/>
          </p:nvSpPr>
          <p:spPr>
            <a:xfrm>
              <a:off x="-841654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막힌 원호 79">
              <a:extLst>
                <a:ext uri="{FF2B5EF4-FFF2-40B4-BE49-F238E27FC236}">
                  <a16:creationId xmlns="" xmlns:a16="http://schemas.microsoft.com/office/drawing/2014/main" id="{A7FF4695-A91A-4674-A95B-888DB901DBC7}"/>
                </a:ext>
              </a:extLst>
            </p:cNvPr>
            <p:cNvSpPr/>
            <p:nvPr/>
          </p:nvSpPr>
          <p:spPr>
            <a:xfrm rot="5143744" flipH="1">
              <a:off x="-1178050" y="2452309"/>
              <a:ext cx="1747846" cy="1747846"/>
            </a:xfrm>
            <a:prstGeom prst="blockArc">
              <a:avLst>
                <a:gd name="adj1" fmla="val 15770186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91B91A33-E905-458B-A0C0-1A8742C0BB2B}"/>
              </a:ext>
            </a:extLst>
          </p:cNvPr>
          <p:cNvSpPr txBox="1"/>
          <p:nvPr/>
        </p:nvSpPr>
        <p:spPr>
          <a:xfrm>
            <a:off x="9566690" y="3681273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15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9214360" y="4911527"/>
            <a:ext cx="1664238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기타 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학교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어학원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048997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22" name="직선 연결선 21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4566" y="361273"/>
            <a:ext cx="29546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NO1. PCM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이주민들을 위한 마을지도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	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446644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지역조사부터 마을 지도까지 우리가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해나간 지난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주간의 여정 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="" xmlns:a16="http://schemas.microsoft.com/office/drawing/2014/main" id="{00A3A266-2001-47C3-B2CE-B8A2980A6B6E}"/>
              </a:ext>
            </a:extLst>
          </p:cNvPr>
          <p:cNvGrpSpPr/>
          <p:nvPr/>
        </p:nvGrpSpPr>
        <p:grpSpPr>
          <a:xfrm>
            <a:off x="1366017" y="3087309"/>
            <a:ext cx="1747846" cy="1747846"/>
            <a:chOff x="722384" y="2452309"/>
            <a:chExt cx="1747846" cy="1747846"/>
          </a:xfrm>
        </p:grpSpPr>
        <p:sp>
          <p:nvSpPr>
            <p:cNvPr id="69" name="타원 68">
              <a:extLst>
                <a:ext uri="{FF2B5EF4-FFF2-40B4-BE49-F238E27FC236}">
                  <a16:creationId xmlns="" xmlns:a16="http://schemas.microsoft.com/office/drawing/2014/main" id="{B6E5F34A-F693-4361-8395-60C984AD2982}"/>
                </a:ext>
              </a:extLst>
            </p:cNvPr>
            <p:cNvSpPr/>
            <p:nvPr/>
          </p:nvSpPr>
          <p:spPr>
            <a:xfrm>
              <a:off x="1058780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막힌 원호 69">
              <a:extLst>
                <a:ext uri="{FF2B5EF4-FFF2-40B4-BE49-F238E27FC236}">
                  <a16:creationId xmlns="" xmlns:a16="http://schemas.microsoft.com/office/drawing/2014/main" id="{AF307152-D3AC-4998-99AC-F5C00605FC87}"/>
                </a:ext>
              </a:extLst>
            </p:cNvPr>
            <p:cNvSpPr/>
            <p:nvPr/>
          </p:nvSpPr>
          <p:spPr>
            <a:xfrm rot="5143744" flipH="1">
              <a:off x="722384" y="2452309"/>
              <a:ext cx="1747846" cy="1747846"/>
            </a:xfrm>
            <a:prstGeom prst="blockArc">
              <a:avLst>
                <a:gd name="adj1" fmla="val 11568734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="" xmlns:a16="http://schemas.microsoft.com/office/drawing/2014/main" id="{53062C5E-2618-44D4-8CB4-3085A5A84007}"/>
              </a:ext>
            </a:extLst>
          </p:cNvPr>
          <p:cNvGrpSpPr/>
          <p:nvPr/>
        </p:nvGrpSpPr>
        <p:grpSpPr>
          <a:xfrm>
            <a:off x="3514098" y="3028279"/>
            <a:ext cx="1747846" cy="1747846"/>
            <a:chOff x="-819498" y="2452309"/>
            <a:chExt cx="1747846" cy="1747846"/>
          </a:xfrm>
        </p:grpSpPr>
        <p:sp>
          <p:nvSpPr>
            <p:cNvPr id="65" name="타원 64">
              <a:extLst>
                <a:ext uri="{FF2B5EF4-FFF2-40B4-BE49-F238E27FC236}">
                  <a16:creationId xmlns="" xmlns:a16="http://schemas.microsoft.com/office/drawing/2014/main" id="{6D531871-B8F0-4DD4-A77D-9A0B1E0D6D35}"/>
                </a:ext>
              </a:extLst>
            </p:cNvPr>
            <p:cNvSpPr/>
            <p:nvPr/>
          </p:nvSpPr>
          <p:spPr>
            <a:xfrm>
              <a:off x="-483102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막힌 원호 65">
              <a:extLst>
                <a:ext uri="{FF2B5EF4-FFF2-40B4-BE49-F238E27FC236}">
                  <a16:creationId xmlns="" xmlns:a16="http://schemas.microsoft.com/office/drawing/2014/main" id="{73415FF3-78E7-40DD-9F2D-6D4DDCF5E2D5}"/>
                </a:ext>
              </a:extLst>
            </p:cNvPr>
            <p:cNvSpPr/>
            <p:nvPr/>
          </p:nvSpPr>
          <p:spPr>
            <a:xfrm rot="5143744" flipH="1">
              <a:off x="-819498" y="2452309"/>
              <a:ext cx="1747846" cy="1747846"/>
            </a:xfrm>
            <a:prstGeom prst="blockArc">
              <a:avLst>
                <a:gd name="adj1" fmla="val 13083834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="" xmlns:a16="http://schemas.microsoft.com/office/drawing/2014/main" id="{2E33850E-101C-4434-A32D-3AAC4ACDCA72}"/>
              </a:ext>
            </a:extLst>
          </p:cNvPr>
          <p:cNvGrpSpPr/>
          <p:nvPr/>
        </p:nvGrpSpPr>
        <p:grpSpPr>
          <a:xfrm>
            <a:off x="5571496" y="2996952"/>
            <a:ext cx="1747846" cy="1747846"/>
            <a:chOff x="-1178050" y="2452309"/>
            <a:chExt cx="1747846" cy="1747846"/>
          </a:xfrm>
        </p:grpSpPr>
        <p:sp>
          <p:nvSpPr>
            <p:cNvPr id="63" name="타원 62">
              <a:extLst>
                <a:ext uri="{FF2B5EF4-FFF2-40B4-BE49-F238E27FC236}">
                  <a16:creationId xmlns="" xmlns:a16="http://schemas.microsoft.com/office/drawing/2014/main" id="{C4BF2A16-A919-4227-A84D-D0B135063928}"/>
                </a:ext>
              </a:extLst>
            </p:cNvPr>
            <p:cNvSpPr/>
            <p:nvPr/>
          </p:nvSpPr>
          <p:spPr>
            <a:xfrm>
              <a:off x="-841654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막힌 원호 63">
              <a:extLst>
                <a:ext uri="{FF2B5EF4-FFF2-40B4-BE49-F238E27FC236}">
                  <a16:creationId xmlns="" xmlns:a16="http://schemas.microsoft.com/office/drawing/2014/main" id="{A7FF4695-A91A-4674-A95B-888DB901DBC7}"/>
                </a:ext>
              </a:extLst>
            </p:cNvPr>
            <p:cNvSpPr/>
            <p:nvPr/>
          </p:nvSpPr>
          <p:spPr>
            <a:xfrm rot="5143744" flipH="1">
              <a:off x="-1178050" y="2452309"/>
              <a:ext cx="1747846" cy="1747846"/>
            </a:xfrm>
            <a:prstGeom prst="blockArc">
              <a:avLst>
                <a:gd name="adj1" fmla="val 15770186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8AB68D55-AAE1-4DED-8F3D-511570EC8C08}"/>
              </a:ext>
            </a:extLst>
          </p:cNvPr>
          <p:cNvSpPr txBox="1"/>
          <p:nvPr/>
        </p:nvSpPr>
        <p:spPr>
          <a:xfrm>
            <a:off x="1833418" y="3699622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40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FED57E22-7151-4C7C-B877-C1832CF8625C}"/>
              </a:ext>
            </a:extLst>
          </p:cNvPr>
          <p:cNvSpPr txBox="1"/>
          <p:nvPr/>
        </p:nvSpPr>
        <p:spPr>
          <a:xfrm>
            <a:off x="4027505" y="3640592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</a:t>
            </a:r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91B91A33-E905-458B-A0C0-1A8742C0BB2B}"/>
              </a:ext>
            </a:extLst>
          </p:cNvPr>
          <p:cNvSpPr txBox="1"/>
          <p:nvPr/>
        </p:nvSpPr>
        <p:spPr>
          <a:xfrm>
            <a:off x="6058934" y="3610647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15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59" name="직선 연결선 58">
            <a:extLst>
              <a:ext uri="{FF2B5EF4-FFF2-40B4-BE49-F238E27FC236}">
                <a16:creationId xmlns="" xmlns:a16="http://schemas.microsoft.com/office/drawing/2014/main" id="{2861B409-9948-4F5D-8DE7-72F185F19B23}"/>
              </a:ext>
            </a:extLst>
          </p:cNvPr>
          <p:cNvCxnSpPr>
            <a:cxnSpLocks/>
          </p:cNvCxnSpPr>
          <p:nvPr/>
        </p:nvCxnSpPr>
        <p:spPr>
          <a:xfrm>
            <a:off x="1356981" y="2767147"/>
            <a:ext cx="946341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BABDE6A4-DAC7-493D-A21A-6757D328E51C}"/>
              </a:ext>
            </a:extLst>
          </p:cNvPr>
          <p:cNvSpPr txBox="1"/>
          <p:nvPr/>
        </p:nvSpPr>
        <p:spPr>
          <a:xfrm>
            <a:off x="9391606" y="5440288"/>
            <a:ext cx="1553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90</a:t>
            </a:r>
            <a:r>
              <a:rPr lang="en-US" altLang="ko-KR" sz="48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%</a:t>
            </a:r>
            <a:endParaRPr lang="ko-KR" altLang="en-US" sz="60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C5F5932D-E528-4E6C-9B89-BB00FDD17517}"/>
              </a:ext>
            </a:extLst>
          </p:cNvPr>
          <p:cNvSpPr txBox="1"/>
          <p:nvPr/>
        </p:nvSpPr>
        <p:spPr>
          <a:xfrm>
            <a:off x="2300081" y="5517232"/>
            <a:ext cx="6946132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대부분의 외국인들이 고향에서보다 한국에서 더 자유로운 활동을 하고 있다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캄보디아의 경우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여성이 친구들과 밖으로 </a:t>
            </a:r>
            <a:r>
              <a:rPr lang="ko-KR" altLang="en-US" sz="1100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놀러나가는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것은 좋지 않다고 </a:t>
            </a:r>
            <a:endParaRPr lang="en-US" altLang="ko-KR" sz="11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여기는 관습이 있어서</a:t>
            </a:r>
            <a:r>
              <a:rPr lang="en-US" altLang="ko-KR" sz="11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대부분 집에서 가족들과 있는다고 이야기를 했다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따라서 각 나라의 관습의 차이일 수 있다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혹은 한국에서 오래 살다 보니 고향에 돌아가면 가족들과 시간을 오래 보내야 하기 때문에 </a:t>
            </a:r>
            <a:endParaRPr lang="en-US" altLang="ko-KR" sz="11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r"/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90%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 가족들과 보낸다고 응답했을 수도 있다고 사료된다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endParaRPr lang="ko-KR" altLang="en-US" sz="11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62" name="직선 연결선 61">
            <a:extLst>
              <a:ext uri="{FF2B5EF4-FFF2-40B4-BE49-F238E27FC236}">
                <a16:creationId xmlns="" xmlns:a16="http://schemas.microsoft.com/office/drawing/2014/main" id="{01EBD741-D8FF-4487-A05A-9DC7F003761B}"/>
              </a:ext>
            </a:extLst>
          </p:cNvPr>
          <p:cNvCxnSpPr>
            <a:cxnSpLocks/>
          </p:cNvCxnSpPr>
          <p:nvPr/>
        </p:nvCxnSpPr>
        <p:spPr>
          <a:xfrm>
            <a:off x="1356981" y="5091247"/>
            <a:ext cx="946341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/>
          <p:cNvGrpSpPr/>
          <p:nvPr/>
        </p:nvGrpSpPr>
        <p:grpSpPr>
          <a:xfrm>
            <a:off x="9648650" y="906552"/>
            <a:ext cx="1343100" cy="938272"/>
            <a:chOff x="9605817" y="906552"/>
            <a:chExt cx="1343100" cy="938272"/>
          </a:xfrm>
        </p:grpSpPr>
        <p:grpSp>
          <p:nvGrpSpPr>
            <p:cNvPr id="12" name="그룹 11">
              <a:extLst>
                <a:ext uri="{FF2B5EF4-FFF2-40B4-BE49-F238E27FC236}">
                  <a16:creationId xmlns="" xmlns:a16="http://schemas.microsoft.com/office/drawing/2014/main" id="{CC0B6721-876A-4E8B-919F-ECABEE0C95C2}"/>
                </a:ext>
              </a:extLst>
            </p:cNvPr>
            <p:cNvGrpSpPr/>
            <p:nvPr/>
          </p:nvGrpSpPr>
          <p:grpSpPr>
            <a:xfrm>
              <a:off x="9605817" y="906552"/>
              <a:ext cx="1343100" cy="938272"/>
              <a:chOff x="6997842" y="2071606"/>
              <a:chExt cx="1208442" cy="1064610"/>
            </a:xfrm>
          </p:grpSpPr>
          <p:sp>
            <p:nvSpPr>
              <p:cNvPr id="14" name="직사각형 13">
                <a:extLst>
                  <a:ext uri="{FF2B5EF4-FFF2-40B4-BE49-F238E27FC236}">
                    <a16:creationId xmlns="" xmlns:a16="http://schemas.microsoft.com/office/drawing/2014/main" id="{11697A9D-3A46-4072-8AF8-22AA21D930F8}"/>
                  </a:ext>
                </a:extLst>
              </p:cNvPr>
              <p:cNvSpPr/>
              <p:nvPr/>
            </p:nvSpPr>
            <p:spPr>
              <a:xfrm>
                <a:off x="7792059" y="2071606"/>
                <a:ext cx="414225" cy="8032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40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4</a:t>
                </a:r>
              </a:p>
            </p:txBody>
          </p:sp>
          <p:sp>
            <p:nvSpPr>
              <p:cNvPr id="15" name="직사각형 14">
                <a:extLst>
                  <a:ext uri="{FF2B5EF4-FFF2-40B4-BE49-F238E27FC236}">
                    <a16:creationId xmlns="" xmlns:a16="http://schemas.microsoft.com/office/drawing/2014/main" id="{6BB85A90-3D6A-4510-9B06-AD28AF1732BD}"/>
                  </a:ext>
                </a:extLst>
              </p:cNvPr>
              <p:cNvSpPr/>
              <p:nvPr/>
            </p:nvSpPr>
            <p:spPr>
              <a:xfrm>
                <a:off x="6997842" y="2717154"/>
                <a:ext cx="1154118" cy="4190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b="1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설문지통계</a:t>
                </a:r>
                <a:endParaRPr lang="en-US" altLang="ko-KR" b="1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B115DEA8-F88E-4D17-8AD1-5BCC708475C1}"/>
                </a:ext>
              </a:extLst>
            </p:cNvPr>
            <p:cNvSpPr txBox="1"/>
            <p:nvPr/>
          </p:nvSpPr>
          <p:spPr>
            <a:xfrm>
              <a:off x="9644076" y="1272296"/>
              <a:ext cx="95731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총 조사 </a:t>
              </a:r>
              <a:r>
                <a:rPr lang="en-US" altLang="ko-KR" sz="11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20</a:t>
              </a:r>
              <a:r>
                <a:rPr lang="ko-KR" altLang="en-US" sz="11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명</a:t>
              </a:r>
              <a:endParaRPr lang="ko-KR" altLang="en-US" sz="11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sp>
        <p:nvSpPr>
          <p:cNvPr id="72" name="직사각형 71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1303360" y="2564904"/>
            <a:ext cx="62389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</a:t>
            </a:r>
            <a:endParaRPr lang="en-US" altLang="ko-KR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1765879" y="4907972"/>
            <a:ext cx="968534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가족</a:t>
            </a:r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친구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7932761" y="2564963"/>
            <a:ext cx="62389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b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고향</a:t>
            </a:r>
            <a:endParaRPr lang="en-US" altLang="ko-KR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3587481" y="4919641"/>
            <a:ext cx="1653017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독서 및 한국어공부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78" name="그룹 77">
            <a:extLst>
              <a:ext uri="{FF2B5EF4-FFF2-40B4-BE49-F238E27FC236}">
                <a16:creationId xmlns="" xmlns:a16="http://schemas.microsoft.com/office/drawing/2014/main" id="{2E33850E-101C-4434-A32D-3AAC4ACDCA72}"/>
              </a:ext>
            </a:extLst>
          </p:cNvPr>
          <p:cNvGrpSpPr/>
          <p:nvPr/>
        </p:nvGrpSpPr>
        <p:grpSpPr>
          <a:xfrm>
            <a:off x="8471470" y="2996952"/>
            <a:ext cx="1747846" cy="1747846"/>
            <a:chOff x="-1178050" y="2452309"/>
            <a:chExt cx="1747846" cy="1747846"/>
          </a:xfrm>
        </p:grpSpPr>
        <p:sp>
          <p:nvSpPr>
            <p:cNvPr id="79" name="타원 78">
              <a:extLst>
                <a:ext uri="{FF2B5EF4-FFF2-40B4-BE49-F238E27FC236}">
                  <a16:creationId xmlns="" xmlns:a16="http://schemas.microsoft.com/office/drawing/2014/main" id="{C4BF2A16-A919-4227-A84D-D0B135063928}"/>
                </a:ext>
              </a:extLst>
            </p:cNvPr>
            <p:cNvSpPr/>
            <p:nvPr/>
          </p:nvSpPr>
          <p:spPr>
            <a:xfrm>
              <a:off x="-841654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막힌 원호 79">
              <a:extLst>
                <a:ext uri="{FF2B5EF4-FFF2-40B4-BE49-F238E27FC236}">
                  <a16:creationId xmlns="" xmlns:a16="http://schemas.microsoft.com/office/drawing/2014/main" id="{A7FF4695-A91A-4674-A95B-888DB901DBC7}"/>
                </a:ext>
              </a:extLst>
            </p:cNvPr>
            <p:cNvSpPr/>
            <p:nvPr/>
          </p:nvSpPr>
          <p:spPr>
            <a:xfrm rot="5143744" flipH="1">
              <a:off x="-1178050" y="2452309"/>
              <a:ext cx="1747846" cy="1747846"/>
            </a:xfrm>
            <a:prstGeom prst="blockArc">
              <a:avLst>
                <a:gd name="adj1" fmla="val 1784816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91B91A33-E905-458B-A0C0-1A8742C0BB2B}"/>
              </a:ext>
            </a:extLst>
          </p:cNvPr>
          <p:cNvSpPr txBox="1"/>
          <p:nvPr/>
        </p:nvSpPr>
        <p:spPr>
          <a:xfrm>
            <a:off x="8958908" y="3609265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90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9123171" y="4897812"/>
            <a:ext cx="524503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가족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940500" y="1726412"/>
            <a:ext cx="1742786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3200" b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여가시간</a:t>
            </a:r>
            <a:endParaRPr lang="en-US" altLang="ko-KR" sz="32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C5F5932D-E528-4E6C-9B89-BB00FDD17517}"/>
              </a:ext>
            </a:extLst>
          </p:cNvPr>
          <p:cNvSpPr txBox="1"/>
          <p:nvPr/>
        </p:nvSpPr>
        <p:spPr>
          <a:xfrm>
            <a:off x="1425142" y="5215749"/>
            <a:ext cx="179087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영화 및 외식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</a:p>
          <a:p>
            <a:pPr algn="ct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가족 친구들과 시간을 보냄</a:t>
            </a:r>
            <a:endParaRPr lang="ko-KR" altLang="en-US" sz="11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6032113" y="4907972"/>
            <a:ext cx="86434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종교활동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64190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22" name="직선 연결선 21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4566" y="361273"/>
            <a:ext cx="29546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NO1. PCM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이주민들을 위한 마을지도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	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446644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지역조사부터 마을 지도까지 우리가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해나간 지난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주간의 여정 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="" xmlns:a16="http://schemas.microsoft.com/office/drawing/2014/main" id="{00A3A266-2001-47C3-B2CE-B8A2980A6B6E}"/>
              </a:ext>
            </a:extLst>
          </p:cNvPr>
          <p:cNvGrpSpPr/>
          <p:nvPr/>
        </p:nvGrpSpPr>
        <p:grpSpPr>
          <a:xfrm>
            <a:off x="1366017" y="3087309"/>
            <a:ext cx="1747846" cy="1747846"/>
            <a:chOff x="722384" y="2452309"/>
            <a:chExt cx="1747846" cy="1747846"/>
          </a:xfrm>
        </p:grpSpPr>
        <p:sp>
          <p:nvSpPr>
            <p:cNvPr id="69" name="타원 68">
              <a:extLst>
                <a:ext uri="{FF2B5EF4-FFF2-40B4-BE49-F238E27FC236}">
                  <a16:creationId xmlns="" xmlns:a16="http://schemas.microsoft.com/office/drawing/2014/main" id="{B6E5F34A-F693-4361-8395-60C984AD2982}"/>
                </a:ext>
              </a:extLst>
            </p:cNvPr>
            <p:cNvSpPr/>
            <p:nvPr/>
          </p:nvSpPr>
          <p:spPr>
            <a:xfrm>
              <a:off x="1058780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막힌 원호 69">
              <a:extLst>
                <a:ext uri="{FF2B5EF4-FFF2-40B4-BE49-F238E27FC236}">
                  <a16:creationId xmlns="" xmlns:a16="http://schemas.microsoft.com/office/drawing/2014/main" id="{AF307152-D3AC-4998-99AC-F5C00605FC87}"/>
                </a:ext>
              </a:extLst>
            </p:cNvPr>
            <p:cNvSpPr/>
            <p:nvPr/>
          </p:nvSpPr>
          <p:spPr>
            <a:xfrm rot="5143744" flipH="1">
              <a:off x="722384" y="2452309"/>
              <a:ext cx="1747846" cy="1747846"/>
            </a:xfrm>
            <a:prstGeom prst="blockArc">
              <a:avLst>
                <a:gd name="adj1" fmla="val 13512008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="" xmlns:a16="http://schemas.microsoft.com/office/drawing/2014/main" id="{53062C5E-2618-44D4-8CB4-3085A5A84007}"/>
              </a:ext>
            </a:extLst>
          </p:cNvPr>
          <p:cNvGrpSpPr/>
          <p:nvPr/>
        </p:nvGrpSpPr>
        <p:grpSpPr>
          <a:xfrm>
            <a:off x="3267240" y="3102069"/>
            <a:ext cx="1747846" cy="1747846"/>
            <a:chOff x="-819498" y="2452309"/>
            <a:chExt cx="1747846" cy="1747846"/>
          </a:xfrm>
        </p:grpSpPr>
        <p:sp>
          <p:nvSpPr>
            <p:cNvPr id="65" name="타원 64">
              <a:extLst>
                <a:ext uri="{FF2B5EF4-FFF2-40B4-BE49-F238E27FC236}">
                  <a16:creationId xmlns="" xmlns:a16="http://schemas.microsoft.com/office/drawing/2014/main" id="{6D531871-B8F0-4DD4-A77D-9A0B1E0D6D35}"/>
                </a:ext>
              </a:extLst>
            </p:cNvPr>
            <p:cNvSpPr/>
            <p:nvPr/>
          </p:nvSpPr>
          <p:spPr>
            <a:xfrm>
              <a:off x="-483102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막힌 원호 65">
              <a:extLst>
                <a:ext uri="{FF2B5EF4-FFF2-40B4-BE49-F238E27FC236}">
                  <a16:creationId xmlns="" xmlns:a16="http://schemas.microsoft.com/office/drawing/2014/main" id="{73415FF3-78E7-40DD-9F2D-6D4DDCF5E2D5}"/>
                </a:ext>
              </a:extLst>
            </p:cNvPr>
            <p:cNvSpPr/>
            <p:nvPr/>
          </p:nvSpPr>
          <p:spPr>
            <a:xfrm rot="5143744" flipH="1">
              <a:off x="-819498" y="2452309"/>
              <a:ext cx="1747846" cy="1747846"/>
            </a:xfrm>
            <a:prstGeom prst="blockArc">
              <a:avLst>
                <a:gd name="adj1" fmla="val 14129162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="" xmlns:a16="http://schemas.microsoft.com/office/drawing/2014/main" id="{2E33850E-101C-4434-A32D-3AAC4ACDCA72}"/>
              </a:ext>
            </a:extLst>
          </p:cNvPr>
          <p:cNvGrpSpPr/>
          <p:nvPr/>
        </p:nvGrpSpPr>
        <p:grpSpPr>
          <a:xfrm>
            <a:off x="5231776" y="3102069"/>
            <a:ext cx="1747846" cy="1747846"/>
            <a:chOff x="-1178050" y="2452309"/>
            <a:chExt cx="1747846" cy="1747846"/>
          </a:xfrm>
        </p:grpSpPr>
        <p:sp>
          <p:nvSpPr>
            <p:cNvPr id="63" name="타원 62">
              <a:extLst>
                <a:ext uri="{FF2B5EF4-FFF2-40B4-BE49-F238E27FC236}">
                  <a16:creationId xmlns="" xmlns:a16="http://schemas.microsoft.com/office/drawing/2014/main" id="{C4BF2A16-A919-4227-A84D-D0B135063928}"/>
                </a:ext>
              </a:extLst>
            </p:cNvPr>
            <p:cNvSpPr/>
            <p:nvPr/>
          </p:nvSpPr>
          <p:spPr>
            <a:xfrm>
              <a:off x="-841654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막힌 원호 63">
              <a:extLst>
                <a:ext uri="{FF2B5EF4-FFF2-40B4-BE49-F238E27FC236}">
                  <a16:creationId xmlns="" xmlns:a16="http://schemas.microsoft.com/office/drawing/2014/main" id="{A7FF4695-A91A-4674-A95B-888DB901DBC7}"/>
                </a:ext>
              </a:extLst>
            </p:cNvPr>
            <p:cNvSpPr/>
            <p:nvPr/>
          </p:nvSpPr>
          <p:spPr>
            <a:xfrm rot="5143744" flipH="1">
              <a:off x="-1178050" y="2452309"/>
              <a:ext cx="1747846" cy="1747846"/>
            </a:xfrm>
            <a:prstGeom prst="blockArc">
              <a:avLst>
                <a:gd name="adj1" fmla="val 13941371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8AB68D55-AAE1-4DED-8F3D-511570EC8C08}"/>
              </a:ext>
            </a:extLst>
          </p:cNvPr>
          <p:cNvSpPr txBox="1"/>
          <p:nvPr/>
        </p:nvSpPr>
        <p:spPr>
          <a:xfrm>
            <a:off x="1833418" y="3699622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25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FED57E22-7151-4C7C-B877-C1832CF8625C}"/>
              </a:ext>
            </a:extLst>
          </p:cNvPr>
          <p:cNvSpPr txBox="1"/>
          <p:nvPr/>
        </p:nvSpPr>
        <p:spPr>
          <a:xfrm>
            <a:off x="3780647" y="3714382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</a:t>
            </a:r>
            <a:r>
              <a:rPr lang="en-US" altLang="ko-KR" sz="28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91B91A33-E905-458B-A0C0-1A8742C0BB2B}"/>
              </a:ext>
            </a:extLst>
          </p:cNvPr>
          <p:cNvSpPr txBox="1"/>
          <p:nvPr/>
        </p:nvSpPr>
        <p:spPr>
          <a:xfrm>
            <a:off x="5700349" y="3684437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20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59" name="직선 연결선 58">
            <a:extLst>
              <a:ext uri="{FF2B5EF4-FFF2-40B4-BE49-F238E27FC236}">
                <a16:creationId xmlns="" xmlns:a16="http://schemas.microsoft.com/office/drawing/2014/main" id="{2861B409-9948-4F5D-8DE7-72F185F19B23}"/>
              </a:ext>
            </a:extLst>
          </p:cNvPr>
          <p:cNvCxnSpPr>
            <a:cxnSpLocks/>
          </p:cNvCxnSpPr>
          <p:nvPr/>
        </p:nvCxnSpPr>
        <p:spPr>
          <a:xfrm>
            <a:off x="1356981" y="2767147"/>
            <a:ext cx="946341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BABDE6A4-DAC7-493D-A21A-6757D328E51C}"/>
              </a:ext>
            </a:extLst>
          </p:cNvPr>
          <p:cNvSpPr txBox="1"/>
          <p:nvPr/>
        </p:nvSpPr>
        <p:spPr>
          <a:xfrm>
            <a:off x="9391606" y="5440288"/>
            <a:ext cx="1553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35</a:t>
            </a:r>
            <a:r>
              <a:rPr lang="en-US" altLang="ko-KR" sz="48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%</a:t>
            </a:r>
            <a:endParaRPr lang="ko-KR" altLang="en-US" sz="60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C5F5932D-E528-4E6C-9B89-BB00FDD17517}"/>
              </a:ext>
            </a:extLst>
          </p:cNvPr>
          <p:cNvSpPr txBox="1"/>
          <p:nvPr/>
        </p:nvSpPr>
        <p:spPr>
          <a:xfrm>
            <a:off x="2216725" y="5517232"/>
            <a:ext cx="70294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종교의 종류는 골고루 분포되어 있으며 조금 더 많은 사람들이 종교활동을 한다고 답했다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그러나 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35%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 사람들은 종교가 있음에도 불구하고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종교활동을 하지 않는다고 답했다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r"/>
            <a:r>
              <a:rPr lang="en-US" altLang="ko-KR" sz="11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 이유는 힌두교 사원이 없음 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(10%),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그냥 안 하는 것 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(25%)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로 답했다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꼭 매주마다 교회를 가고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절을 가는 것이 아니라 큰 행사가 있을 때만 가며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대부분은 집에서 기도를 드린다고 한다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endParaRPr lang="ko-KR" altLang="en-US" sz="11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62" name="직선 연결선 61">
            <a:extLst>
              <a:ext uri="{FF2B5EF4-FFF2-40B4-BE49-F238E27FC236}">
                <a16:creationId xmlns="" xmlns:a16="http://schemas.microsoft.com/office/drawing/2014/main" id="{01EBD741-D8FF-4487-A05A-9DC7F003761B}"/>
              </a:ext>
            </a:extLst>
          </p:cNvPr>
          <p:cNvCxnSpPr>
            <a:cxnSpLocks/>
          </p:cNvCxnSpPr>
          <p:nvPr/>
        </p:nvCxnSpPr>
        <p:spPr>
          <a:xfrm>
            <a:off x="1356981" y="5091247"/>
            <a:ext cx="946341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/>
          <p:cNvGrpSpPr/>
          <p:nvPr/>
        </p:nvGrpSpPr>
        <p:grpSpPr>
          <a:xfrm>
            <a:off x="9648650" y="906552"/>
            <a:ext cx="1343100" cy="938272"/>
            <a:chOff x="9605817" y="906552"/>
            <a:chExt cx="1343100" cy="938272"/>
          </a:xfrm>
        </p:grpSpPr>
        <p:grpSp>
          <p:nvGrpSpPr>
            <p:cNvPr id="12" name="그룹 11">
              <a:extLst>
                <a:ext uri="{FF2B5EF4-FFF2-40B4-BE49-F238E27FC236}">
                  <a16:creationId xmlns="" xmlns:a16="http://schemas.microsoft.com/office/drawing/2014/main" id="{CC0B6721-876A-4E8B-919F-ECABEE0C95C2}"/>
                </a:ext>
              </a:extLst>
            </p:cNvPr>
            <p:cNvGrpSpPr/>
            <p:nvPr/>
          </p:nvGrpSpPr>
          <p:grpSpPr>
            <a:xfrm>
              <a:off x="9605817" y="906552"/>
              <a:ext cx="1343100" cy="938272"/>
              <a:chOff x="6997842" y="2071606"/>
              <a:chExt cx="1208442" cy="1064610"/>
            </a:xfrm>
          </p:grpSpPr>
          <p:sp>
            <p:nvSpPr>
              <p:cNvPr id="14" name="직사각형 13">
                <a:extLst>
                  <a:ext uri="{FF2B5EF4-FFF2-40B4-BE49-F238E27FC236}">
                    <a16:creationId xmlns="" xmlns:a16="http://schemas.microsoft.com/office/drawing/2014/main" id="{11697A9D-3A46-4072-8AF8-22AA21D930F8}"/>
                  </a:ext>
                </a:extLst>
              </p:cNvPr>
              <p:cNvSpPr/>
              <p:nvPr/>
            </p:nvSpPr>
            <p:spPr>
              <a:xfrm>
                <a:off x="7792059" y="2071606"/>
                <a:ext cx="414225" cy="8032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40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4</a:t>
                </a:r>
              </a:p>
            </p:txBody>
          </p:sp>
          <p:sp>
            <p:nvSpPr>
              <p:cNvPr id="15" name="직사각형 14">
                <a:extLst>
                  <a:ext uri="{FF2B5EF4-FFF2-40B4-BE49-F238E27FC236}">
                    <a16:creationId xmlns="" xmlns:a16="http://schemas.microsoft.com/office/drawing/2014/main" id="{6BB85A90-3D6A-4510-9B06-AD28AF1732BD}"/>
                  </a:ext>
                </a:extLst>
              </p:cNvPr>
              <p:cNvSpPr/>
              <p:nvPr/>
            </p:nvSpPr>
            <p:spPr>
              <a:xfrm>
                <a:off x="6997842" y="2717154"/>
                <a:ext cx="1154118" cy="4190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b="1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설문지통계</a:t>
                </a:r>
                <a:endParaRPr lang="en-US" altLang="ko-KR" b="1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B115DEA8-F88E-4D17-8AD1-5BCC708475C1}"/>
                </a:ext>
              </a:extLst>
            </p:cNvPr>
            <p:cNvSpPr txBox="1"/>
            <p:nvPr/>
          </p:nvSpPr>
          <p:spPr>
            <a:xfrm>
              <a:off x="9644076" y="1272296"/>
              <a:ext cx="95731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총 조사 </a:t>
              </a:r>
              <a:r>
                <a:rPr lang="en-US" altLang="ko-KR" sz="11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20</a:t>
              </a:r>
              <a:r>
                <a:rPr lang="ko-KR" altLang="en-US" sz="11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명</a:t>
              </a:r>
              <a:endParaRPr lang="ko-KR" altLang="en-US" sz="11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sp>
        <p:nvSpPr>
          <p:cNvPr id="72" name="직사각형 71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939480" y="2564904"/>
            <a:ext cx="135165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종교의 종류</a:t>
            </a:r>
            <a:endParaRPr lang="en-US" altLang="ko-KR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1817977" y="4907972"/>
            <a:ext cx="86434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이슬람교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8307800" y="2564963"/>
            <a:ext cx="106311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종교활동</a:t>
            </a:r>
            <a:endParaRPr lang="en-US" altLang="ko-KR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3915422" y="4956153"/>
            <a:ext cx="524503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불교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78" name="그룹 77">
            <a:extLst>
              <a:ext uri="{FF2B5EF4-FFF2-40B4-BE49-F238E27FC236}">
                <a16:creationId xmlns="" xmlns:a16="http://schemas.microsoft.com/office/drawing/2014/main" id="{2E33850E-101C-4434-A32D-3AAC4ACDCA72}"/>
              </a:ext>
            </a:extLst>
          </p:cNvPr>
          <p:cNvGrpSpPr/>
          <p:nvPr/>
        </p:nvGrpSpPr>
        <p:grpSpPr>
          <a:xfrm>
            <a:off x="8451816" y="2996952"/>
            <a:ext cx="1747846" cy="1747846"/>
            <a:chOff x="-1178050" y="2452309"/>
            <a:chExt cx="1747846" cy="1747846"/>
          </a:xfrm>
        </p:grpSpPr>
        <p:sp>
          <p:nvSpPr>
            <p:cNvPr id="79" name="타원 78">
              <a:extLst>
                <a:ext uri="{FF2B5EF4-FFF2-40B4-BE49-F238E27FC236}">
                  <a16:creationId xmlns="" xmlns:a16="http://schemas.microsoft.com/office/drawing/2014/main" id="{C4BF2A16-A919-4227-A84D-D0B135063928}"/>
                </a:ext>
              </a:extLst>
            </p:cNvPr>
            <p:cNvSpPr/>
            <p:nvPr/>
          </p:nvSpPr>
          <p:spPr>
            <a:xfrm>
              <a:off x="-841654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막힌 원호 79">
              <a:extLst>
                <a:ext uri="{FF2B5EF4-FFF2-40B4-BE49-F238E27FC236}">
                  <a16:creationId xmlns="" xmlns:a16="http://schemas.microsoft.com/office/drawing/2014/main" id="{A7FF4695-A91A-4674-A95B-888DB901DBC7}"/>
                </a:ext>
              </a:extLst>
            </p:cNvPr>
            <p:cNvSpPr/>
            <p:nvPr/>
          </p:nvSpPr>
          <p:spPr>
            <a:xfrm rot="5143744" flipH="1">
              <a:off x="-1178050" y="2452309"/>
              <a:ext cx="1747846" cy="1747846"/>
            </a:xfrm>
            <a:prstGeom prst="blockArc">
              <a:avLst>
                <a:gd name="adj1" fmla="val 8680122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91B91A33-E905-458B-A0C0-1A8742C0BB2B}"/>
              </a:ext>
            </a:extLst>
          </p:cNvPr>
          <p:cNvSpPr txBox="1"/>
          <p:nvPr/>
        </p:nvSpPr>
        <p:spPr>
          <a:xfrm>
            <a:off x="8939254" y="3609265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65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9107525" y="4897812"/>
            <a:ext cx="516488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ko-KR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YES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940501" y="1726412"/>
            <a:ext cx="1742786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32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종교활동</a:t>
            </a:r>
            <a:endParaRPr lang="en-US" altLang="ko-KR" sz="32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5761490" y="4930472"/>
            <a:ext cx="694422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기독교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038096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22" name="직선 연결선 21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4566" y="361273"/>
            <a:ext cx="29546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NO1. PCM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이주민들을 위한 마을지도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	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446644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지역조사부터 마을 지도까지 우리가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해나간 지난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주간의 여정 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="" xmlns:a16="http://schemas.microsoft.com/office/drawing/2014/main" id="{00A3A266-2001-47C3-B2CE-B8A2980A6B6E}"/>
              </a:ext>
            </a:extLst>
          </p:cNvPr>
          <p:cNvGrpSpPr/>
          <p:nvPr/>
        </p:nvGrpSpPr>
        <p:grpSpPr>
          <a:xfrm>
            <a:off x="838622" y="3087309"/>
            <a:ext cx="1747846" cy="1747846"/>
            <a:chOff x="722384" y="2452309"/>
            <a:chExt cx="1747846" cy="1747846"/>
          </a:xfrm>
        </p:grpSpPr>
        <p:sp>
          <p:nvSpPr>
            <p:cNvPr id="69" name="타원 68">
              <a:extLst>
                <a:ext uri="{FF2B5EF4-FFF2-40B4-BE49-F238E27FC236}">
                  <a16:creationId xmlns="" xmlns:a16="http://schemas.microsoft.com/office/drawing/2014/main" id="{B6E5F34A-F693-4361-8395-60C984AD2982}"/>
                </a:ext>
              </a:extLst>
            </p:cNvPr>
            <p:cNvSpPr/>
            <p:nvPr/>
          </p:nvSpPr>
          <p:spPr>
            <a:xfrm>
              <a:off x="1058780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막힌 원호 69">
              <a:extLst>
                <a:ext uri="{FF2B5EF4-FFF2-40B4-BE49-F238E27FC236}">
                  <a16:creationId xmlns="" xmlns:a16="http://schemas.microsoft.com/office/drawing/2014/main" id="{AF307152-D3AC-4998-99AC-F5C00605FC87}"/>
                </a:ext>
              </a:extLst>
            </p:cNvPr>
            <p:cNvSpPr/>
            <p:nvPr/>
          </p:nvSpPr>
          <p:spPr>
            <a:xfrm rot="5143744" flipH="1">
              <a:off x="722384" y="2452309"/>
              <a:ext cx="1747846" cy="1747846"/>
            </a:xfrm>
            <a:prstGeom prst="blockArc">
              <a:avLst>
                <a:gd name="adj1" fmla="val 9015672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="" xmlns:a16="http://schemas.microsoft.com/office/drawing/2014/main" id="{53062C5E-2618-44D4-8CB4-3085A5A84007}"/>
              </a:ext>
            </a:extLst>
          </p:cNvPr>
          <p:cNvGrpSpPr/>
          <p:nvPr/>
        </p:nvGrpSpPr>
        <p:grpSpPr>
          <a:xfrm>
            <a:off x="2955869" y="3102069"/>
            <a:ext cx="1747846" cy="1747846"/>
            <a:chOff x="-819498" y="2452309"/>
            <a:chExt cx="1747846" cy="1747846"/>
          </a:xfrm>
        </p:grpSpPr>
        <p:sp>
          <p:nvSpPr>
            <p:cNvPr id="65" name="타원 64">
              <a:extLst>
                <a:ext uri="{FF2B5EF4-FFF2-40B4-BE49-F238E27FC236}">
                  <a16:creationId xmlns="" xmlns:a16="http://schemas.microsoft.com/office/drawing/2014/main" id="{6D531871-B8F0-4DD4-A77D-9A0B1E0D6D35}"/>
                </a:ext>
              </a:extLst>
            </p:cNvPr>
            <p:cNvSpPr/>
            <p:nvPr/>
          </p:nvSpPr>
          <p:spPr>
            <a:xfrm>
              <a:off x="-483102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막힌 원호 65">
              <a:extLst>
                <a:ext uri="{FF2B5EF4-FFF2-40B4-BE49-F238E27FC236}">
                  <a16:creationId xmlns="" xmlns:a16="http://schemas.microsoft.com/office/drawing/2014/main" id="{73415FF3-78E7-40DD-9F2D-6D4DDCF5E2D5}"/>
                </a:ext>
              </a:extLst>
            </p:cNvPr>
            <p:cNvSpPr/>
            <p:nvPr/>
          </p:nvSpPr>
          <p:spPr>
            <a:xfrm rot="5143744" flipH="1">
              <a:off x="-819498" y="2452309"/>
              <a:ext cx="1747846" cy="1747846"/>
            </a:xfrm>
            <a:prstGeom prst="blockArc">
              <a:avLst>
                <a:gd name="adj1" fmla="val 13083834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="" xmlns:a16="http://schemas.microsoft.com/office/drawing/2014/main" id="{2E33850E-101C-4434-A32D-3AAC4ACDCA72}"/>
              </a:ext>
            </a:extLst>
          </p:cNvPr>
          <p:cNvGrpSpPr/>
          <p:nvPr/>
        </p:nvGrpSpPr>
        <p:grpSpPr>
          <a:xfrm>
            <a:off x="5044101" y="3082411"/>
            <a:ext cx="1747846" cy="1747846"/>
            <a:chOff x="-1178050" y="2452309"/>
            <a:chExt cx="1747846" cy="1747846"/>
          </a:xfrm>
        </p:grpSpPr>
        <p:sp>
          <p:nvSpPr>
            <p:cNvPr id="63" name="타원 62">
              <a:extLst>
                <a:ext uri="{FF2B5EF4-FFF2-40B4-BE49-F238E27FC236}">
                  <a16:creationId xmlns="" xmlns:a16="http://schemas.microsoft.com/office/drawing/2014/main" id="{C4BF2A16-A919-4227-A84D-D0B135063928}"/>
                </a:ext>
              </a:extLst>
            </p:cNvPr>
            <p:cNvSpPr/>
            <p:nvPr/>
          </p:nvSpPr>
          <p:spPr>
            <a:xfrm>
              <a:off x="-841654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막힌 원호 63">
              <a:extLst>
                <a:ext uri="{FF2B5EF4-FFF2-40B4-BE49-F238E27FC236}">
                  <a16:creationId xmlns="" xmlns:a16="http://schemas.microsoft.com/office/drawing/2014/main" id="{A7FF4695-A91A-4674-A95B-888DB901DBC7}"/>
                </a:ext>
              </a:extLst>
            </p:cNvPr>
            <p:cNvSpPr/>
            <p:nvPr/>
          </p:nvSpPr>
          <p:spPr>
            <a:xfrm rot="5143744" flipH="1">
              <a:off x="-1178050" y="2452309"/>
              <a:ext cx="1747846" cy="1747846"/>
            </a:xfrm>
            <a:prstGeom prst="blockArc">
              <a:avLst>
                <a:gd name="adj1" fmla="val 13042962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8AB68D55-AAE1-4DED-8F3D-511570EC8C08}"/>
              </a:ext>
            </a:extLst>
          </p:cNvPr>
          <p:cNvSpPr txBox="1"/>
          <p:nvPr/>
        </p:nvSpPr>
        <p:spPr>
          <a:xfrm>
            <a:off x="1306023" y="3699622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6</a:t>
            </a:r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FED57E22-7151-4C7C-B877-C1832CF8625C}"/>
              </a:ext>
            </a:extLst>
          </p:cNvPr>
          <p:cNvSpPr txBox="1"/>
          <p:nvPr/>
        </p:nvSpPr>
        <p:spPr>
          <a:xfrm>
            <a:off x="3469276" y="3714382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</a:t>
            </a:r>
            <a:r>
              <a:rPr lang="en-US" altLang="ko-KR" sz="28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91B91A33-E905-458B-A0C0-1A8742C0BB2B}"/>
              </a:ext>
            </a:extLst>
          </p:cNvPr>
          <p:cNvSpPr txBox="1"/>
          <p:nvPr/>
        </p:nvSpPr>
        <p:spPr>
          <a:xfrm>
            <a:off x="5531539" y="3696106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20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59" name="직선 연결선 58">
            <a:extLst>
              <a:ext uri="{FF2B5EF4-FFF2-40B4-BE49-F238E27FC236}">
                <a16:creationId xmlns="" xmlns:a16="http://schemas.microsoft.com/office/drawing/2014/main" id="{2861B409-9948-4F5D-8DE7-72F185F19B23}"/>
              </a:ext>
            </a:extLst>
          </p:cNvPr>
          <p:cNvCxnSpPr>
            <a:cxnSpLocks/>
          </p:cNvCxnSpPr>
          <p:nvPr/>
        </p:nvCxnSpPr>
        <p:spPr>
          <a:xfrm>
            <a:off x="1356981" y="2767147"/>
            <a:ext cx="946341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BABDE6A4-DAC7-493D-A21A-6757D328E51C}"/>
              </a:ext>
            </a:extLst>
          </p:cNvPr>
          <p:cNvSpPr txBox="1"/>
          <p:nvPr/>
        </p:nvSpPr>
        <p:spPr>
          <a:xfrm>
            <a:off x="9391606" y="5440288"/>
            <a:ext cx="1553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6</a:t>
            </a:r>
            <a:r>
              <a:rPr lang="en-US" altLang="ko-KR" sz="60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</a:t>
            </a:r>
            <a:r>
              <a:rPr lang="en-US" altLang="ko-KR" sz="48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%</a:t>
            </a:r>
            <a:endParaRPr lang="ko-KR" altLang="en-US" sz="60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C5F5932D-E528-4E6C-9B89-BB00FDD17517}"/>
              </a:ext>
            </a:extLst>
          </p:cNvPr>
          <p:cNvSpPr txBox="1"/>
          <p:nvPr/>
        </p:nvSpPr>
        <p:spPr>
          <a:xfrm>
            <a:off x="693807" y="5517232"/>
            <a:ext cx="85524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대부분 버스를 선호함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택시 및 자가용은 각자 목적지만 말하면 그들이 한국어를 잘 못하더라도 갈 수 있기 때문으로 사료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인터뷰를 했을 때 버스는 밖이 눈에 보이고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한국어를 하지 못하더라도 눈으로 길을 외우는 것이 가능하며 가격이 저렴하기 때문으로 응답함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오히려 지하철은 밖이 보이지 않고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외국인들의 경우 지역 명을 잘 모르고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한글을 모르는 경우가 많기 때문에</a:t>
            </a:r>
            <a:endParaRPr lang="en-US" altLang="ko-KR" sz="11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길을 잃을 가능성이 더욱 크고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지하철을 타는 것에 대해 부담감을 느낌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endParaRPr lang="ko-KR" altLang="en-US" sz="11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62" name="직선 연결선 61">
            <a:extLst>
              <a:ext uri="{FF2B5EF4-FFF2-40B4-BE49-F238E27FC236}">
                <a16:creationId xmlns="" xmlns:a16="http://schemas.microsoft.com/office/drawing/2014/main" id="{01EBD741-D8FF-4487-A05A-9DC7F003761B}"/>
              </a:ext>
            </a:extLst>
          </p:cNvPr>
          <p:cNvCxnSpPr>
            <a:cxnSpLocks/>
          </p:cNvCxnSpPr>
          <p:nvPr/>
        </p:nvCxnSpPr>
        <p:spPr>
          <a:xfrm>
            <a:off x="1356981" y="5091247"/>
            <a:ext cx="946341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/>
          <p:cNvGrpSpPr/>
          <p:nvPr/>
        </p:nvGrpSpPr>
        <p:grpSpPr>
          <a:xfrm>
            <a:off x="9648650" y="906552"/>
            <a:ext cx="1343100" cy="938272"/>
            <a:chOff x="9605817" y="906552"/>
            <a:chExt cx="1343100" cy="938272"/>
          </a:xfrm>
        </p:grpSpPr>
        <p:grpSp>
          <p:nvGrpSpPr>
            <p:cNvPr id="12" name="그룹 11">
              <a:extLst>
                <a:ext uri="{FF2B5EF4-FFF2-40B4-BE49-F238E27FC236}">
                  <a16:creationId xmlns="" xmlns:a16="http://schemas.microsoft.com/office/drawing/2014/main" id="{CC0B6721-876A-4E8B-919F-ECABEE0C95C2}"/>
                </a:ext>
              </a:extLst>
            </p:cNvPr>
            <p:cNvGrpSpPr/>
            <p:nvPr/>
          </p:nvGrpSpPr>
          <p:grpSpPr>
            <a:xfrm>
              <a:off x="9605817" y="906552"/>
              <a:ext cx="1343100" cy="938272"/>
              <a:chOff x="6997842" y="2071606"/>
              <a:chExt cx="1208442" cy="1064610"/>
            </a:xfrm>
          </p:grpSpPr>
          <p:sp>
            <p:nvSpPr>
              <p:cNvPr id="14" name="직사각형 13">
                <a:extLst>
                  <a:ext uri="{FF2B5EF4-FFF2-40B4-BE49-F238E27FC236}">
                    <a16:creationId xmlns="" xmlns:a16="http://schemas.microsoft.com/office/drawing/2014/main" id="{11697A9D-3A46-4072-8AF8-22AA21D930F8}"/>
                  </a:ext>
                </a:extLst>
              </p:cNvPr>
              <p:cNvSpPr/>
              <p:nvPr/>
            </p:nvSpPr>
            <p:spPr>
              <a:xfrm>
                <a:off x="7792059" y="2071606"/>
                <a:ext cx="414225" cy="8032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40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4</a:t>
                </a:r>
              </a:p>
            </p:txBody>
          </p:sp>
          <p:sp>
            <p:nvSpPr>
              <p:cNvPr id="15" name="직사각형 14">
                <a:extLst>
                  <a:ext uri="{FF2B5EF4-FFF2-40B4-BE49-F238E27FC236}">
                    <a16:creationId xmlns="" xmlns:a16="http://schemas.microsoft.com/office/drawing/2014/main" id="{6BB85A90-3D6A-4510-9B06-AD28AF1732BD}"/>
                  </a:ext>
                </a:extLst>
              </p:cNvPr>
              <p:cNvSpPr/>
              <p:nvPr/>
            </p:nvSpPr>
            <p:spPr>
              <a:xfrm>
                <a:off x="6997842" y="2717154"/>
                <a:ext cx="1154118" cy="4190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b="1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설문지통계</a:t>
                </a:r>
                <a:endParaRPr lang="en-US" altLang="ko-KR" b="1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B115DEA8-F88E-4D17-8AD1-5BCC708475C1}"/>
                </a:ext>
              </a:extLst>
            </p:cNvPr>
            <p:cNvSpPr txBox="1"/>
            <p:nvPr/>
          </p:nvSpPr>
          <p:spPr>
            <a:xfrm>
              <a:off x="9644076" y="1272296"/>
              <a:ext cx="95731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총 조사 </a:t>
              </a:r>
              <a:r>
                <a:rPr lang="en-US" altLang="ko-KR" sz="11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20</a:t>
              </a:r>
              <a:r>
                <a:rPr lang="ko-KR" altLang="en-US" sz="11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명</a:t>
              </a:r>
              <a:endParaRPr lang="ko-KR" altLang="en-US" sz="11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sp>
        <p:nvSpPr>
          <p:cNvPr id="72" name="직사각형 71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575599" y="2564904"/>
            <a:ext cx="207941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주로 이용하는 수단</a:t>
            </a:r>
            <a:endParaRPr lang="en-US" altLang="ko-KR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1460500" y="4907972"/>
            <a:ext cx="524503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버스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3593509" y="4941168"/>
            <a:ext cx="524503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택시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78" name="그룹 77">
            <a:extLst>
              <a:ext uri="{FF2B5EF4-FFF2-40B4-BE49-F238E27FC236}">
                <a16:creationId xmlns="" xmlns:a16="http://schemas.microsoft.com/office/drawing/2014/main" id="{2E33850E-101C-4434-A32D-3AAC4ACDCA72}"/>
              </a:ext>
            </a:extLst>
          </p:cNvPr>
          <p:cNvGrpSpPr/>
          <p:nvPr/>
        </p:nvGrpSpPr>
        <p:grpSpPr>
          <a:xfrm>
            <a:off x="7247334" y="3049306"/>
            <a:ext cx="1747846" cy="1747846"/>
            <a:chOff x="-1178050" y="2452309"/>
            <a:chExt cx="1747846" cy="1747846"/>
          </a:xfrm>
        </p:grpSpPr>
        <p:sp>
          <p:nvSpPr>
            <p:cNvPr id="79" name="타원 78">
              <a:extLst>
                <a:ext uri="{FF2B5EF4-FFF2-40B4-BE49-F238E27FC236}">
                  <a16:creationId xmlns="" xmlns:a16="http://schemas.microsoft.com/office/drawing/2014/main" id="{C4BF2A16-A919-4227-A84D-D0B135063928}"/>
                </a:ext>
              </a:extLst>
            </p:cNvPr>
            <p:cNvSpPr/>
            <p:nvPr/>
          </p:nvSpPr>
          <p:spPr>
            <a:xfrm>
              <a:off x="-841654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막힌 원호 79">
              <a:extLst>
                <a:ext uri="{FF2B5EF4-FFF2-40B4-BE49-F238E27FC236}">
                  <a16:creationId xmlns="" xmlns:a16="http://schemas.microsoft.com/office/drawing/2014/main" id="{A7FF4695-A91A-4674-A95B-888DB901DBC7}"/>
                </a:ext>
              </a:extLst>
            </p:cNvPr>
            <p:cNvSpPr/>
            <p:nvPr/>
          </p:nvSpPr>
          <p:spPr>
            <a:xfrm rot="5143744" flipH="1">
              <a:off x="-1178050" y="2452309"/>
              <a:ext cx="1747846" cy="1747846"/>
            </a:xfrm>
            <a:prstGeom prst="blockArc">
              <a:avLst>
                <a:gd name="adj1" fmla="val 17128833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91B91A33-E905-458B-A0C0-1A8742C0BB2B}"/>
              </a:ext>
            </a:extLst>
          </p:cNvPr>
          <p:cNvSpPr txBox="1"/>
          <p:nvPr/>
        </p:nvSpPr>
        <p:spPr>
          <a:xfrm>
            <a:off x="7734772" y="3661619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10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7751390" y="4941168"/>
            <a:ext cx="86434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오토바이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940501" y="1726412"/>
            <a:ext cx="1742786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32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교통수</a:t>
            </a:r>
            <a:r>
              <a:rPr lang="ko-KR" altLang="en-US" sz="32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단</a:t>
            </a:r>
            <a:endParaRPr lang="en-US" altLang="ko-KR" sz="32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5589678" y="4941168"/>
            <a:ext cx="694422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자가</a:t>
            </a:r>
            <a:r>
              <a:rPr lang="ko-KR" altLang="en-US" sz="14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용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="" xmlns:a16="http://schemas.microsoft.com/office/drawing/2014/main" id="{2E33850E-101C-4434-A32D-3AAC4ACDCA72}"/>
              </a:ext>
            </a:extLst>
          </p:cNvPr>
          <p:cNvGrpSpPr/>
          <p:nvPr/>
        </p:nvGrpSpPr>
        <p:grpSpPr>
          <a:xfrm>
            <a:off x="9407574" y="3049306"/>
            <a:ext cx="1747846" cy="1747846"/>
            <a:chOff x="-1178050" y="2452309"/>
            <a:chExt cx="1747846" cy="1747846"/>
          </a:xfrm>
        </p:grpSpPr>
        <p:sp>
          <p:nvSpPr>
            <p:cNvPr id="40" name="타원 39">
              <a:extLst>
                <a:ext uri="{FF2B5EF4-FFF2-40B4-BE49-F238E27FC236}">
                  <a16:creationId xmlns="" xmlns:a16="http://schemas.microsoft.com/office/drawing/2014/main" id="{C4BF2A16-A919-4227-A84D-D0B135063928}"/>
                </a:ext>
              </a:extLst>
            </p:cNvPr>
            <p:cNvSpPr/>
            <p:nvPr/>
          </p:nvSpPr>
          <p:spPr>
            <a:xfrm>
              <a:off x="-841654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막힌 원호 43">
              <a:extLst>
                <a:ext uri="{FF2B5EF4-FFF2-40B4-BE49-F238E27FC236}">
                  <a16:creationId xmlns="" xmlns:a16="http://schemas.microsoft.com/office/drawing/2014/main" id="{A7FF4695-A91A-4674-A95B-888DB901DBC7}"/>
                </a:ext>
              </a:extLst>
            </p:cNvPr>
            <p:cNvSpPr/>
            <p:nvPr/>
          </p:nvSpPr>
          <p:spPr>
            <a:xfrm rot="5143744" flipH="1">
              <a:off x="-1178050" y="2452309"/>
              <a:ext cx="1747846" cy="1747846"/>
            </a:xfrm>
            <a:prstGeom prst="blockArc">
              <a:avLst>
                <a:gd name="adj1" fmla="val 17499695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91B91A33-E905-458B-A0C0-1A8742C0BB2B}"/>
              </a:ext>
            </a:extLst>
          </p:cNvPr>
          <p:cNvSpPr txBox="1"/>
          <p:nvPr/>
        </p:nvSpPr>
        <p:spPr>
          <a:xfrm>
            <a:off x="9895012" y="3661619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10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9587841" y="4954736"/>
            <a:ext cx="1483099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지하철 및 자전거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322717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22" name="직선 연결선 21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4566" y="361273"/>
            <a:ext cx="29546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NO1. PCM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이주민들을 위한 마을지도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	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446644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지역조사부터 마을 지도까지 우리가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해나간 지난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주간의 여정 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="" xmlns:a16="http://schemas.microsoft.com/office/drawing/2014/main" id="{00A3A266-2001-47C3-B2CE-B8A2980A6B6E}"/>
              </a:ext>
            </a:extLst>
          </p:cNvPr>
          <p:cNvGrpSpPr/>
          <p:nvPr/>
        </p:nvGrpSpPr>
        <p:grpSpPr>
          <a:xfrm>
            <a:off x="838622" y="3087309"/>
            <a:ext cx="1747846" cy="1747846"/>
            <a:chOff x="722384" y="2452309"/>
            <a:chExt cx="1747846" cy="1747846"/>
          </a:xfrm>
        </p:grpSpPr>
        <p:sp>
          <p:nvSpPr>
            <p:cNvPr id="69" name="타원 68">
              <a:extLst>
                <a:ext uri="{FF2B5EF4-FFF2-40B4-BE49-F238E27FC236}">
                  <a16:creationId xmlns="" xmlns:a16="http://schemas.microsoft.com/office/drawing/2014/main" id="{B6E5F34A-F693-4361-8395-60C984AD2982}"/>
                </a:ext>
              </a:extLst>
            </p:cNvPr>
            <p:cNvSpPr/>
            <p:nvPr/>
          </p:nvSpPr>
          <p:spPr>
            <a:xfrm>
              <a:off x="1058780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막힌 원호 69">
              <a:extLst>
                <a:ext uri="{FF2B5EF4-FFF2-40B4-BE49-F238E27FC236}">
                  <a16:creationId xmlns="" xmlns:a16="http://schemas.microsoft.com/office/drawing/2014/main" id="{AF307152-D3AC-4998-99AC-F5C00605FC87}"/>
                </a:ext>
              </a:extLst>
            </p:cNvPr>
            <p:cNvSpPr/>
            <p:nvPr/>
          </p:nvSpPr>
          <p:spPr>
            <a:xfrm rot="5143744" flipH="1">
              <a:off x="722384" y="2452309"/>
              <a:ext cx="1747846" cy="1747846"/>
            </a:xfrm>
            <a:prstGeom prst="blockArc">
              <a:avLst>
                <a:gd name="adj1" fmla="val 9015672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="" xmlns:a16="http://schemas.microsoft.com/office/drawing/2014/main" id="{53062C5E-2618-44D4-8CB4-3085A5A84007}"/>
              </a:ext>
            </a:extLst>
          </p:cNvPr>
          <p:cNvGrpSpPr/>
          <p:nvPr/>
        </p:nvGrpSpPr>
        <p:grpSpPr>
          <a:xfrm>
            <a:off x="2955869" y="3102069"/>
            <a:ext cx="1747846" cy="1747846"/>
            <a:chOff x="-819498" y="2452309"/>
            <a:chExt cx="1747846" cy="1747846"/>
          </a:xfrm>
        </p:grpSpPr>
        <p:sp>
          <p:nvSpPr>
            <p:cNvPr id="65" name="타원 64">
              <a:extLst>
                <a:ext uri="{FF2B5EF4-FFF2-40B4-BE49-F238E27FC236}">
                  <a16:creationId xmlns="" xmlns:a16="http://schemas.microsoft.com/office/drawing/2014/main" id="{6D531871-B8F0-4DD4-A77D-9A0B1E0D6D35}"/>
                </a:ext>
              </a:extLst>
            </p:cNvPr>
            <p:cNvSpPr/>
            <p:nvPr/>
          </p:nvSpPr>
          <p:spPr>
            <a:xfrm>
              <a:off x="-483102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막힌 원호 65">
              <a:extLst>
                <a:ext uri="{FF2B5EF4-FFF2-40B4-BE49-F238E27FC236}">
                  <a16:creationId xmlns="" xmlns:a16="http://schemas.microsoft.com/office/drawing/2014/main" id="{73415FF3-78E7-40DD-9F2D-6D4DDCF5E2D5}"/>
                </a:ext>
              </a:extLst>
            </p:cNvPr>
            <p:cNvSpPr/>
            <p:nvPr/>
          </p:nvSpPr>
          <p:spPr>
            <a:xfrm rot="5143744" flipH="1">
              <a:off x="-819498" y="2452309"/>
              <a:ext cx="1747846" cy="1747846"/>
            </a:xfrm>
            <a:prstGeom prst="blockArc">
              <a:avLst>
                <a:gd name="adj1" fmla="val 13083834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="" xmlns:a16="http://schemas.microsoft.com/office/drawing/2014/main" id="{2E33850E-101C-4434-A32D-3AAC4ACDCA72}"/>
              </a:ext>
            </a:extLst>
          </p:cNvPr>
          <p:cNvGrpSpPr/>
          <p:nvPr/>
        </p:nvGrpSpPr>
        <p:grpSpPr>
          <a:xfrm>
            <a:off x="5044101" y="3082411"/>
            <a:ext cx="1747846" cy="1747846"/>
            <a:chOff x="-1178050" y="2452309"/>
            <a:chExt cx="1747846" cy="1747846"/>
          </a:xfrm>
        </p:grpSpPr>
        <p:sp>
          <p:nvSpPr>
            <p:cNvPr id="63" name="타원 62">
              <a:extLst>
                <a:ext uri="{FF2B5EF4-FFF2-40B4-BE49-F238E27FC236}">
                  <a16:creationId xmlns="" xmlns:a16="http://schemas.microsoft.com/office/drawing/2014/main" id="{C4BF2A16-A919-4227-A84D-D0B135063928}"/>
                </a:ext>
              </a:extLst>
            </p:cNvPr>
            <p:cNvSpPr/>
            <p:nvPr/>
          </p:nvSpPr>
          <p:spPr>
            <a:xfrm>
              <a:off x="-841654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막힌 원호 63">
              <a:extLst>
                <a:ext uri="{FF2B5EF4-FFF2-40B4-BE49-F238E27FC236}">
                  <a16:creationId xmlns="" xmlns:a16="http://schemas.microsoft.com/office/drawing/2014/main" id="{A7FF4695-A91A-4674-A95B-888DB901DBC7}"/>
                </a:ext>
              </a:extLst>
            </p:cNvPr>
            <p:cNvSpPr/>
            <p:nvPr/>
          </p:nvSpPr>
          <p:spPr>
            <a:xfrm rot="5143744" flipH="1">
              <a:off x="-1178050" y="2452309"/>
              <a:ext cx="1747846" cy="1747846"/>
            </a:xfrm>
            <a:prstGeom prst="blockArc">
              <a:avLst>
                <a:gd name="adj1" fmla="val 13042962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8AB68D55-AAE1-4DED-8F3D-511570EC8C08}"/>
              </a:ext>
            </a:extLst>
          </p:cNvPr>
          <p:cNvSpPr txBox="1"/>
          <p:nvPr/>
        </p:nvSpPr>
        <p:spPr>
          <a:xfrm>
            <a:off x="1306023" y="3699622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55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FED57E22-7151-4C7C-B877-C1832CF8625C}"/>
              </a:ext>
            </a:extLst>
          </p:cNvPr>
          <p:cNvSpPr txBox="1"/>
          <p:nvPr/>
        </p:nvSpPr>
        <p:spPr>
          <a:xfrm>
            <a:off x="3469276" y="3714382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35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91B91A33-E905-458B-A0C0-1A8742C0BB2B}"/>
              </a:ext>
            </a:extLst>
          </p:cNvPr>
          <p:cNvSpPr txBox="1"/>
          <p:nvPr/>
        </p:nvSpPr>
        <p:spPr>
          <a:xfrm>
            <a:off x="5531539" y="3696106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25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59" name="직선 연결선 58">
            <a:extLst>
              <a:ext uri="{FF2B5EF4-FFF2-40B4-BE49-F238E27FC236}">
                <a16:creationId xmlns="" xmlns:a16="http://schemas.microsoft.com/office/drawing/2014/main" id="{2861B409-9948-4F5D-8DE7-72F185F19B23}"/>
              </a:ext>
            </a:extLst>
          </p:cNvPr>
          <p:cNvCxnSpPr>
            <a:cxnSpLocks/>
          </p:cNvCxnSpPr>
          <p:nvPr/>
        </p:nvCxnSpPr>
        <p:spPr>
          <a:xfrm>
            <a:off x="1356981" y="2767147"/>
            <a:ext cx="946341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BABDE6A4-DAC7-493D-A21A-6757D328E51C}"/>
              </a:ext>
            </a:extLst>
          </p:cNvPr>
          <p:cNvSpPr txBox="1"/>
          <p:nvPr/>
        </p:nvSpPr>
        <p:spPr>
          <a:xfrm>
            <a:off x="9391606" y="5440288"/>
            <a:ext cx="1553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55</a:t>
            </a:r>
            <a:r>
              <a:rPr lang="en-US" altLang="ko-KR" sz="48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%</a:t>
            </a:r>
            <a:endParaRPr lang="ko-KR" altLang="en-US" sz="60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C5F5932D-E528-4E6C-9B89-BB00FDD17517}"/>
              </a:ext>
            </a:extLst>
          </p:cNvPr>
          <p:cNvSpPr txBox="1"/>
          <p:nvPr/>
        </p:nvSpPr>
        <p:spPr>
          <a:xfrm>
            <a:off x="1642785" y="5517232"/>
            <a:ext cx="76034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많은 외국인들이 집에서 밥을 해먹거나</a:t>
            </a:r>
            <a:r>
              <a:rPr lang="en-US" altLang="ko-KR" sz="11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회사 및 기숙사에서 밥을 먹는 것으로 나타났다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 식당에는 그렇게 자주 가지는 않지만 국밥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삼겹살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치킨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칼국수 등의 우리가 흔히 먹는 음식들을 선호한다고 응답했다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그리고 가끔 외국인을 차별하는 식당들이 존재한다고 응답한 결과도 있었다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대부분 처음에는 음식이 입에 맞지 않는 경우도 있었지만 오래 살면서 적응한 것으로 보인다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endParaRPr lang="ko-KR" altLang="en-US" sz="11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62" name="직선 연결선 61">
            <a:extLst>
              <a:ext uri="{FF2B5EF4-FFF2-40B4-BE49-F238E27FC236}">
                <a16:creationId xmlns="" xmlns:a16="http://schemas.microsoft.com/office/drawing/2014/main" id="{01EBD741-D8FF-4487-A05A-9DC7F003761B}"/>
              </a:ext>
            </a:extLst>
          </p:cNvPr>
          <p:cNvCxnSpPr>
            <a:cxnSpLocks/>
          </p:cNvCxnSpPr>
          <p:nvPr/>
        </p:nvCxnSpPr>
        <p:spPr>
          <a:xfrm>
            <a:off x="1356981" y="5091247"/>
            <a:ext cx="946341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/>
          <p:cNvGrpSpPr/>
          <p:nvPr/>
        </p:nvGrpSpPr>
        <p:grpSpPr>
          <a:xfrm>
            <a:off x="9648650" y="906552"/>
            <a:ext cx="1343100" cy="938272"/>
            <a:chOff x="9605817" y="906552"/>
            <a:chExt cx="1343100" cy="938272"/>
          </a:xfrm>
        </p:grpSpPr>
        <p:grpSp>
          <p:nvGrpSpPr>
            <p:cNvPr id="12" name="그룹 11">
              <a:extLst>
                <a:ext uri="{FF2B5EF4-FFF2-40B4-BE49-F238E27FC236}">
                  <a16:creationId xmlns="" xmlns:a16="http://schemas.microsoft.com/office/drawing/2014/main" id="{CC0B6721-876A-4E8B-919F-ECABEE0C95C2}"/>
                </a:ext>
              </a:extLst>
            </p:cNvPr>
            <p:cNvGrpSpPr/>
            <p:nvPr/>
          </p:nvGrpSpPr>
          <p:grpSpPr>
            <a:xfrm>
              <a:off x="9605817" y="906552"/>
              <a:ext cx="1343100" cy="938272"/>
              <a:chOff x="6997842" y="2071606"/>
              <a:chExt cx="1208442" cy="1064610"/>
            </a:xfrm>
          </p:grpSpPr>
          <p:sp>
            <p:nvSpPr>
              <p:cNvPr id="14" name="직사각형 13">
                <a:extLst>
                  <a:ext uri="{FF2B5EF4-FFF2-40B4-BE49-F238E27FC236}">
                    <a16:creationId xmlns="" xmlns:a16="http://schemas.microsoft.com/office/drawing/2014/main" id="{11697A9D-3A46-4072-8AF8-22AA21D930F8}"/>
                  </a:ext>
                </a:extLst>
              </p:cNvPr>
              <p:cNvSpPr/>
              <p:nvPr/>
            </p:nvSpPr>
            <p:spPr>
              <a:xfrm>
                <a:off x="7792059" y="2071606"/>
                <a:ext cx="414225" cy="8032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40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4</a:t>
                </a:r>
              </a:p>
            </p:txBody>
          </p:sp>
          <p:sp>
            <p:nvSpPr>
              <p:cNvPr id="15" name="직사각형 14">
                <a:extLst>
                  <a:ext uri="{FF2B5EF4-FFF2-40B4-BE49-F238E27FC236}">
                    <a16:creationId xmlns="" xmlns:a16="http://schemas.microsoft.com/office/drawing/2014/main" id="{6BB85A90-3D6A-4510-9B06-AD28AF1732BD}"/>
                  </a:ext>
                </a:extLst>
              </p:cNvPr>
              <p:cNvSpPr/>
              <p:nvPr/>
            </p:nvSpPr>
            <p:spPr>
              <a:xfrm>
                <a:off x="6997842" y="2717154"/>
                <a:ext cx="1154118" cy="4190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b="1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설문지통계</a:t>
                </a:r>
                <a:endParaRPr lang="en-US" altLang="ko-KR" b="1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B115DEA8-F88E-4D17-8AD1-5BCC708475C1}"/>
                </a:ext>
              </a:extLst>
            </p:cNvPr>
            <p:cNvSpPr txBox="1"/>
            <p:nvPr/>
          </p:nvSpPr>
          <p:spPr>
            <a:xfrm>
              <a:off x="9644076" y="1272296"/>
              <a:ext cx="95731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총 조사 </a:t>
              </a:r>
              <a:r>
                <a:rPr lang="en-US" altLang="ko-KR" sz="11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20</a:t>
              </a:r>
              <a:r>
                <a:rPr lang="ko-KR" altLang="en-US" sz="11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명</a:t>
              </a:r>
              <a:endParaRPr lang="ko-KR" altLang="en-US" sz="11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sp>
        <p:nvSpPr>
          <p:cNvPr id="72" name="직사각형 71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575601" y="2564904"/>
            <a:ext cx="207941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주로 식사하는 장소</a:t>
            </a:r>
            <a:endParaRPr lang="en-US" altLang="ko-KR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1545460" y="4907972"/>
            <a:ext cx="354584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집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3593510" y="4941168"/>
            <a:ext cx="524503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회사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78" name="그룹 77">
            <a:extLst>
              <a:ext uri="{FF2B5EF4-FFF2-40B4-BE49-F238E27FC236}">
                <a16:creationId xmlns="" xmlns:a16="http://schemas.microsoft.com/office/drawing/2014/main" id="{2E33850E-101C-4434-A32D-3AAC4ACDCA72}"/>
              </a:ext>
            </a:extLst>
          </p:cNvPr>
          <p:cNvGrpSpPr/>
          <p:nvPr/>
        </p:nvGrpSpPr>
        <p:grpSpPr>
          <a:xfrm>
            <a:off x="7247334" y="3049306"/>
            <a:ext cx="1747846" cy="1747846"/>
            <a:chOff x="-1178050" y="2452309"/>
            <a:chExt cx="1747846" cy="1747846"/>
          </a:xfrm>
        </p:grpSpPr>
        <p:sp>
          <p:nvSpPr>
            <p:cNvPr id="79" name="타원 78">
              <a:extLst>
                <a:ext uri="{FF2B5EF4-FFF2-40B4-BE49-F238E27FC236}">
                  <a16:creationId xmlns="" xmlns:a16="http://schemas.microsoft.com/office/drawing/2014/main" id="{C4BF2A16-A919-4227-A84D-D0B135063928}"/>
                </a:ext>
              </a:extLst>
            </p:cNvPr>
            <p:cNvSpPr/>
            <p:nvPr/>
          </p:nvSpPr>
          <p:spPr>
            <a:xfrm>
              <a:off x="-841654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막힌 원호 79">
              <a:extLst>
                <a:ext uri="{FF2B5EF4-FFF2-40B4-BE49-F238E27FC236}">
                  <a16:creationId xmlns="" xmlns:a16="http://schemas.microsoft.com/office/drawing/2014/main" id="{A7FF4695-A91A-4674-A95B-888DB901DBC7}"/>
                </a:ext>
              </a:extLst>
            </p:cNvPr>
            <p:cNvSpPr/>
            <p:nvPr/>
          </p:nvSpPr>
          <p:spPr>
            <a:xfrm rot="5143744" flipH="1">
              <a:off x="-1178050" y="2452309"/>
              <a:ext cx="1747846" cy="1747846"/>
            </a:xfrm>
            <a:prstGeom prst="blockArc">
              <a:avLst>
                <a:gd name="adj1" fmla="val 17128833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91B91A33-E905-458B-A0C0-1A8742C0BB2B}"/>
              </a:ext>
            </a:extLst>
          </p:cNvPr>
          <p:cNvSpPr txBox="1"/>
          <p:nvPr/>
        </p:nvSpPr>
        <p:spPr>
          <a:xfrm>
            <a:off x="7830953" y="3694724"/>
            <a:ext cx="580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7921309" y="4941168"/>
            <a:ext cx="524503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식당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1330032" y="1726412"/>
            <a:ext cx="963725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32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식사</a:t>
            </a:r>
            <a:endParaRPr lang="en-US" altLang="ko-KR" sz="32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5589679" y="4941168"/>
            <a:ext cx="694422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기숙사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9383132" y="3102254"/>
            <a:ext cx="1258678" cy="170816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즐겨먹는 음식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국밥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삼겹살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치킨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칼국</a:t>
            </a:r>
            <a:r>
              <a:rPr lang="ko-KR" altLang="en-US" sz="1400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28629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22" name="직선 연결선 21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4566" y="361273"/>
            <a:ext cx="29546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NO1. PCM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이주민들을 위한 마을지도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	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446644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지역조사부터 마을 지도까지 우리가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해나간 지난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주간의 여정 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="" xmlns:a16="http://schemas.microsoft.com/office/drawing/2014/main" id="{00A3A266-2001-47C3-B2CE-B8A2980A6B6E}"/>
              </a:ext>
            </a:extLst>
          </p:cNvPr>
          <p:cNvGrpSpPr/>
          <p:nvPr/>
        </p:nvGrpSpPr>
        <p:grpSpPr>
          <a:xfrm>
            <a:off x="1034992" y="3087309"/>
            <a:ext cx="1747846" cy="1747846"/>
            <a:chOff x="722384" y="2452309"/>
            <a:chExt cx="1747846" cy="1747846"/>
          </a:xfrm>
        </p:grpSpPr>
        <p:sp>
          <p:nvSpPr>
            <p:cNvPr id="69" name="타원 68">
              <a:extLst>
                <a:ext uri="{FF2B5EF4-FFF2-40B4-BE49-F238E27FC236}">
                  <a16:creationId xmlns="" xmlns:a16="http://schemas.microsoft.com/office/drawing/2014/main" id="{B6E5F34A-F693-4361-8395-60C984AD2982}"/>
                </a:ext>
              </a:extLst>
            </p:cNvPr>
            <p:cNvSpPr/>
            <p:nvPr/>
          </p:nvSpPr>
          <p:spPr>
            <a:xfrm>
              <a:off x="1058780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막힌 원호 69">
              <a:extLst>
                <a:ext uri="{FF2B5EF4-FFF2-40B4-BE49-F238E27FC236}">
                  <a16:creationId xmlns="" xmlns:a16="http://schemas.microsoft.com/office/drawing/2014/main" id="{AF307152-D3AC-4998-99AC-F5C00605FC87}"/>
                </a:ext>
              </a:extLst>
            </p:cNvPr>
            <p:cNvSpPr/>
            <p:nvPr/>
          </p:nvSpPr>
          <p:spPr>
            <a:xfrm rot="5143744" flipH="1">
              <a:off x="722384" y="2452309"/>
              <a:ext cx="1747846" cy="1747846"/>
            </a:xfrm>
            <a:prstGeom prst="blockArc">
              <a:avLst>
                <a:gd name="adj1" fmla="val 21469941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="" xmlns:a16="http://schemas.microsoft.com/office/drawing/2014/main" id="{53062C5E-2618-44D4-8CB4-3085A5A84007}"/>
              </a:ext>
            </a:extLst>
          </p:cNvPr>
          <p:cNvGrpSpPr/>
          <p:nvPr/>
        </p:nvGrpSpPr>
        <p:grpSpPr>
          <a:xfrm>
            <a:off x="4664407" y="3102069"/>
            <a:ext cx="1747846" cy="1747846"/>
            <a:chOff x="-819498" y="2452309"/>
            <a:chExt cx="1747846" cy="1747846"/>
          </a:xfrm>
        </p:grpSpPr>
        <p:sp>
          <p:nvSpPr>
            <p:cNvPr id="65" name="타원 64">
              <a:extLst>
                <a:ext uri="{FF2B5EF4-FFF2-40B4-BE49-F238E27FC236}">
                  <a16:creationId xmlns="" xmlns:a16="http://schemas.microsoft.com/office/drawing/2014/main" id="{6D531871-B8F0-4DD4-A77D-9A0B1E0D6D35}"/>
                </a:ext>
              </a:extLst>
            </p:cNvPr>
            <p:cNvSpPr/>
            <p:nvPr/>
          </p:nvSpPr>
          <p:spPr>
            <a:xfrm>
              <a:off x="-483102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막힌 원호 65">
              <a:extLst>
                <a:ext uri="{FF2B5EF4-FFF2-40B4-BE49-F238E27FC236}">
                  <a16:creationId xmlns="" xmlns:a16="http://schemas.microsoft.com/office/drawing/2014/main" id="{73415FF3-78E7-40DD-9F2D-6D4DDCF5E2D5}"/>
                </a:ext>
              </a:extLst>
            </p:cNvPr>
            <p:cNvSpPr/>
            <p:nvPr/>
          </p:nvSpPr>
          <p:spPr>
            <a:xfrm rot="5143744" flipH="1">
              <a:off x="-819498" y="2452309"/>
              <a:ext cx="1747846" cy="1747846"/>
            </a:xfrm>
            <a:prstGeom prst="blockArc">
              <a:avLst>
                <a:gd name="adj1" fmla="val 12827381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="" xmlns:a16="http://schemas.microsoft.com/office/drawing/2014/main" id="{2E33850E-101C-4434-A32D-3AAC4ACDCA72}"/>
              </a:ext>
            </a:extLst>
          </p:cNvPr>
          <p:cNvGrpSpPr/>
          <p:nvPr/>
        </p:nvGrpSpPr>
        <p:grpSpPr>
          <a:xfrm>
            <a:off x="6752639" y="3082411"/>
            <a:ext cx="1747846" cy="1747846"/>
            <a:chOff x="-1178050" y="2452309"/>
            <a:chExt cx="1747846" cy="1747846"/>
          </a:xfrm>
        </p:grpSpPr>
        <p:sp>
          <p:nvSpPr>
            <p:cNvPr id="63" name="타원 62">
              <a:extLst>
                <a:ext uri="{FF2B5EF4-FFF2-40B4-BE49-F238E27FC236}">
                  <a16:creationId xmlns="" xmlns:a16="http://schemas.microsoft.com/office/drawing/2014/main" id="{C4BF2A16-A919-4227-A84D-D0B135063928}"/>
                </a:ext>
              </a:extLst>
            </p:cNvPr>
            <p:cNvSpPr/>
            <p:nvPr/>
          </p:nvSpPr>
          <p:spPr>
            <a:xfrm>
              <a:off x="-841654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막힌 원호 63">
              <a:extLst>
                <a:ext uri="{FF2B5EF4-FFF2-40B4-BE49-F238E27FC236}">
                  <a16:creationId xmlns="" xmlns:a16="http://schemas.microsoft.com/office/drawing/2014/main" id="{A7FF4695-A91A-4674-A95B-888DB901DBC7}"/>
                </a:ext>
              </a:extLst>
            </p:cNvPr>
            <p:cNvSpPr/>
            <p:nvPr/>
          </p:nvSpPr>
          <p:spPr>
            <a:xfrm rot="5143744" flipH="1">
              <a:off x="-1178050" y="2452309"/>
              <a:ext cx="1747846" cy="1747846"/>
            </a:xfrm>
            <a:prstGeom prst="blockArc">
              <a:avLst>
                <a:gd name="adj1" fmla="val 18774970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8AB68D55-AAE1-4DED-8F3D-511570EC8C08}"/>
              </a:ext>
            </a:extLst>
          </p:cNvPr>
          <p:cNvSpPr txBox="1"/>
          <p:nvPr/>
        </p:nvSpPr>
        <p:spPr>
          <a:xfrm>
            <a:off x="1437815" y="3699622"/>
            <a:ext cx="965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100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FED57E22-7151-4C7C-B877-C1832CF8625C}"/>
              </a:ext>
            </a:extLst>
          </p:cNvPr>
          <p:cNvSpPr txBox="1"/>
          <p:nvPr/>
        </p:nvSpPr>
        <p:spPr>
          <a:xfrm>
            <a:off x="5177814" y="3714382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35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91B91A33-E905-458B-A0C0-1A8742C0BB2B}"/>
              </a:ext>
            </a:extLst>
          </p:cNvPr>
          <p:cNvSpPr txBox="1"/>
          <p:nvPr/>
        </p:nvSpPr>
        <p:spPr>
          <a:xfrm>
            <a:off x="7240077" y="3696106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</a:t>
            </a:r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0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59" name="직선 연결선 58">
            <a:extLst>
              <a:ext uri="{FF2B5EF4-FFF2-40B4-BE49-F238E27FC236}">
                <a16:creationId xmlns="" xmlns:a16="http://schemas.microsoft.com/office/drawing/2014/main" id="{2861B409-9948-4F5D-8DE7-72F185F19B23}"/>
              </a:ext>
            </a:extLst>
          </p:cNvPr>
          <p:cNvCxnSpPr>
            <a:cxnSpLocks/>
          </p:cNvCxnSpPr>
          <p:nvPr/>
        </p:nvCxnSpPr>
        <p:spPr>
          <a:xfrm>
            <a:off x="1356981" y="2767147"/>
            <a:ext cx="946341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BABDE6A4-DAC7-493D-A21A-6757D328E51C}"/>
              </a:ext>
            </a:extLst>
          </p:cNvPr>
          <p:cNvSpPr txBox="1"/>
          <p:nvPr/>
        </p:nvSpPr>
        <p:spPr>
          <a:xfrm>
            <a:off x="9246213" y="5486454"/>
            <a:ext cx="19672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100</a:t>
            </a:r>
            <a:r>
              <a:rPr lang="en-US" altLang="ko-KR" sz="48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%</a:t>
            </a:r>
            <a:endParaRPr lang="ko-KR" altLang="en-US" sz="60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C5F5932D-E528-4E6C-9B89-BB00FDD17517}"/>
              </a:ext>
            </a:extLst>
          </p:cNvPr>
          <p:cNvSpPr txBox="1"/>
          <p:nvPr/>
        </p:nvSpPr>
        <p:spPr>
          <a:xfrm>
            <a:off x="1466519" y="5440288"/>
            <a:ext cx="777969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외국인들이 병원을 잘 이용하고 있는가에 대한 궁금증이 있었는데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 부분이 잘 해소되었다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</a:p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개개인의 맞춤 진료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친절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마음의 안정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아프기 때문에 등등의 이유로 외국인들이 한국의 병원에 가는 것을 그리 꺼리지 않는다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그러나 고향에서는 </a:t>
            </a:r>
            <a:r>
              <a:rPr lang="ko-KR" altLang="en-US" sz="1100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미응답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45%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로 어떻게 해결하는지는 알 수가 없었다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한국의 한의사와 인터뷰 중 외국인이어도 회사에 다니면 대부분 다 의료보험을 받을 수 있기 때문에 한국인과 같은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비용으로 치료를 받을 수 있다고 하였다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그러나 일부 사람들은 의료보험이 해당되지 않아 일반치료를 받아 </a:t>
            </a:r>
            <a:endParaRPr lang="en-US" altLang="ko-KR" sz="11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r"/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더 많은 비용이 청구될 수 있다고 응답하였다</a:t>
            </a:r>
            <a:r>
              <a:rPr lang="en-US" altLang="ko-KR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r>
              <a:rPr lang="ko-KR" altLang="en-US" sz="11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endParaRPr lang="en-US" altLang="ko-KR" sz="11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62" name="직선 연결선 61">
            <a:extLst>
              <a:ext uri="{FF2B5EF4-FFF2-40B4-BE49-F238E27FC236}">
                <a16:creationId xmlns="" xmlns:a16="http://schemas.microsoft.com/office/drawing/2014/main" id="{01EBD741-D8FF-4487-A05A-9DC7F003761B}"/>
              </a:ext>
            </a:extLst>
          </p:cNvPr>
          <p:cNvCxnSpPr>
            <a:cxnSpLocks/>
          </p:cNvCxnSpPr>
          <p:nvPr/>
        </p:nvCxnSpPr>
        <p:spPr>
          <a:xfrm>
            <a:off x="1356981" y="5091247"/>
            <a:ext cx="946341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/>
          <p:cNvGrpSpPr/>
          <p:nvPr/>
        </p:nvGrpSpPr>
        <p:grpSpPr>
          <a:xfrm>
            <a:off x="9648650" y="906552"/>
            <a:ext cx="1343100" cy="938272"/>
            <a:chOff x="9605817" y="906552"/>
            <a:chExt cx="1343100" cy="938272"/>
          </a:xfrm>
        </p:grpSpPr>
        <p:grpSp>
          <p:nvGrpSpPr>
            <p:cNvPr id="12" name="그룹 11">
              <a:extLst>
                <a:ext uri="{FF2B5EF4-FFF2-40B4-BE49-F238E27FC236}">
                  <a16:creationId xmlns="" xmlns:a16="http://schemas.microsoft.com/office/drawing/2014/main" id="{CC0B6721-876A-4E8B-919F-ECABEE0C95C2}"/>
                </a:ext>
              </a:extLst>
            </p:cNvPr>
            <p:cNvGrpSpPr/>
            <p:nvPr/>
          </p:nvGrpSpPr>
          <p:grpSpPr>
            <a:xfrm>
              <a:off x="9605817" y="906552"/>
              <a:ext cx="1343100" cy="938272"/>
              <a:chOff x="6997842" y="2071606"/>
              <a:chExt cx="1208442" cy="1064610"/>
            </a:xfrm>
          </p:grpSpPr>
          <p:sp>
            <p:nvSpPr>
              <p:cNvPr id="14" name="직사각형 13">
                <a:extLst>
                  <a:ext uri="{FF2B5EF4-FFF2-40B4-BE49-F238E27FC236}">
                    <a16:creationId xmlns="" xmlns:a16="http://schemas.microsoft.com/office/drawing/2014/main" id="{11697A9D-3A46-4072-8AF8-22AA21D930F8}"/>
                  </a:ext>
                </a:extLst>
              </p:cNvPr>
              <p:cNvSpPr/>
              <p:nvPr/>
            </p:nvSpPr>
            <p:spPr>
              <a:xfrm>
                <a:off x="7792059" y="2071606"/>
                <a:ext cx="414225" cy="8032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40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4</a:t>
                </a:r>
              </a:p>
            </p:txBody>
          </p:sp>
          <p:sp>
            <p:nvSpPr>
              <p:cNvPr id="15" name="직사각형 14">
                <a:extLst>
                  <a:ext uri="{FF2B5EF4-FFF2-40B4-BE49-F238E27FC236}">
                    <a16:creationId xmlns="" xmlns:a16="http://schemas.microsoft.com/office/drawing/2014/main" id="{6BB85A90-3D6A-4510-9B06-AD28AF1732BD}"/>
                  </a:ext>
                </a:extLst>
              </p:cNvPr>
              <p:cNvSpPr/>
              <p:nvPr/>
            </p:nvSpPr>
            <p:spPr>
              <a:xfrm>
                <a:off x="6997842" y="2717154"/>
                <a:ext cx="1154118" cy="4190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b="1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설문지통계</a:t>
                </a:r>
                <a:endParaRPr lang="en-US" altLang="ko-KR" b="1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B115DEA8-F88E-4D17-8AD1-5BCC708475C1}"/>
                </a:ext>
              </a:extLst>
            </p:cNvPr>
            <p:cNvSpPr txBox="1"/>
            <p:nvPr/>
          </p:nvSpPr>
          <p:spPr>
            <a:xfrm>
              <a:off x="9644076" y="1272296"/>
              <a:ext cx="95731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총 조사 </a:t>
              </a:r>
              <a:r>
                <a:rPr lang="en-US" altLang="ko-KR" sz="11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20</a:t>
              </a:r>
              <a:r>
                <a:rPr lang="ko-KR" altLang="en-US" sz="11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명</a:t>
              </a:r>
              <a:endParaRPr lang="ko-KR" altLang="en-US" sz="11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sp>
        <p:nvSpPr>
          <p:cNvPr id="72" name="직사각형 71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1499731" y="2564904"/>
            <a:ext cx="62389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</a:t>
            </a:r>
            <a:r>
              <a:rPr lang="ko-KR" altLang="en-US" b="1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</a:t>
            </a:r>
            <a:endParaRPr lang="en-US" altLang="ko-KR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1656871" y="4907972"/>
            <a:ext cx="524503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병원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5302048" y="4941168"/>
            <a:ext cx="524503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병원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78" name="그룹 77">
            <a:extLst>
              <a:ext uri="{FF2B5EF4-FFF2-40B4-BE49-F238E27FC236}">
                <a16:creationId xmlns="" xmlns:a16="http://schemas.microsoft.com/office/drawing/2014/main" id="{2E33850E-101C-4434-A32D-3AAC4ACDCA72}"/>
              </a:ext>
            </a:extLst>
          </p:cNvPr>
          <p:cNvGrpSpPr/>
          <p:nvPr/>
        </p:nvGrpSpPr>
        <p:grpSpPr>
          <a:xfrm>
            <a:off x="8955872" y="3049306"/>
            <a:ext cx="1747846" cy="1747846"/>
            <a:chOff x="-1178050" y="2452309"/>
            <a:chExt cx="1747846" cy="1747846"/>
          </a:xfrm>
        </p:grpSpPr>
        <p:sp>
          <p:nvSpPr>
            <p:cNvPr id="79" name="타원 78">
              <a:extLst>
                <a:ext uri="{FF2B5EF4-FFF2-40B4-BE49-F238E27FC236}">
                  <a16:creationId xmlns="" xmlns:a16="http://schemas.microsoft.com/office/drawing/2014/main" id="{C4BF2A16-A919-4227-A84D-D0B135063928}"/>
                </a:ext>
              </a:extLst>
            </p:cNvPr>
            <p:cNvSpPr/>
            <p:nvPr/>
          </p:nvSpPr>
          <p:spPr>
            <a:xfrm>
              <a:off x="-841654" y="2788705"/>
              <a:ext cx="1075055" cy="10750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막힌 원호 79">
              <a:extLst>
                <a:ext uri="{FF2B5EF4-FFF2-40B4-BE49-F238E27FC236}">
                  <a16:creationId xmlns="" xmlns:a16="http://schemas.microsoft.com/office/drawing/2014/main" id="{A7FF4695-A91A-4674-A95B-888DB901DBC7}"/>
                </a:ext>
              </a:extLst>
            </p:cNvPr>
            <p:cNvSpPr/>
            <p:nvPr/>
          </p:nvSpPr>
          <p:spPr>
            <a:xfrm rot="5143744" flipH="1">
              <a:off x="-1178050" y="2452309"/>
              <a:ext cx="1747846" cy="1747846"/>
            </a:xfrm>
            <a:prstGeom prst="blockArc">
              <a:avLst>
                <a:gd name="adj1" fmla="val 11124699"/>
                <a:gd name="adj2" fmla="val 21341342"/>
                <a:gd name="adj3" fmla="val 94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91B91A33-E905-458B-A0C0-1A8742C0BB2B}"/>
              </a:ext>
            </a:extLst>
          </p:cNvPr>
          <p:cNvSpPr txBox="1"/>
          <p:nvPr/>
        </p:nvSpPr>
        <p:spPr>
          <a:xfrm>
            <a:off x="9443310" y="3661619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45</a:t>
            </a:r>
            <a:r>
              <a:rPr lang="en-US" altLang="ko-KR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%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9544888" y="4941168"/>
            <a:ext cx="694422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미응답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1330032" y="1726412"/>
            <a:ext cx="963725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32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의료</a:t>
            </a:r>
            <a:endParaRPr lang="en-US" altLang="ko-KR" sz="32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7383176" y="4941168"/>
            <a:ext cx="524503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sz="1400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약국</a:t>
            </a:r>
            <a:endParaRPr lang="en-US" altLang="ko-KR" sz="1400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="" xmlns:a16="http://schemas.microsoft.com/office/drawing/2014/main" id="{6BB85A90-3D6A-4510-9B06-AD28AF1732BD}"/>
              </a:ext>
            </a:extLst>
          </p:cNvPr>
          <p:cNvSpPr/>
          <p:nvPr/>
        </p:nvSpPr>
        <p:spPr>
          <a:xfrm>
            <a:off x="5004216" y="2593380"/>
            <a:ext cx="62389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ko-KR" altLang="en-US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고향</a:t>
            </a:r>
            <a:endParaRPr lang="en-US" altLang="ko-KR" b="1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28629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22" name="직선 연결선 21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4566" y="361273"/>
            <a:ext cx="29546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NO1. PCM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이주민들을 위한 마을지도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	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="" xmlns:a16="http://schemas.microsoft.com/office/drawing/2014/main" id="{CC0B6721-876A-4E8B-919F-ECABEE0C95C2}"/>
              </a:ext>
            </a:extLst>
          </p:cNvPr>
          <p:cNvGrpSpPr/>
          <p:nvPr/>
        </p:nvGrpSpPr>
        <p:grpSpPr>
          <a:xfrm>
            <a:off x="484759" y="1175225"/>
            <a:ext cx="1063112" cy="1017405"/>
            <a:chOff x="7195436" y="1981818"/>
            <a:chExt cx="956525" cy="1154398"/>
          </a:xfrm>
        </p:grpSpPr>
        <p:sp>
          <p:nvSpPr>
            <p:cNvPr id="14" name="직사각형 13">
              <a:extLst>
                <a:ext uri="{FF2B5EF4-FFF2-40B4-BE49-F238E27FC236}">
                  <a16:creationId xmlns="" xmlns:a16="http://schemas.microsoft.com/office/drawing/2014/main" id="{11697A9D-3A46-4072-8AF8-22AA21D930F8}"/>
                </a:ext>
              </a:extLst>
            </p:cNvPr>
            <p:cNvSpPr/>
            <p:nvPr/>
          </p:nvSpPr>
          <p:spPr>
            <a:xfrm>
              <a:off x="7737735" y="1981818"/>
              <a:ext cx="414225" cy="8032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4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5</a:t>
              </a:r>
              <a:endParaRPr lang="en-US" altLang="ko-KR" sz="40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="" xmlns:a16="http://schemas.microsoft.com/office/drawing/2014/main" id="{6BB85A90-3D6A-4510-9B06-AD28AF1732BD}"/>
                </a:ext>
              </a:extLst>
            </p:cNvPr>
            <p:cNvSpPr/>
            <p:nvPr/>
          </p:nvSpPr>
          <p:spPr>
            <a:xfrm>
              <a:off x="7195436" y="2717154"/>
              <a:ext cx="956525" cy="4190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b="1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마을지도</a:t>
              </a:r>
              <a:endParaRPr lang="en-US" altLang="ko-KR" b="1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sp>
        <p:nvSpPr>
          <p:cNvPr id="23" name="직사각형 22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446644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지역조사부터 마을 지도까지 우리가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해나간 지난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주간의 여정 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7170" name="Picture 2" descr="D:\Administrator\Documents\카카오톡 받은 파일\KakaoTalk_20180816_06211665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294" y="987584"/>
            <a:ext cx="4948485" cy="294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Administrator\Documents\카카오톡 받은 파일\KakaoTalk_20180816_06211690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101" y="3883519"/>
            <a:ext cx="5119193" cy="269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Administrator\Documents\카카오톡 받은 파일\KakaoTalk_20180816_06211706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65" y="980728"/>
            <a:ext cx="5109229" cy="290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D:\Administrator\Documents\카카오톡 받은 파일\KakaoTalk_20180816_06211720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294" y="3933055"/>
            <a:ext cx="4948485" cy="264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18123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d:\Administrator\Desktop\map.jpe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0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4981" y="0"/>
            <a:ext cx="12190414" cy="6858000"/>
          </a:xfrm>
          <a:prstGeom prst="rect">
            <a:avLst/>
          </a:prstGeom>
          <a:solidFill>
            <a:schemeClr val="bg2">
              <a:lumMod val="10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20313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NO1. PCM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프로젝트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	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="" xmlns:a16="http://schemas.microsoft.com/office/drawing/2014/main" id="{CC0B6721-876A-4E8B-919F-ECABEE0C95C2}"/>
              </a:ext>
            </a:extLst>
          </p:cNvPr>
          <p:cNvGrpSpPr/>
          <p:nvPr/>
        </p:nvGrpSpPr>
        <p:grpSpPr>
          <a:xfrm>
            <a:off x="4159639" y="417438"/>
            <a:ext cx="3807774" cy="1015663"/>
            <a:chOff x="7320151" y="2243830"/>
            <a:chExt cx="3173330" cy="1157671"/>
          </a:xfrm>
        </p:grpSpPr>
        <p:sp>
          <p:nvSpPr>
            <p:cNvPr id="9" name="직사각형 8">
              <a:extLst>
                <a:ext uri="{FF2B5EF4-FFF2-40B4-BE49-F238E27FC236}">
                  <a16:creationId xmlns="" xmlns:a16="http://schemas.microsoft.com/office/drawing/2014/main" id="{11697A9D-3A46-4072-8AF8-22AA21D930F8}"/>
                </a:ext>
              </a:extLst>
            </p:cNvPr>
            <p:cNvSpPr/>
            <p:nvPr/>
          </p:nvSpPr>
          <p:spPr>
            <a:xfrm>
              <a:off x="7320151" y="2243830"/>
              <a:ext cx="498563" cy="11576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6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6</a:t>
              </a:r>
              <a:endParaRPr lang="en-US" altLang="ko-KR" sz="60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="" xmlns:a16="http://schemas.microsoft.com/office/drawing/2014/main" id="{6BB85A90-3D6A-4510-9B06-AD28AF1732BD}"/>
                </a:ext>
              </a:extLst>
            </p:cNvPr>
            <p:cNvSpPr/>
            <p:nvPr/>
          </p:nvSpPr>
          <p:spPr>
            <a:xfrm>
              <a:off x="7801347" y="2770044"/>
              <a:ext cx="2692134" cy="4560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2000" b="1" u="sng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왜 하필 커뮤니티 </a:t>
              </a:r>
              <a:r>
                <a:rPr lang="ko-KR" altLang="en-US" sz="2000" b="1" u="sng" dirty="0" err="1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맵핑일까</a:t>
              </a:r>
              <a:r>
                <a:rPr lang="en-US" altLang="ko-KR" sz="2000" b="1" u="sng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?</a:t>
              </a:r>
            </a:p>
          </p:txBody>
        </p:sp>
      </p:grp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838622" y="1700808"/>
            <a:ext cx="10369152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b="1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저희의 커뮤니티</a:t>
            </a:r>
            <a:r>
              <a:rPr lang="en-US" altLang="ko-KR" sz="2400" b="1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2400" b="1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맵핑의</a:t>
            </a:r>
            <a:r>
              <a:rPr lang="ko-KR" altLang="en-US" sz="2400" b="1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목적은 양산의 이방인들</a:t>
            </a:r>
            <a:r>
              <a:rPr lang="en-US" altLang="ko-KR" sz="2400" b="1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2400" b="1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이주노동자들에게 생활의 요소를 담은 자료를 제공하는 것에서 시작되었습니다</a:t>
            </a:r>
            <a:r>
              <a:rPr lang="en-US" altLang="ko-KR" sz="2400" b="1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endParaRPr lang="en-US" altLang="ko-KR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지역의 이주민들은 어떤 생활을 하고 있을까</a:t>
            </a:r>
            <a:r>
              <a:rPr lang="en-US" altLang="ko-KR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</a:t>
            </a:r>
            <a:r>
              <a:rPr lang="ko-KR" altLang="en-US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관심도 없던 저희가 관심을 가졌던 사건 하나</a:t>
            </a:r>
            <a:r>
              <a:rPr lang="en-US" altLang="ko-KR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br>
              <a:rPr lang="en-US" altLang="ko-KR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i="1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버스가 한국인은 기다려주지만 외국인들은 </a:t>
            </a:r>
            <a:r>
              <a:rPr lang="ko-KR" altLang="en-US" sz="2400" i="1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기다려주지 않는다</a:t>
            </a:r>
            <a:r>
              <a:rPr lang="ko-KR" altLang="en-US" i="1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는 것</a:t>
            </a:r>
            <a:r>
              <a:rPr lang="en-US" altLang="ko-KR" i="1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br>
              <a:rPr lang="en-US" altLang="ko-KR" i="1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endParaRPr lang="en-US" altLang="ko-KR" i="1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 곳의 이주민은 어떤 생활을 하고 있는지</a:t>
            </a:r>
            <a:r>
              <a:rPr lang="en-US" altLang="ko-KR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삶에 관심을 가지고 직접 만나서 그들이 살아가는 것의 불편함을 함께 찾아보자는 </a:t>
            </a:r>
            <a:r>
              <a:rPr lang="ko-KR" altLang="en-US" sz="2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우리가 할 수 있는 작은 관심과 실천</a:t>
            </a:r>
            <a:r>
              <a:rPr lang="ko-KR" altLang="en-US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위해 커뮤니티 맵핑을 기획했습니다</a:t>
            </a:r>
            <a:r>
              <a:rPr lang="en-US" altLang="ko-KR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marL="285750" indent="-285750">
              <a:buFontTx/>
              <a:buChar char="-"/>
            </a:pPr>
            <a:endParaRPr lang="en-US" altLang="ko-KR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우리는 누군가에게 </a:t>
            </a:r>
            <a:r>
              <a:rPr lang="ko-KR" altLang="en-US" sz="28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이방인</a:t>
            </a:r>
            <a:r>
              <a:rPr lang="ko-KR" altLang="en-US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 될 수 있다고 생각했습니다</a:t>
            </a:r>
            <a:r>
              <a:rPr lang="en-US" altLang="ko-KR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라온아띠로서 캄보디아에 가서도 그들을 이해하기 위해서는  최소한 다양한 민족에 대한 감수성을 키워야겠다고 생각했습니다</a:t>
            </a:r>
            <a:r>
              <a:rPr lang="en-US" altLang="ko-KR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marL="285750" indent="-285750">
              <a:buFontTx/>
              <a:buChar char="-"/>
            </a:pPr>
            <a:endParaRPr lang="en-US" altLang="ko-KR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ko-KR" altLang="en-US" sz="40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그래서</a:t>
            </a:r>
            <a:r>
              <a:rPr lang="en-US" altLang="ko-KR" sz="40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, </a:t>
            </a:r>
            <a:r>
              <a:rPr lang="ko-KR" altLang="en-US" sz="40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시작했습니다</a:t>
            </a:r>
            <a:r>
              <a:rPr lang="en-US" altLang="ko-KR" sz="40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 </a:t>
            </a:r>
          </a:p>
          <a:p>
            <a:endParaRPr lang="en-US" altLang="ko-KR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endParaRPr lang="en-US" altLang="ko-KR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endParaRPr lang="en-US" altLang="ko-KR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endParaRPr lang="en-US" altLang="ko-KR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endParaRPr lang="en-US" altLang="ko-KR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25761774" y="6553962"/>
            <a:ext cx="49954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400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맵핑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의 목적은 이주노동자들에게 삶의 편의의 자료를 제공하는 것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="" xmlns:a16="http://schemas.microsoft.com/office/drawing/2014/main" id="{D0E7E1E0-EF75-4B60-85C1-899DB6FAC5B5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직사각형 15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446644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지역조사부터 마을 지도까지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268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56" name="직선 연결선 55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29546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NO1. </a:t>
            </a:r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 </a:t>
            </a:r>
            <a:r>
              <a:rPr lang="ko-KR" altLang="en-US" sz="12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이주민들을 위한 마을지도 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	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="" xmlns:a16="http://schemas.microsoft.com/office/drawing/2014/main" id="{9F3EA068-E29C-4603-96B3-9522E43A0B5E}"/>
              </a:ext>
            </a:extLst>
          </p:cNvPr>
          <p:cNvGrpSpPr/>
          <p:nvPr/>
        </p:nvGrpSpPr>
        <p:grpSpPr>
          <a:xfrm>
            <a:off x="6195714" y="3689677"/>
            <a:ext cx="919858" cy="369332"/>
            <a:chOff x="6823910" y="1913449"/>
            <a:chExt cx="919978" cy="369332"/>
          </a:xfrm>
        </p:grpSpPr>
        <p:grpSp>
          <p:nvGrpSpPr>
            <p:cNvPr id="17" name="그룹 16">
              <a:extLst>
                <a:ext uri="{FF2B5EF4-FFF2-40B4-BE49-F238E27FC236}">
                  <a16:creationId xmlns="" xmlns:a16="http://schemas.microsoft.com/office/drawing/2014/main" id="{91CAFA47-AF03-4F34-9A7C-E0C8DB0FF1F6}"/>
                </a:ext>
              </a:extLst>
            </p:cNvPr>
            <p:cNvGrpSpPr/>
            <p:nvPr/>
          </p:nvGrpSpPr>
          <p:grpSpPr>
            <a:xfrm>
              <a:off x="6823910" y="1913450"/>
              <a:ext cx="919978" cy="369331"/>
              <a:chOff x="6611505" y="1913450"/>
              <a:chExt cx="3606739" cy="144794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9" name="직각 삼각형 18">
                <a:extLst>
                  <a:ext uri="{FF2B5EF4-FFF2-40B4-BE49-F238E27FC236}">
                    <a16:creationId xmlns="" xmlns:a16="http://schemas.microsoft.com/office/drawing/2014/main" id="{681D1134-B42D-4970-AF6E-D318056C55BB}"/>
                  </a:ext>
                </a:extLst>
              </p:cNvPr>
              <p:cNvSpPr/>
              <p:nvPr/>
            </p:nvSpPr>
            <p:spPr>
              <a:xfrm rot="13500000">
                <a:off x="9194352" y="2128780"/>
                <a:ext cx="1030460" cy="1017324"/>
              </a:xfrm>
              <a:prstGeom prst="rtTriangl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메이플스토리" panose="02000300000000000000" pitchFamily="2" charset="-127"/>
                  <a:ea typeface="메이플스토리" panose="02000300000000000000" pitchFamily="2" charset="-127"/>
                </a:endParaRPr>
              </a:p>
            </p:txBody>
          </p:sp>
          <p:sp>
            <p:nvSpPr>
              <p:cNvPr id="20" name="직사각형 19">
                <a:extLst>
                  <a:ext uri="{FF2B5EF4-FFF2-40B4-BE49-F238E27FC236}">
                    <a16:creationId xmlns="" xmlns:a16="http://schemas.microsoft.com/office/drawing/2014/main" id="{ECF6A62D-6622-4889-BEE2-85A4836F1433}"/>
                  </a:ext>
                </a:extLst>
              </p:cNvPr>
              <p:cNvSpPr/>
              <p:nvPr/>
            </p:nvSpPr>
            <p:spPr>
              <a:xfrm>
                <a:off x="6611505" y="1913450"/>
                <a:ext cx="3102771" cy="1447945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메이플스토리" panose="02000300000000000000" pitchFamily="2" charset="-127"/>
                  <a:ea typeface="메이플스토리" panose="02000300000000000000" pitchFamily="2" charset="-127"/>
                </a:endParaRPr>
              </a:p>
            </p:txBody>
          </p:sp>
        </p:grpSp>
        <p:sp>
          <p:nvSpPr>
            <p:cNvPr id="18" name="직사각형 17">
              <a:extLst>
                <a:ext uri="{FF2B5EF4-FFF2-40B4-BE49-F238E27FC236}">
                  <a16:creationId xmlns="" xmlns:a16="http://schemas.microsoft.com/office/drawing/2014/main" id="{7B1321F1-C410-435F-A126-6B4F96E2DD14}"/>
                </a:ext>
              </a:extLst>
            </p:cNvPr>
            <p:cNvSpPr/>
            <p:nvPr/>
          </p:nvSpPr>
          <p:spPr>
            <a:xfrm>
              <a:off x="6824325" y="1913449"/>
              <a:ext cx="5790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채윤</a:t>
              </a:r>
              <a:endParaRPr lang="ko-KR" alt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="" xmlns:a16="http://schemas.microsoft.com/office/drawing/2014/main" id="{9F3EA068-E29C-4603-96B3-9522E43A0B5E}"/>
              </a:ext>
            </a:extLst>
          </p:cNvPr>
          <p:cNvGrpSpPr/>
          <p:nvPr/>
        </p:nvGrpSpPr>
        <p:grpSpPr>
          <a:xfrm>
            <a:off x="979769" y="4730074"/>
            <a:ext cx="908974" cy="369332"/>
            <a:chOff x="6823911" y="1913449"/>
            <a:chExt cx="909093" cy="369332"/>
          </a:xfrm>
          <a:solidFill>
            <a:schemeClr val="tx2">
              <a:lumMod val="40000"/>
              <a:lumOff val="60000"/>
            </a:schemeClr>
          </a:solidFill>
        </p:grpSpPr>
        <p:grpSp>
          <p:nvGrpSpPr>
            <p:cNvPr id="27" name="그룹 26">
              <a:extLst>
                <a:ext uri="{FF2B5EF4-FFF2-40B4-BE49-F238E27FC236}">
                  <a16:creationId xmlns="" xmlns:a16="http://schemas.microsoft.com/office/drawing/2014/main" id="{91CAFA47-AF03-4F34-9A7C-E0C8DB0FF1F6}"/>
                </a:ext>
              </a:extLst>
            </p:cNvPr>
            <p:cNvGrpSpPr/>
            <p:nvPr/>
          </p:nvGrpSpPr>
          <p:grpSpPr>
            <a:xfrm>
              <a:off x="6823911" y="1913450"/>
              <a:ext cx="909093" cy="369331"/>
              <a:chOff x="6611505" y="1913450"/>
              <a:chExt cx="3564065" cy="1447945"/>
            </a:xfrm>
            <a:grpFill/>
          </p:grpSpPr>
          <p:sp>
            <p:nvSpPr>
              <p:cNvPr id="29" name="직각 삼각형 28">
                <a:extLst>
                  <a:ext uri="{FF2B5EF4-FFF2-40B4-BE49-F238E27FC236}">
                    <a16:creationId xmlns="" xmlns:a16="http://schemas.microsoft.com/office/drawing/2014/main" id="{681D1134-B42D-4970-AF6E-D318056C55BB}"/>
                  </a:ext>
                </a:extLst>
              </p:cNvPr>
              <p:cNvSpPr/>
              <p:nvPr/>
            </p:nvSpPr>
            <p:spPr>
              <a:xfrm rot="13500000">
                <a:off x="9151677" y="2121934"/>
                <a:ext cx="1016766" cy="103102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메이플스토리" panose="02000300000000000000" pitchFamily="2" charset="-127"/>
                  <a:ea typeface="메이플스토리" panose="02000300000000000000" pitchFamily="2" charset="-127"/>
                </a:endParaRPr>
              </a:p>
            </p:txBody>
          </p:sp>
          <p:sp>
            <p:nvSpPr>
              <p:cNvPr id="30" name="직사각형 29">
                <a:extLst>
                  <a:ext uri="{FF2B5EF4-FFF2-40B4-BE49-F238E27FC236}">
                    <a16:creationId xmlns="" xmlns:a16="http://schemas.microsoft.com/office/drawing/2014/main" id="{ECF6A62D-6622-4889-BEE2-85A4836F1433}"/>
                  </a:ext>
                </a:extLst>
              </p:cNvPr>
              <p:cNvSpPr/>
              <p:nvPr/>
            </p:nvSpPr>
            <p:spPr>
              <a:xfrm>
                <a:off x="6611505" y="1913450"/>
                <a:ext cx="3102771" cy="14479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메이플스토리" panose="02000300000000000000" pitchFamily="2" charset="-127"/>
                  <a:ea typeface="메이플스토리" panose="02000300000000000000" pitchFamily="2" charset="-127"/>
                </a:endParaRPr>
              </a:p>
            </p:txBody>
          </p:sp>
        </p:grpSp>
        <p:sp>
          <p:nvSpPr>
            <p:cNvPr id="28" name="직사각형 27">
              <a:extLst>
                <a:ext uri="{FF2B5EF4-FFF2-40B4-BE49-F238E27FC236}">
                  <a16:creationId xmlns="" xmlns:a16="http://schemas.microsoft.com/office/drawing/2014/main" id="{7B1321F1-C410-435F-A126-6B4F96E2DD14}"/>
                </a:ext>
              </a:extLst>
            </p:cNvPr>
            <p:cNvSpPr/>
            <p:nvPr/>
          </p:nvSpPr>
          <p:spPr>
            <a:xfrm>
              <a:off x="6824325" y="1913449"/>
              <a:ext cx="591906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ko-KR" altLang="en-US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희진</a:t>
              </a:r>
              <a:endParaRPr lang="ko-KR" alt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957329" y="2546320"/>
            <a:ext cx="39938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 문제를 조금 더 깊은 감수성의 눈으로 바라보게 해주는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훈련이자 문제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인식에서 나아가 해결방안으로 구체적으로 생각해보게  사고 과정이다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endParaRPr lang="en-US" altLang="ko-KR" sz="14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957329" y="3636833"/>
            <a:ext cx="6092825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지역문제를 해결하는 건지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처음엔 잘 몰랐지만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지금은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문제를 알면 알 수록 많이 어렵다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7101265" y="3625860"/>
            <a:ext cx="47545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한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번쯤 해보고 싶었던 주제였고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지도라는 하나의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결과물을 만들어서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실생활에서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사용할 수 있다는 의의가 있는 것 같다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1957329" y="4653136"/>
            <a:ext cx="96824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 문제를 단순히 나와 상관 없는 사회 문제로만 바라보는 게 아니라 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‘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내 삶의 문제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’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로 바라볼 수 있게 해준다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직접 외국인들을 마주하고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외국인 식당에 들어가 보면서 내 안에 있던 편견을 알았고 그 문턱을 한 발자국 넘을 수 있었다</a:t>
            </a:r>
            <a:endParaRPr lang="ko-KR" altLang="en-US" sz="1400" dirty="0"/>
          </a:p>
        </p:txBody>
      </p:sp>
      <p:sp>
        <p:nvSpPr>
          <p:cNvPr id="51" name="직사각형 50"/>
          <p:cNvSpPr/>
          <p:nvPr/>
        </p:nvSpPr>
        <p:spPr>
          <a:xfrm>
            <a:off x="7213914" y="2631881"/>
            <a:ext cx="4713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도쿄의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장벽을 넘은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오해와 편견의 눈을 가진 나를 발견하는 시간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이제서야 우리마을에 사는 외국인 시민들이 보인다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endParaRPr lang="ko-KR" altLang="en-US" sz="1400" dirty="0"/>
          </a:p>
        </p:txBody>
      </p:sp>
      <p:pic>
        <p:nvPicPr>
          <p:cNvPr id="1026" name="Picture 2" descr="d:\Administrator\Downloads\rainb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590" y="80479"/>
            <a:ext cx="1935585" cy="193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/>
          <p:cNvSpPr txBox="1"/>
          <p:nvPr/>
        </p:nvSpPr>
        <p:spPr>
          <a:xfrm rot="20926473">
            <a:off x="5855709" y="2117944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우리의 제 </a:t>
            </a:r>
            <a:r>
              <a:rPr lang="en-US" altLang="ko-KR" sz="24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6</a:t>
            </a:r>
            <a:r>
              <a:rPr lang="ko-KR" altLang="en-US" sz="24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의 멤버</a:t>
            </a:r>
            <a:endParaRPr lang="ko-KR" altLang="en-US" sz="2400" dirty="0"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</p:txBody>
      </p:sp>
      <p:grpSp>
        <p:nvGrpSpPr>
          <p:cNvPr id="54" name="그룹 53"/>
          <p:cNvGrpSpPr/>
          <p:nvPr/>
        </p:nvGrpSpPr>
        <p:grpSpPr>
          <a:xfrm>
            <a:off x="478582" y="1308382"/>
            <a:ext cx="4177560" cy="884352"/>
            <a:chOff x="1249309" y="1196752"/>
            <a:chExt cx="4177560" cy="884352"/>
          </a:xfrm>
        </p:grpSpPr>
        <p:grpSp>
          <p:nvGrpSpPr>
            <p:cNvPr id="7" name="그룹 6">
              <a:extLst>
                <a:ext uri="{FF2B5EF4-FFF2-40B4-BE49-F238E27FC236}">
                  <a16:creationId xmlns="" xmlns:a16="http://schemas.microsoft.com/office/drawing/2014/main" id="{CC0B6721-876A-4E8B-919F-ECABEE0C95C2}"/>
                </a:ext>
              </a:extLst>
            </p:cNvPr>
            <p:cNvGrpSpPr/>
            <p:nvPr/>
          </p:nvGrpSpPr>
          <p:grpSpPr>
            <a:xfrm>
              <a:off x="1249309" y="1196752"/>
              <a:ext cx="532320" cy="884352"/>
              <a:chOff x="7656202" y="2296909"/>
              <a:chExt cx="443627" cy="1008000"/>
            </a:xfrm>
          </p:grpSpPr>
          <p:sp>
            <p:nvSpPr>
              <p:cNvPr id="9" name="직사각형 8">
                <a:extLst>
                  <a:ext uri="{FF2B5EF4-FFF2-40B4-BE49-F238E27FC236}">
                    <a16:creationId xmlns="" xmlns:a16="http://schemas.microsoft.com/office/drawing/2014/main" id="{11697A9D-3A46-4072-8AF8-22AA21D930F8}"/>
                  </a:ext>
                </a:extLst>
              </p:cNvPr>
              <p:cNvSpPr/>
              <p:nvPr/>
            </p:nvSpPr>
            <p:spPr>
              <a:xfrm>
                <a:off x="7693442" y="2296909"/>
                <a:ext cx="406387" cy="8770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4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7</a:t>
                </a:r>
                <a:endParaRPr lang="en-US" altLang="ko-KR" sz="4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0" name="직사각형 9">
                <a:extLst>
                  <a:ext uri="{FF2B5EF4-FFF2-40B4-BE49-F238E27FC236}">
                    <a16:creationId xmlns="" xmlns:a16="http://schemas.microsoft.com/office/drawing/2014/main" id="{6BB85A90-3D6A-4510-9B06-AD28AF1732BD}"/>
                  </a:ext>
                </a:extLst>
              </p:cNvPr>
              <p:cNvSpPr/>
              <p:nvPr/>
            </p:nvSpPr>
            <p:spPr>
              <a:xfrm>
                <a:off x="7656202" y="2954099"/>
                <a:ext cx="437112" cy="3508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400" b="1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소감</a:t>
                </a:r>
                <a:endParaRPr lang="en-US" altLang="ko-KR" sz="1400" b="1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  <p:sp>
          <p:nvSpPr>
            <p:cNvPr id="59" name="직사각형 58">
              <a:extLst>
                <a:ext uri="{FF2B5EF4-FFF2-40B4-BE49-F238E27FC236}">
                  <a16:creationId xmlns="" xmlns:a16="http://schemas.microsoft.com/office/drawing/2014/main" id="{6896E523-65AA-41D9-B0D8-C3E524262FB5}"/>
                </a:ext>
              </a:extLst>
            </p:cNvPr>
            <p:cNvSpPr/>
            <p:nvPr/>
          </p:nvSpPr>
          <p:spPr>
            <a:xfrm>
              <a:off x="1813379" y="1311663"/>
              <a:ext cx="361349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우리들에게 </a:t>
              </a:r>
              <a:r>
                <a:rPr lang="en-US" altLang="ko-KR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PCM</a:t>
              </a:r>
              <a:r>
                <a:rPr lang="ko-KR" altLang="en-US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이란</a:t>
              </a:r>
              <a:r>
                <a:rPr lang="en-US" altLang="ko-KR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?</a:t>
              </a:r>
              <a:endParaRPr lang="en-US" altLang="ko-KR" sz="4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="" xmlns:a16="http://schemas.microsoft.com/office/drawing/2014/main" id="{9F3EA068-E29C-4603-96B3-9522E43A0B5E}"/>
              </a:ext>
            </a:extLst>
          </p:cNvPr>
          <p:cNvGrpSpPr/>
          <p:nvPr/>
        </p:nvGrpSpPr>
        <p:grpSpPr>
          <a:xfrm>
            <a:off x="979352" y="5733616"/>
            <a:ext cx="919380" cy="369332"/>
            <a:chOff x="6823912" y="1913449"/>
            <a:chExt cx="919500" cy="369332"/>
          </a:xfrm>
        </p:grpSpPr>
        <p:grpSp>
          <p:nvGrpSpPr>
            <p:cNvPr id="62" name="그룹 61">
              <a:extLst>
                <a:ext uri="{FF2B5EF4-FFF2-40B4-BE49-F238E27FC236}">
                  <a16:creationId xmlns="" xmlns:a16="http://schemas.microsoft.com/office/drawing/2014/main" id="{91CAFA47-AF03-4F34-9A7C-E0C8DB0FF1F6}"/>
                </a:ext>
              </a:extLst>
            </p:cNvPr>
            <p:cNvGrpSpPr/>
            <p:nvPr/>
          </p:nvGrpSpPr>
          <p:grpSpPr>
            <a:xfrm>
              <a:off x="6823912" y="1913450"/>
              <a:ext cx="919500" cy="369331"/>
              <a:chOff x="6611505" y="1913450"/>
              <a:chExt cx="3604864" cy="144794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64" name="직각 삼각형 63">
                <a:extLst>
                  <a:ext uri="{FF2B5EF4-FFF2-40B4-BE49-F238E27FC236}">
                    <a16:creationId xmlns="" xmlns:a16="http://schemas.microsoft.com/office/drawing/2014/main" id="{681D1134-B42D-4970-AF6E-D318056C55BB}"/>
                  </a:ext>
                </a:extLst>
              </p:cNvPr>
              <p:cNvSpPr/>
              <p:nvPr/>
            </p:nvSpPr>
            <p:spPr>
              <a:xfrm rot="13500000">
                <a:off x="9192477" y="2124279"/>
                <a:ext cx="1021458" cy="1026326"/>
              </a:xfrm>
              <a:prstGeom prst="rtTriangle">
                <a:avLst/>
              </a:prstGeom>
              <a:solidFill>
                <a:srgbClr val="FF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메이플스토리" panose="02000300000000000000" pitchFamily="2" charset="-127"/>
                  <a:ea typeface="메이플스토리" panose="02000300000000000000" pitchFamily="2" charset="-127"/>
                </a:endParaRPr>
              </a:p>
            </p:txBody>
          </p:sp>
          <p:sp>
            <p:nvSpPr>
              <p:cNvPr id="65" name="직사각형 64">
                <a:extLst>
                  <a:ext uri="{FF2B5EF4-FFF2-40B4-BE49-F238E27FC236}">
                    <a16:creationId xmlns="" xmlns:a16="http://schemas.microsoft.com/office/drawing/2014/main" id="{ECF6A62D-6622-4889-BEE2-85A4836F1433}"/>
                  </a:ext>
                </a:extLst>
              </p:cNvPr>
              <p:cNvSpPr/>
              <p:nvPr/>
            </p:nvSpPr>
            <p:spPr>
              <a:xfrm>
                <a:off x="6611505" y="1913450"/>
                <a:ext cx="3102771" cy="1447945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메이플스토리" panose="02000300000000000000" pitchFamily="2" charset="-127"/>
                  <a:ea typeface="메이플스토리" panose="02000300000000000000" pitchFamily="2" charset="-127"/>
                </a:endParaRPr>
              </a:p>
            </p:txBody>
          </p:sp>
        </p:grpSp>
        <p:sp>
          <p:nvSpPr>
            <p:cNvPr id="63" name="직사각형 62">
              <a:extLst>
                <a:ext uri="{FF2B5EF4-FFF2-40B4-BE49-F238E27FC236}">
                  <a16:creationId xmlns="" xmlns:a16="http://schemas.microsoft.com/office/drawing/2014/main" id="{7B1321F1-C410-435F-A126-6B4F96E2DD14}"/>
                </a:ext>
              </a:extLst>
            </p:cNvPr>
            <p:cNvSpPr/>
            <p:nvPr/>
          </p:nvSpPr>
          <p:spPr>
            <a:xfrm>
              <a:off x="6824325" y="1913449"/>
              <a:ext cx="5967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재</a:t>
              </a:r>
              <a:r>
                <a:rPr lang="ko-KR" altLang="en-US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완</a:t>
              </a:r>
            </a:p>
          </p:txBody>
        </p:sp>
      </p:grpSp>
      <p:sp>
        <p:nvSpPr>
          <p:cNvPr id="66" name="직사각형 65"/>
          <p:cNvSpPr/>
          <p:nvPr/>
        </p:nvSpPr>
        <p:spPr>
          <a:xfrm>
            <a:off x="1982580" y="5572927"/>
            <a:ext cx="966473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지역문제를 해결하는 방법 중 하나를 소개시켜주는 것 같다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 </a:t>
            </a:r>
          </a:p>
          <a:p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즉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이 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으로 무슨 문제를 다루느냐가 중요하다고 생각한다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PCM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에 대해 어렵게 생각하지 말았으면 좋겠다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수학 문제를 푸는 방식이 꼭 한가지는 아닌 듯이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한 문제를 바라보는 다양한 시각을 기를 수 있는 방법이다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</p:txBody>
      </p:sp>
      <p:sp>
        <p:nvSpPr>
          <p:cNvPr id="60" name="오각형 59"/>
          <p:cNvSpPr/>
          <p:nvPr/>
        </p:nvSpPr>
        <p:spPr>
          <a:xfrm>
            <a:off x="977090" y="2638201"/>
            <a:ext cx="936133" cy="355009"/>
          </a:xfrm>
          <a:prstGeom prst="homePlate">
            <a:avLst/>
          </a:prstGeom>
          <a:solidFill>
            <a:srgbClr val="FBD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현지</a:t>
            </a:r>
          </a:p>
        </p:txBody>
      </p:sp>
      <p:sp>
        <p:nvSpPr>
          <p:cNvPr id="68" name="오각형 67"/>
          <p:cNvSpPr/>
          <p:nvPr/>
        </p:nvSpPr>
        <p:spPr>
          <a:xfrm>
            <a:off x="980183" y="3657121"/>
            <a:ext cx="936133" cy="355009"/>
          </a:xfrm>
          <a:prstGeom prst="homePlate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</a:t>
            </a:r>
            <a:r>
              <a:rPr lang="ko-KR" alt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호</a:t>
            </a:r>
          </a:p>
        </p:txBody>
      </p:sp>
      <p:sp>
        <p:nvSpPr>
          <p:cNvPr id="69" name="오각형 68"/>
          <p:cNvSpPr/>
          <p:nvPr/>
        </p:nvSpPr>
        <p:spPr>
          <a:xfrm>
            <a:off x="987555" y="3688607"/>
            <a:ext cx="936133" cy="355009"/>
          </a:xfrm>
          <a:prstGeom prst="homePlate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</a:t>
            </a:r>
            <a:r>
              <a:rPr lang="ko-KR" alt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호</a:t>
            </a:r>
          </a:p>
        </p:txBody>
      </p:sp>
      <p:sp>
        <p:nvSpPr>
          <p:cNvPr id="70" name="오각형 69"/>
          <p:cNvSpPr/>
          <p:nvPr/>
        </p:nvSpPr>
        <p:spPr>
          <a:xfrm>
            <a:off x="6175590" y="2704448"/>
            <a:ext cx="936133" cy="355009"/>
          </a:xfrm>
          <a:prstGeom prst="homePlate">
            <a:avLst/>
          </a:prstGeom>
          <a:solidFill>
            <a:srgbClr val="DF21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희경</a:t>
            </a:r>
            <a:endParaRPr lang="ko-KR" alt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446644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지역조사부터 마을 지도까지 우리가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PCM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해나간 지난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주간의 여정 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97165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Administrator\Documents\카카오톡 받은 파일\KakaoTalk_Moim_7GxjztATwUHv3tM5eYYHcfNza7Uxv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0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4981" y="0"/>
            <a:ext cx="12190414" cy="6858000"/>
          </a:xfrm>
          <a:prstGeom prst="rect">
            <a:avLst/>
          </a:prstGeom>
          <a:solidFill>
            <a:schemeClr val="bg2">
              <a:lumMod val="10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F5D6CF2B-F2D6-407A-9B8C-832AEBEA430A}"/>
              </a:ext>
            </a:extLst>
          </p:cNvPr>
          <p:cNvSpPr/>
          <p:nvPr/>
        </p:nvSpPr>
        <p:spPr>
          <a:xfrm>
            <a:off x="2402794" y="1787499"/>
            <a:ext cx="7384825" cy="3076060"/>
          </a:xfrm>
          <a:prstGeom prst="rect">
            <a:avLst/>
          </a:prstGeom>
          <a:pattFill prst="wdDn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>
            <a:extLst>
              <a:ext uri="{FF2B5EF4-FFF2-40B4-BE49-F238E27FC236}">
                <a16:creationId xmlns="" xmlns:a16="http://schemas.microsoft.com/office/drawing/2014/main" id="{D0E7E1E0-EF75-4B60-85C1-899DB6FAC5B5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DCF47E50-4F3E-4F95-91C9-1A8AD8FB5E6E}"/>
              </a:ext>
            </a:extLst>
          </p:cNvPr>
          <p:cNvSpPr/>
          <p:nvPr/>
        </p:nvSpPr>
        <p:spPr>
          <a:xfrm>
            <a:off x="2478322" y="1853728"/>
            <a:ext cx="9861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Impact" panose="020B0806030902050204" pitchFamily="34" charset="0"/>
                <a:ea typeface="-윤고딕310" panose="02030504000101010101" pitchFamily="18" charset="-127"/>
              </a:rPr>
              <a:t>NO. </a:t>
            </a:r>
            <a:r>
              <a:rPr lang="en-US" altLang="ko-KR" sz="3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Impact" panose="020B0806030902050204" pitchFamily="34" charset="0"/>
                <a:ea typeface="-윤고딕310" panose="02030504000101010101" pitchFamily="18" charset="-127"/>
              </a:rPr>
              <a:t>2</a:t>
            </a:r>
            <a:endParaRPr lang="ko-KR" altLang="en-US" sz="3200" dirty="0"/>
          </a:p>
        </p:txBody>
      </p:sp>
      <p:grpSp>
        <p:nvGrpSpPr>
          <p:cNvPr id="26" name="그룹 25">
            <a:extLst>
              <a:ext uri="{FF2B5EF4-FFF2-40B4-BE49-F238E27FC236}">
                <a16:creationId xmlns="" xmlns:a16="http://schemas.microsoft.com/office/drawing/2014/main" id="{4C24F996-3145-4E82-8F2E-298652FBD5EB}"/>
              </a:ext>
            </a:extLst>
          </p:cNvPr>
          <p:cNvGrpSpPr/>
          <p:nvPr/>
        </p:nvGrpSpPr>
        <p:grpSpPr>
          <a:xfrm>
            <a:off x="5056362" y="2064637"/>
            <a:ext cx="2077716" cy="1598454"/>
            <a:chOff x="4613923" y="2168967"/>
            <a:chExt cx="2964152" cy="2520066"/>
          </a:xfrm>
        </p:grpSpPr>
        <p:sp>
          <p:nvSpPr>
            <p:cNvPr id="27" name="자유형: 도형 26">
              <a:extLst>
                <a:ext uri="{FF2B5EF4-FFF2-40B4-BE49-F238E27FC236}">
                  <a16:creationId xmlns="" xmlns:a16="http://schemas.microsoft.com/office/drawing/2014/main" id="{A1A4A44B-5976-4420-9D7F-AC515C4ED539}"/>
                </a:ext>
              </a:extLst>
            </p:cNvPr>
            <p:cNvSpPr/>
            <p:nvPr/>
          </p:nvSpPr>
          <p:spPr>
            <a:xfrm>
              <a:off x="4613923" y="2168967"/>
              <a:ext cx="2964152" cy="2520066"/>
            </a:xfrm>
            <a:custGeom>
              <a:avLst/>
              <a:gdLst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674796 h 2213811"/>
                <a:gd name="connsiteX3" fmla="*/ 2127183 w 2618072"/>
                <a:gd name="connsiteY3" fmla="*/ 1799925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819175 h 2213811"/>
                <a:gd name="connsiteX3" fmla="*/ 2127183 w 2618072"/>
                <a:gd name="connsiteY3" fmla="*/ 1799925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819175 h 2213811"/>
                <a:gd name="connsiteX3" fmla="*/ 2088682 w 2618072"/>
                <a:gd name="connsiteY3" fmla="*/ 1665172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492943"/>
                <a:gd name="connsiteY0" fmla="*/ 1722922 h 2213811"/>
                <a:gd name="connsiteX1" fmla="*/ 837398 w 2492943"/>
                <a:gd name="connsiteY1" fmla="*/ 2213811 h 2213811"/>
                <a:gd name="connsiteX2" fmla="*/ 1540042 w 2492943"/>
                <a:gd name="connsiteY2" fmla="*/ 1819175 h 2213811"/>
                <a:gd name="connsiteX3" fmla="*/ 2088682 w 2492943"/>
                <a:gd name="connsiteY3" fmla="*/ 1665172 h 2213811"/>
                <a:gd name="connsiteX4" fmla="*/ 2492943 w 2492943"/>
                <a:gd name="connsiteY4" fmla="*/ 1366788 h 2213811"/>
                <a:gd name="connsiteX5" fmla="*/ 2396691 w 2492943"/>
                <a:gd name="connsiteY5" fmla="*/ 394636 h 2213811"/>
                <a:gd name="connsiteX6" fmla="*/ 1597794 w 2492943"/>
                <a:gd name="connsiteY6" fmla="*/ 0 h 2213811"/>
                <a:gd name="connsiteX7" fmla="*/ 770021 w 2492943"/>
                <a:gd name="connsiteY7" fmla="*/ 86628 h 2213811"/>
                <a:gd name="connsiteX8" fmla="*/ 144379 w 2492943"/>
                <a:gd name="connsiteY8" fmla="*/ 336885 h 2213811"/>
                <a:gd name="connsiteX9" fmla="*/ 0 w 2492943"/>
                <a:gd name="connsiteY9" fmla="*/ 914400 h 2213811"/>
                <a:gd name="connsiteX10" fmla="*/ 125129 w 2492943"/>
                <a:gd name="connsiteY10" fmla="*/ 1463040 h 2213811"/>
                <a:gd name="connsiteX11" fmla="*/ 654518 w 2492943"/>
                <a:gd name="connsiteY11" fmla="*/ 1809550 h 2213811"/>
                <a:gd name="connsiteX12" fmla="*/ 1087655 w 2492943"/>
                <a:gd name="connsiteY12" fmla="*/ 1722922 h 2213811"/>
                <a:gd name="connsiteX0" fmla="*/ 1087655 w 2492943"/>
                <a:gd name="connsiteY0" fmla="*/ 1722922 h 2213811"/>
                <a:gd name="connsiteX1" fmla="*/ 837398 w 2492943"/>
                <a:gd name="connsiteY1" fmla="*/ 2213811 h 2213811"/>
                <a:gd name="connsiteX2" fmla="*/ 1540042 w 2492943"/>
                <a:gd name="connsiteY2" fmla="*/ 1819175 h 2213811"/>
                <a:gd name="connsiteX3" fmla="*/ 2088682 w 2492943"/>
                <a:gd name="connsiteY3" fmla="*/ 1665172 h 2213811"/>
                <a:gd name="connsiteX4" fmla="*/ 2492943 w 2492943"/>
                <a:gd name="connsiteY4" fmla="*/ 1366788 h 2213811"/>
                <a:gd name="connsiteX5" fmla="*/ 2461825 w 2492943"/>
                <a:gd name="connsiteY5" fmla="*/ 912449 h 2213811"/>
                <a:gd name="connsiteX6" fmla="*/ 2396691 w 2492943"/>
                <a:gd name="connsiteY6" fmla="*/ 394636 h 2213811"/>
                <a:gd name="connsiteX7" fmla="*/ 1597794 w 2492943"/>
                <a:gd name="connsiteY7" fmla="*/ 0 h 2213811"/>
                <a:gd name="connsiteX8" fmla="*/ 770021 w 2492943"/>
                <a:gd name="connsiteY8" fmla="*/ 86628 h 2213811"/>
                <a:gd name="connsiteX9" fmla="*/ 144379 w 2492943"/>
                <a:gd name="connsiteY9" fmla="*/ 336885 h 2213811"/>
                <a:gd name="connsiteX10" fmla="*/ 0 w 2492943"/>
                <a:gd name="connsiteY10" fmla="*/ 914400 h 2213811"/>
                <a:gd name="connsiteX11" fmla="*/ 125129 w 2492943"/>
                <a:gd name="connsiteY11" fmla="*/ 1463040 h 2213811"/>
                <a:gd name="connsiteX12" fmla="*/ 654518 w 2492943"/>
                <a:gd name="connsiteY12" fmla="*/ 1809550 h 2213811"/>
                <a:gd name="connsiteX13" fmla="*/ 1087655 w 2492943"/>
                <a:gd name="connsiteY13" fmla="*/ 1722922 h 2213811"/>
                <a:gd name="connsiteX0" fmla="*/ 1087655 w 2603928"/>
                <a:gd name="connsiteY0" fmla="*/ 1722922 h 2213811"/>
                <a:gd name="connsiteX1" fmla="*/ 837398 w 2603928"/>
                <a:gd name="connsiteY1" fmla="*/ 2213811 h 2213811"/>
                <a:gd name="connsiteX2" fmla="*/ 1540042 w 2603928"/>
                <a:gd name="connsiteY2" fmla="*/ 1819175 h 2213811"/>
                <a:gd name="connsiteX3" fmla="*/ 2088682 w 2603928"/>
                <a:gd name="connsiteY3" fmla="*/ 1665172 h 2213811"/>
                <a:gd name="connsiteX4" fmla="*/ 2492943 w 2603928"/>
                <a:gd name="connsiteY4" fmla="*/ 1366788 h 2213811"/>
                <a:gd name="connsiteX5" fmla="*/ 2603928 w 2603928"/>
                <a:gd name="connsiteY5" fmla="*/ 904970 h 2213811"/>
                <a:gd name="connsiteX6" fmla="*/ 2396691 w 2603928"/>
                <a:gd name="connsiteY6" fmla="*/ 394636 h 2213811"/>
                <a:gd name="connsiteX7" fmla="*/ 1597794 w 2603928"/>
                <a:gd name="connsiteY7" fmla="*/ 0 h 2213811"/>
                <a:gd name="connsiteX8" fmla="*/ 770021 w 2603928"/>
                <a:gd name="connsiteY8" fmla="*/ 86628 h 2213811"/>
                <a:gd name="connsiteX9" fmla="*/ 144379 w 2603928"/>
                <a:gd name="connsiteY9" fmla="*/ 336885 h 2213811"/>
                <a:gd name="connsiteX10" fmla="*/ 0 w 2603928"/>
                <a:gd name="connsiteY10" fmla="*/ 914400 h 2213811"/>
                <a:gd name="connsiteX11" fmla="*/ 125129 w 2603928"/>
                <a:gd name="connsiteY11" fmla="*/ 1463040 h 2213811"/>
                <a:gd name="connsiteX12" fmla="*/ 654518 w 2603928"/>
                <a:gd name="connsiteY12" fmla="*/ 1809550 h 2213811"/>
                <a:gd name="connsiteX13" fmla="*/ 1087655 w 2603928"/>
                <a:gd name="connsiteY13" fmla="*/ 1722922 h 2213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03928" h="2213811">
                  <a:moveTo>
                    <a:pt x="1087655" y="1722922"/>
                  </a:moveTo>
                  <a:lnTo>
                    <a:pt x="837398" y="2213811"/>
                  </a:lnTo>
                  <a:lnTo>
                    <a:pt x="1540042" y="1819175"/>
                  </a:lnTo>
                  <a:lnTo>
                    <a:pt x="2088682" y="1665172"/>
                  </a:lnTo>
                  <a:lnTo>
                    <a:pt x="2492943" y="1366788"/>
                  </a:lnTo>
                  <a:lnTo>
                    <a:pt x="2603928" y="904970"/>
                  </a:lnTo>
                  <a:lnTo>
                    <a:pt x="2396691" y="394636"/>
                  </a:lnTo>
                  <a:lnTo>
                    <a:pt x="1597794" y="0"/>
                  </a:lnTo>
                  <a:lnTo>
                    <a:pt x="770021" y="86628"/>
                  </a:lnTo>
                  <a:lnTo>
                    <a:pt x="144379" y="336885"/>
                  </a:lnTo>
                  <a:lnTo>
                    <a:pt x="0" y="914400"/>
                  </a:lnTo>
                  <a:lnTo>
                    <a:pt x="125129" y="1463040"/>
                  </a:lnTo>
                  <a:lnTo>
                    <a:pt x="654518" y="1809550"/>
                  </a:lnTo>
                  <a:lnTo>
                    <a:pt x="1087655" y="172292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100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="" xmlns:a16="http://schemas.microsoft.com/office/drawing/2014/main" id="{59352724-14B2-4F91-969E-3E5232290EAB}"/>
                </a:ext>
              </a:extLst>
            </p:cNvPr>
            <p:cNvSpPr/>
            <p:nvPr/>
          </p:nvSpPr>
          <p:spPr>
            <a:xfrm>
              <a:off x="4810530" y="2730620"/>
              <a:ext cx="2570942" cy="12130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350 PPM</a:t>
              </a:r>
              <a:endParaRPr lang="en-US" altLang="ko-KR" sz="4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</p:txBody>
        </p:sp>
      </p:grpSp>
      <p:sp>
        <p:nvSpPr>
          <p:cNvPr id="30" name="직사각형 29">
            <a:extLst>
              <a:ext uri="{FF2B5EF4-FFF2-40B4-BE49-F238E27FC236}">
                <a16:creationId xmlns="" xmlns:a16="http://schemas.microsoft.com/office/drawing/2014/main" id="{198D55DF-9834-4599-8EBC-C5EE726DE152}"/>
              </a:ext>
            </a:extLst>
          </p:cNvPr>
          <p:cNvSpPr/>
          <p:nvPr/>
        </p:nvSpPr>
        <p:spPr>
          <a:xfrm>
            <a:off x="3948645" y="3904600"/>
            <a:ext cx="4293163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지구를 위한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350ppm,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나부터 시작하는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350ppm</a:t>
            </a:r>
          </a:p>
          <a:p>
            <a:pPr algn="ctr"/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작은 시작이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사소한 참여가 전 지구를 바꿀 수 있다는 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믿음으로 이루어진 캠페인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endParaRPr lang="en-US" altLang="ko-KR" sz="10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3BFA2D42-F097-4848-937A-2F1A914A4FC9}"/>
              </a:ext>
            </a:extLst>
          </p:cNvPr>
          <p:cNvSpPr/>
          <p:nvPr/>
        </p:nvSpPr>
        <p:spPr>
          <a:xfrm>
            <a:off x="332615" y="377309"/>
            <a:ext cx="12490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RAONATTI 18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CA9C49B7-D347-4907-9B3A-9E8310594B0E}"/>
              </a:ext>
            </a:extLst>
          </p:cNvPr>
          <p:cNvSpPr/>
          <p:nvPr/>
        </p:nvSpPr>
        <p:spPr>
          <a:xfrm>
            <a:off x="332614" y="585286"/>
            <a:ext cx="15872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CAMBODIA TEAM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28204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5" name="직선 연결선 4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11929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NO2. 350PPM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41784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작은 실천이지만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모두가 함께 하다면 가능하다는 </a:t>
            </a:r>
            <a:endParaRPr lang="en-US" altLang="ko-KR" sz="105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믿음을 알게 해준 시간들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즐거운 불편이라는 의미를 알게 해준 시간들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23" name="Picture 3" descr="D:\Administrator\Documents\카카오톡 받은 파일\라온아띠 사진\KakaoTalk_20180731_2316301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424" y="1349189"/>
            <a:ext cx="3114663" cy="213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직사각형 25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5807175" y="1301097"/>
            <a:ext cx="12241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◁ 계단이용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66614" y="1301097"/>
            <a:ext cx="1269428" cy="970624"/>
            <a:chOff x="5912025" y="1541037"/>
            <a:chExt cx="1269428" cy="970624"/>
          </a:xfrm>
        </p:grpSpPr>
        <p:sp>
          <p:nvSpPr>
            <p:cNvPr id="28" name="직사각형 27">
              <a:extLst>
                <a:ext uri="{FF2B5EF4-FFF2-40B4-BE49-F238E27FC236}">
                  <a16:creationId xmlns="" xmlns:a16="http://schemas.microsoft.com/office/drawing/2014/main" id="{11697A9D-3A46-4072-8AF8-22AA21D930F8}"/>
                </a:ext>
              </a:extLst>
            </p:cNvPr>
            <p:cNvSpPr/>
            <p:nvPr/>
          </p:nvSpPr>
          <p:spPr>
            <a:xfrm>
              <a:off x="6663725" y="1541037"/>
              <a:ext cx="517728" cy="9530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4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1</a:t>
              </a: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="" xmlns:a16="http://schemas.microsoft.com/office/drawing/2014/main" id="{F31BA57F-69F8-40AE-85DD-CF68698871A4}"/>
                </a:ext>
              </a:extLst>
            </p:cNvPr>
            <p:cNvSpPr/>
            <p:nvPr/>
          </p:nvSpPr>
          <p:spPr>
            <a:xfrm>
              <a:off x="5912025" y="2203884"/>
              <a:ext cx="125867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아띠들의 실천</a:t>
              </a:r>
              <a:endPara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pic>
        <p:nvPicPr>
          <p:cNvPr id="36" name="Picture 2" descr="D:\Administrator\Documents\카카오톡 받은 파일\라온아띠 사진\캄보디아팀 사진\KakaoTalk_Moim_7GxjztATwUHob8DeYsjYKGwaBMH9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886" y="1841742"/>
            <a:ext cx="2931299" cy="219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직사각형 36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7485017" y="1452893"/>
            <a:ext cx="15121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▽ 텀블러 사용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38" name="Picture 2" descr="D:\Administrator\Documents\카카오톡 받은 파일\KakaoTalk_20180730_02232818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5566" y="1849186"/>
            <a:ext cx="2459310" cy="245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직사각형 38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9911630" y="1452894"/>
            <a:ext cx="18832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40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▽ 에어컨 적정온도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40" name="Picture 2" descr="D:\Administrator\Documents\카카오톡 받은 파일\KakaoTalk_20180812_22421173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55"/>
          <a:stretch/>
        </p:blipFill>
        <p:spPr bwMode="auto">
          <a:xfrm>
            <a:off x="622598" y="3717032"/>
            <a:ext cx="2531318" cy="264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직사각형 40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622598" y="3248224"/>
            <a:ext cx="15121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▽ 장바구니 사용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49422" y="3399615"/>
            <a:ext cx="2170582" cy="375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직사각형 42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3365797" y="3746064"/>
            <a:ext cx="22352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▽ 안 쓰는 콘센트 뽑기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865" y="4509120"/>
            <a:ext cx="3492388" cy="201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직사각형 45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10832049" y="5651516"/>
            <a:ext cx="122413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◁ 가까운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/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거리는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/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  걸어서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0663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5" name="직선 연결선 4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8" name="직사각형 67">
            <a:extLst>
              <a:ext uri="{FF2B5EF4-FFF2-40B4-BE49-F238E27FC236}">
                <a16:creationId xmlns="" xmlns:a16="http://schemas.microsoft.com/office/drawing/2014/main" id="{8F8F6F5C-72B7-4727-8DD8-2F8793D517F1}"/>
              </a:ext>
            </a:extLst>
          </p:cNvPr>
          <p:cNvSpPr/>
          <p:nvPr/>
        </p:nvSpPr>
        <p:spPr>
          <a:xfrm>
            <a:off x="7078239" y="5536458"/>
            <a:ext cx="196132" cy="381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altLang="ko-KR" sz="14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6842323" y="2348880"/>
            <a:ext cx="44195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Q.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아이들과 함께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350PPM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같이 해보면 어떨까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</a:t>
            </a:r>
          </a:p>
          <a:p>
            <a:pPr marL="285750" indent="-285750" algn="just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어린이 시민들에게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350PPM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과 환경오염의 영향에 관한 교육 진행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="" xmlns:a16="http://schemas.microsoft.com/office/drawing/2014/main" id="{119F2D23-6A54-43E5-81BC-1737DFC84DA8}"/>
              </a:ext>
            </a:extLst>
          </p:cNvPr>
          <p:cNvSpPr/>
          <p:nvPr/>
        </p:nvSpPr>
        <p:spPr>
          <a:xfrm>
            <a:off x="6860281" y="3358553"/>
            <a:ext cx="441950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Q.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어떻게 실천하지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</a:t>
            </a:r>
          </a:p>
          <a:p>
            <a:pPr marL="285750" indent="-285750" algn="just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플라스틱 줄이기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가까운 거리는 걸어 다니기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잔반 남기지 않기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분리수거 하기</a:t>
            </a:r>
            <a:endParaRPr lang="en-US" altLang="ko-KR" sz="14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="" xmlns:a16="http://schemas.microsoft.com/office/drawing/2014/main" id="{119F2D23-6A54-43E5-81BC-1737DFC84DA8}"/>
              </a:ext>
            </a:extLst>
          </p:cNvPr>
          <p:cNvSpPr/>
          <p:nvPr/>
        </p:nvSpPr>
        <p:spPr>
          <a:xfrm>
            <a:off x="6860281" y="4704564"/>
            <a:ext cx="44195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Q.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아이들의 실천 방법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과자를 재사용할 수 있는 용기에 담아오기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밥을 남기지 </a:t>
            </a:r>
            <a:r>
              <a:rPr lang="ko-KR" altLang="en-US" sz="1400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않을만큼만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받기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!</a:t>
            </a:r>
          </a:p>
          <a:p>
            <a:pPr marL="285750" indent="-285750" algn="just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분리수거는 꼬박 꼬박</a:t>
            </a:r>
            <a:endParaRPr lang="en-US" altLang="ko-KR" sz="14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11929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NO2. 350PPM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0271670" y="946208"/>
            <a:ext cx="1258678" cy="970624"/>
            <a:chOff x="5912025" y="1541037"/>
            <a:chExt cx="1258678" cy="970624"/>
          </a:xfrm>
        </p:grpSpPr>
        <p:sp>
          <p:nvSpPr>
            <p:cNvPr id="59" name="직사각형 58">
              <a:extLst>
                <a:ext uri="{FF2B5EF4-FFF2-40B4-BE49-F238E27FC236}">
                  <a16:creationId xmlns="" xmlns:a16="http://schemas.microsoft.com/office/drawing/2014/main" id="{11697A9D-3A46-4072-8AF8-22AA21D930F8}"/>
                </a:ext>
              </a:extLst>
            </p:cNvPr>
            <p:cNvSpPr/>
            <p:nvPr/>
          </p:nvSpPr>
          <p:spPr>
            <a:xfrm>
              <a:off x="6678772" y="1541037"/>
              <a:ext cx="487634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</a:t>
              </a:r>
              <a:endParaRPr lang="en-US" altLang="ko-KR" sz="4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="" xmlns:a16="http://schemas.microsoft.com/office/drawing/2014/main" id="{F31BA57F-69F8-40AE-85DD-CF68698871A4}"/>
                </a:ext>
              </a:extLst>
            </p:cNvPr>
            <p:cNvSpPr/>
            <p:nvPr/>
          </p:nvSpPr>
          <p:spPr>
            <a:xfrm>
              <a:off x="5912025" y="2203884"/>
              <a:ext cx="125867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함께하는 실천</a:t>
              </a:r>
              <a:endPara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41784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작은 실천이지만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모두가 함께 하다면 가능하다는 </a:t>
            </a:r>
            <a:endParaRPr lang="en-US" altLang="ko-KR" sz="105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믿음을 알게 해준 시간들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즐거운 불편이라는 의미를 알게 해준 시간들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29" name="Picture 2" descr="d:\Administrator\Desktop\KakaoTalk_Moim_7GxjztATwUHuof2sqZdZaI7MCPxOhQ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25" y="3682714"/>
            <a:ext cx="2942437" cy="221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d:\Administrator\Desktop\KakaoTalk_Moim_7GxjztATwUHwfexK7msmQqs2eDikS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247" y="3676482"/>
            <a:ext cx="2860615" cy="220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d:\Administrator\Desktop\KakaoTalk_Moim_7GxjztATwUHuFGc0PlCAJaAts8DoZ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65" y="1726263"/>
            <a:ext cx="2897582" cy="197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5" descr="d:\Administrator\Desktop\KakaoTalk_Moim_7GxjztATwUHuFGc0PlCAJaAts8uSr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734" y="1726263"/>
            <a:ext cx="2893046" cy="197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632530" y="6125234"/>
            <a:ext cx="2996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아띠는 교육 중</a:t>
            </a:r>
            <a:r>
              <a:rPr lang="en-US" altLang="ko-KR" sz="20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~ </a:t>
            </a:r>
            <a:r>
              <a:rPr lang="ko-KR" altLang="en-US" sz="20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같이해봐요</a:t>
            </a:r>
            <a:r>
              <a:rPr lang="en-US" altLang="ko-KR" sz="20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!</a:t>
            </a:r>
            <a:endParaRPr lang="ko-KR" altLang="en-US" sz="2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109905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5" name="직선 연결선 4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30893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NO2.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어린이들과 함께하는 민주시민 이야기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371909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어린이들은 시민이 될 수 있을까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어떤 권리를 가지고 있을까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3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박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일의 어린이 민주시민 되기 프로젝트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9100652" y="658176"/>
            <a:ext cx="2217274" cy="970624"/>
            <a:chOff x="4953429" y="1541037"/>
            <a:chExt cx="2217274" cy="970624"/>
          </a:xfrm>
        </p:grpSpPr>
        <p:sp>
          <p:nvSpPr>
            <p:cNvPr id="12" name="직사각형 11">
              <a:extLst>
                <a:ext uri="{FF2B5EF4-FFF2-40B4-BE49-F238E27FC236}">
                  <a16:creationId xmlns="" xmlns:a16="http://schemas.microsoft.com/office/drawing/2014/main" id="{11697A9D-3A46-4072-8AF8-22AA21D930F8}"/>
                </a:ext>
              </a:extLst>
            </p:cNvPr>
            <p:cNvSpPr/>
            <p:nvPr/>
          </p:nvSpPr>
          <p:spPr>
            <a:xfrm>
              <a:off x="6678772" y="1541037"/>
              <a:ext cx="487634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4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3</a:t>
              </a: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="" xmlns:a16="http://schemas.microsoft.com/office/drawing/2014/main" id="{F31BA57F-69F8-40AE-85DD-CF68698871A4}"/>
                </a:ext>
              </a:extLst>
            </p:cNvPr>
            <p:cNvSpPr/>
            <p:nvPr/>
          </p:nvSpPr>
          <p:spPr>
            <a:xfrm>
              <a:off x="4953429" y="2203884"/>
              <a:ext cx="221727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어린이 시민끼리 정한 약속</a:t>
              </a:r>
              <a:endPara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pic>
        <p:nvPicPr>
          <p:cNvPr id="6146" name="Picture 2" descr="D:\Administrator\Documents\카카오톡 받은 파일\KakaoTalk_20180816_0527368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7898" y="4125813"/>
            <a:ext cx="3114675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Administrator\Documents\카카오톡 받은 파일\KakaoTalk_20180816_0527372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924" y="2068413"/>
            <a:ext cx="324802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Administrator\Documents\카카오톡 받은 파일\KakaoTalk_20180816_05273757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111" y="2068413"/>
            <a:ext cx="352425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Administrator\Documents\카카오톡 받은 파일\KakaoTalk_20180816_05273791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773" y="4125813"/>
            <a:ext cx="2905125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658322" y="1394170"/>
            <a:ext cx="4419501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ㄱ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가늠하기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우리가 얼마나 많은 쓰레기를 버릴까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ko-KR" altLang="en-US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ㄴ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나부터 실천하기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ㄷ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다같이 실천하기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ㅇ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오존층을 유지하기 위하여 이산화탄소를 줄이자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ㅈ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자동차를 멀리 갈 때만 타자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ㅊ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친구들을 생각해서라도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ㅋ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컵 재사용하기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ㅍ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플라스틱 분리배출하기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ㅌ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타지 말고 걷기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가까운 거리는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ko-KR" altLang="en-US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ㅎ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휴대폰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같이 있을 때는 이야기하자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ㅆ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쓰레기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비닐 쓰레기를 최대한 줄여보자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245659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56" name="직선 연결선 55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20313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NO2. 350 PPM	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="" xmlns:a16="http://schemas.microsoft.com/office/drawing/2014/main" id="{9F3EA068-E29C-4603-96B3-9522E43A0B5E}"/>
              </a:ext>
            </a:extLst>
          </p:cNvPr>
          <p:cNvGrpSpPr/>
          <p:nvPr/>
        </p:nvGrpSpPr>
        <p:grpSpPr>
          <a:xfrm>
            <a:off x="838622" y="5359562"/>
            <a:ext cx="908974" cy="369332"/>
            <a:chOff x="6823911" y="1913449"/>
            <a:chExt cx="909093" cy="369332"/>
          </a:xfrm>
          <a:solidFill>
            <a:schemeClr val="tx2">
              <a:lumMod val="40000"/>
              <a:lumOff val="60000"/>
            </a:schemeClr>
          </a:solidFill>
        </p:grpSpPr>
        <p:grpSp>
          <p:nvGrpSpPr>
            <p:cNvPr id="27" name="그룹 26">
              <a:extLst>
                <a:ext uri="{FF2B5EF4-FFF2-40B4-BE49-F238E27FC236}">
                  <a16:creationId xmlns="" xmlns:a16="http://schemas.microsoft.com/office/drawing/2014/main" id="{91CAFA47-AF03-4F34-9A7C-E0C8DB0FF1F6}"/>
                </a:ext>
              </a:extLst>
            </p:cNvPr>
            <p:cNvGrpSpPr/>
            <p:nvPr/>
          </p:nvGrpSpPr>
          <p:grpSpPr>
            <a:xfrm>
              <a:off x="6823911" y="1913450"/>
              <a:ext cx="909093" cy="369331"/>
              <a:chOff x="6611505" y="1913450"/>
              <a:chExt cx="3564065" cy="1447945"/>
            </a:xfrm>
            <a:grpFill/>
          </p:grpSpPr>
          <p:sp>
            <p:nvSpPr>
              <p:cNvPr id="29" name="직각 삼각형 28">
                <a:extLst>
                  <a:ext uri="{FF2B5EF4-FFF2-40B4-BE49-F238E27FC236}">
                    <a16:creationId xmlns="" xmlns:a16="http://schemas.microsoft.com/office/drawing/2014/main" id="{681D1134-B42D-4970-AF6E-D318056C55BB}"/>
                  </a:ext>
                </a:extLst>
              </p:cNvPr>
              <p:cNvSpPr/>
              <p:nvPr/>
            </p:nvSpPr>
            <p:spPr>
              <a:xfrm rot="13500000">
                <a:off x="9151677" y="2121934"/>
                <a:ext cx="1016766" cy="103102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메이플스토리" panose="02000300000000000000" pitchFamily="2" charset="-127"/>
                  <a:ea typeface="메이플스토리" panose="02000300000000000000" pitchFamily="2" charset="-127"/>
                </a:endParaRPr>
              </a:p>
            </p:txBody>
          </p:sp>
          <p:sp>
            <p:nvSpPr>
              <p:cNvPr id="30" name="직사각형 29">
                <a:extLst>
                  <a:ext uri="{FF2B5EF4-FFF2-40B4-BE49-F238E27FC236}">
                    <a16:creationId xmlns="" xmlns:a16="http://schemas.microsoft.com/office/drawing/2014/main" id="{ECF6A62D-6622-4889-BEE2-85A4836F1433}"/>
                  </a:ext>
                </a:extLst>
              </p:cNvPr>
              <p:cNvSpPr/>
              <p:nvPr/>
            </p:nvSpPr>
            <p:spPr>
              <a:xfrm>
                <a:off x="6611505" y="1913450"/>
                <a:ext cx="3102771" cy="14479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메이플스토리" panose="02000300000000000000" pitchFamily="2" charset="-127"/>
                  <a:ea typeface="메이플스토리" panose="02000300000000000000" pitchFamily="2" charset="-127"/>
                </a:endParaRPr>
              </a:p>
            </p:txBody>
          </p:sp>
        </p:grpSp>
        <p:sp>
          <p:nvSpPr>
            <p:cNvPr id="28" name="직사각형 27">
              <a:extLst>
                <a:ext uri="{FF2B5EF4-FFF2-40B4-BE49-F238E27FC236}">
                  <a16:creationId xmlns="" xmlns:a16="http://schemas.microsoft.com/office/drawing/2014/main" id="{7B1321F1-C410-435F-A126-6B4F96E2DD14}"/>
                </a:ext>
              </a:extLst>
            </p:cNvPr>
            <p:cNvSpPr/>
            <p:nvPr/>
          </p:nvSpPr>
          <p:spPr>
            <a:xfrm>
              <a:off x="6824325" y="1913449"/>
              <a:ext cx="591906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ko-KR" altLang="en-US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희진</a:t>
              </a:r>
              <a:endParaRPr lang="ko-KR" alt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endParaRPr>
            </a:p>
          </p:txBody>
        </p:sp>
      </p:grpSp>
      <p:sp>
        <p:nvSpPr>
          <p:cNvPr id="42" name="직사각형 41"/>
          <p:cNvSpPr/>
          <p:nvPr/>
        </p:nvSpPr>
        <p:spPr>
          <a:xfrm>
            <a:off x="1813313" y="3933056"/>
            <a:ext cx="97545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처음에는 전기 콘센트 뽑기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종이컵 대신 텀블러 컵 사용하기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분리수거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가까운 거리 걸어 다니기 등 더운 날씨에 하기도 귀찮고 왜 하는지도 솔직히 이해가 가지 않았다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그냥 해야 하기 때문에 했다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그러나 어느 순간부터 분리수거를 하고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컵을 사용하고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장 바구니를 들고 다니고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가까운 거리는 걸어가자는 말이 나왔다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처음에는 이러한 생활습관이 불편했지만 몸과 마음이 적응을 하니 환경문제에 관해서 더 진지하게 관심을 가지고 참여하는 나를 발견하게 되었다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endParaRPr lang="en-US" altLang="ko-KR" sz="14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816182" y="5282624"/>
            <a:ext cx="968249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350PPM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하기 전에는 </a:t>
            </a:r>
            <a:r>
              <a:rPr lang="ko-KR" altLang="en-US" sz="1400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마트에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갈 때 비닐봉지를 받아오는 게 당연했고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엘리베이터를 사용하는 것이 당연했고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일회용품을 쓰는 것이 당연했다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그러나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350PPM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하면서 </a:t>
            </a:r>
            <a:r>
              <a:rPr lang="ko-KR" altLang="en-US" sz="1400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마트에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갈 때는 장바구니를 들고 가는 게 당연해졌고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계단을 이용하는 게 당연해졌고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텀블러를 들고 </a:t>
            </a:r>
            <a:r>
              <a:rPr lang="ko-KR" altLang="en-US" sz="1400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다니는게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당연해졌다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350PPM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은 나에게 당연하지 않았던 것들을 당연하게 만들어 주었다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endParaRPr lang="ko-KR" altLang="en-US" sz="1400" dirty="0"/>
          </a:p>
        </p:txBody>
      </p:sp>
      <p:pic>
        <p:nvPicPr>
          <p:cNvPr id="1026" name="Picture 2" descr="d:\Administrator\Downloads\rainb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590" y="80479"/>
            <a:ext cx="1935585" cy="193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4" name="그룹 53"/>
          <p:cNvGrpSpPr/>
          <p:nvPr/>
        </p:nvGrpSpPr>
        <p:grpSpPr>
          <a:xfrm>
            <a:off x="478582" y="1308382"/>
            <a:ext cx="5114023" cy="884352"/>
            <a:chOff x="1249309" y="1196752"/>
            <a:chExt cx="5114023" cy="884352"/>
          </a:xfrm>
        </p:grpSpPr>
        <p:grpSp>
          <p:nvGrpSpPr>
            <p:cNvPr id="7" name="그룹 6">
              <a:extLst>
                <a:ext uri="{FF2B5EF4-FFF2-40B4-BE49-F238E27FC236}">
                  <a16:creationId xmlns="" xmlns:a16="http://schemas.microsoft.com/office/drawing/2014/main" id="{CC0B6721-876A-4E8B-919F-ECABEE0C95C2}"/>
                </a:ext>
              </a:extLst>
            </p:cNvPr>
            <p:cNvGrpSpPr/>
            <p:nvPr/>
          </p:nvGrpSpPr>
          <p:grpSpPr>
            <a:xfrm>
              <a:off x="1249309" y="1196752"/>
              <a:ext cx="532320" cy="884352"/>
              <a:chOff x="7656202" y="2296909"/>
              <a:chExt cx="443627" cy="1008000"/>
            </a:xfrm>
          </p:grpSpPr>
          <p:sp>
            <p:nvSpPr>
              <p:cNvPr id="9" name="직사각형 8">
                <a:extLst>
                  <a:ext uri="{FF2B5EF4-FFF2-40B4-BE49-F238E27FC236}">
                    <a16:creationId xmlns="" xmlns:a16="http://schemas.microsoft.com/office/drawing/2014/main" id="{11697A9D-3A46-4072-8AF8-22AA21D930F8}"/>
                  </a:ext>
                </a:extLst>
              </p:cNvPr>
              <p:cNvSpPr/>
              <p:nvPr/>
            </p:nvSpPr>
            <p:spPr>
              <a:xfrm>
                <a:off x="7693442" y="2296909"/>
                <a:ext cx="406387" cy="8770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4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4</a:t>
                </a:r>
                <a:endParaRPr lang="en-US" altLang="ko-KR" sz="4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0" name="직사각형 9">
                <a:extLst>
                  <a:ext uri="{FF2B5EF4-FFF2-40B4-BE49-F238E27FC236}">
                    <a16:creationId xmlns="" xmlns:a16="http://schemas.microsoft.com/office/drawing/2014/main" id="{6BB85A90-3D6A-4510-9B06-AD28AF1732BD}"/>
                  </a:ext>
                </a:extLst>
              </p:cNvPr>
              <p:cNvSpPr/>
              <p:nvPr/>
            </p:nvSpPr>
            <p:spPr>
              <a:xfrm>
                <a:off x="7656202" y="2954099"/>
                <a:ext cx="437112" cy="3508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400" b="1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소감</a:t>
                </a:r>
                <a:endParaRPr lang="en-US" altLang="ko-KR" sz="1400" b="1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  <p:sp>
          <p:nvSpPr>
            <p:cNvPr id="59" name="직사각형 58">
              <a:extLst>
                <a:ext uri="{FF2B5EF4-FFF2-40B4-BE49-F238E27FC236}">
                  <a16:creationId xmlns="" xmlns:a16="http://schemas.microsoft.com/office/drawing/2014/main" id="{6896E523-65AA-41D9-B0D8-C3E524262FB5}"/>
                </a:ext>
              </a:extLst>
            </p:cNvPr>
            <p:cNvSpPr/>
            <p:nvPr/>
          </p:nvSpPr>
          <p:spPr>
            <a:xfrm>
              <a:off x="1781629" y="1292236"/>
              <a:ext cx="458170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우리들에게 </a:t>
              </a:r>
              <a:r>
                <a:rPr lang="en-US" altLang="ko-KR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350 PPM </a:t>
              </a:r>
              <a:r>
                <a:rPr lang="ko-KR" altLang="en-US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이란</a:t>
              </a:r>
              <a:r>
                <a:rPr lang="en-US" altLang="ko-KR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?</a:t>
              </a:r>
              <a:endParaRPr lang="en-US" altLang="ko-KR" sz="4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</p:txBody>
        </p:sp>
      </p:grpSp>
      <p:sp>
        <p:nvSpPr>
          <p:cNvPr id="60" name="오각형 59"/>
          <p:cNvSpPr/>
          <p:nvPr/>
        </p:nvSpPr>
        <p:spPr>
          <a:xfrm>
            <a:off x="833074" y="2432986"/>
            <a:ext cx="936133" cy="355009"/>
          </a:xfrm>
          <a:prstGeom prst="homePlate">
            <a:avLst/>
          </a:prstGeom>
          <a:solidFill>
            <a:srgbClr val="FBD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현지</a:t>
            </a:r>
          </a:p>
        </p:txBody>
      </p:sp>
      <p:sp>
        <p:nvSpPr>
          <p:cNvPr id="68" name="오각형 67"/>
          <p:cNvSpPr/>
          <p:nvPr/>
        </p:nvSpPr>
        <p:spPr>
          <a:xfrm>
            <a:off x="836167" y="3953344"/>
            <a:ext cx="936133" cy="355009"/>
          </a:xfrm>
          <a:prstGeom prst="homePlate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</a:t>
            </a:r>
            <a:r>
              <a:rPr lang="ko-KR" alt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호</a:t>
            </a:r>
          </a:p>
        </p:txBody>
      </p:sp>
      <p:sp>
        <p:nvSpPr>
          <p:cNvPr id="69" name="오각형 68"/>
          <p:cNvSpPr/>
          <p:nvPr/>
        </p:nvSpPr>
        <p:spPr>
          <a:xfrm>
            <a:off x="843539" y="3984830"/>
            <a:ext cx="936133" cy="355009"/>
          </a:xfrm>
          <a:prstGeom prst="homePlate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</a:t>
            </a:r>
            <a:r>
              <a:rPr lang="ko-KR" alt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호</a:t>
            </a:r>
          </a:p>
        </p:txBody>
      </p:sp>
      <p:sp>
        <p:nvSpPr>
          <p:cNvPr id="38" name="직사각형 37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41784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작은 실천이지만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모두가 함께 하다면 가능하다는 </a:t>
            </a:r>
            <a:endParaRPr lang="en-US" altLang="ko-KR" sz="105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믿음을 알게 해준 시간들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즐거운 불편이라는 의미를 알게 해준 시간들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838564" y="2348880"/>
            <a:ext cx="972925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캠페인 기간 동안 정말 많은 사람들을 만났습니다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나이는 다양하지만 사람들의 마음 속 환경을 위한 마음만은 같기에 이렇게 많은 사람들이 동참해주신 것 같습니다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just"/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그래서 저에게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350PPM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은 저희들의 서투르고 작은 실천의 가치를 알게 된 시간들이었습니다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작은 실천을 같이 하는 사람들이 많을 수록 주변을 변화시킬 힘이 있었던 것 같습니다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350 PPM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이라는 숫자는 저에게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‘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참여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’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라는 가치 입니다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다양한 생각을 가진 팀원들의 가치는 무엇일지 궁금해지게 되었고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 가치들이 모여 세상을 바꿀 수 있을 것이라 생각합니다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endParaRPr lang="en-US" altLang="ko-KR" sz="14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12527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56" name="직선 연결선 55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20313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NO2. 350 PPM	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="" xmlns:a16="http://schemas.microsoft.com/office/drawing/2014/main" id="{9F3EA068-E29C-4603-96B3-9522E43A0B5E}"/>
              </a:ext>
            </a:extLst>
          </p:cNvPr>
          <p:cNvGrpSpPr/>
          <p:nvPr/>
        </p:nvGrpSpPr>
        <p:grpSpPr>
          <a:xfrm>
            <a:off x="931245" y="2844745"/>
            <a:ext cx="919858" cy="369332"/>
            <a:chOff x="6823910" y="1913449"/>
            <a:chExt cx="919978" cy="369332"/>
          </a:xfrm>
        </p:grpSpPr>
        <p:grpSp>
          <p:nvGrpSpPr>
            <p:cNvPr id="17" name="그룹 16">
              <a:extLst>
                <a:ext uri="{FF2B5EF4-FFF2-40B4-BE49-F238E27FC236}">
                  <a16:creationId xmlns="" xmlns:a16="http://schemas.microsoft.com/office/drawing/2014/main" id="{91CAFA47-AF03-4F34-9A7C-E0C8DB0FF1F6}"/>
                </a:ext>
              </a:extLst>
            </p:cNvPr>
            <p:cNvGrpSpPr/>
            <p:nvPr/>
          </p:nvGrpSpPr>
          <p:grpSpPr>
            <a:xfrm>
              <a:off x="6823910" y="1913450"/>
              <a:ext cx="919978" cy="369331"/>
              <a:chOff x="6611505" y="1913450"/>
              <a:chExt cx="3606739" cy="144794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9" name="직각 삼각형 18">
                <a:extLst>
                  <a:ext uri="{FF2B5EF4-FFF2-40B4-BE49-F238E27FC236}">
                    <a16:creationId xmlns="" xmlns:a16="http://schemas.microsoft.com/office/drawing/2014/main" id="{681D1134-B42D-4970-AF6E-D318056C55BB}"/>
                  </a:ext>
                </a:extLst>
              </p:cNvPr>
              <p:cNvSpPr/>
              <p:nvPr/>
            </p:nvSpPr>
            <p:spPr>
              <a:xfrm rot="13500000">
                <a:off x="9194352" y="2128780"/>
                <a:ext cx="1030460" cy="1017324"/>
              </a:xfrm>
              <a:prstGeom prst="rtTriangl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메이플스토리" panose="02000300000000000000" pitchFamily="2" charset="-127"/>
                  <a:ea typeface="메이플스토리" panose="02000300000000000000" pitchFamily="2" charset="-127"/>
                </a:endParaRPr>
              </a:p>
            </p:txBody>
          </p:sp>
          <p:sp>
            <p:nvSpPr>
              <p:cNvPr id="20" name="직사각형 19">
                <a:extLst>
                  <a:ext uri="{FF2B5EF4-FFF2-40B4-BE49-F238E27FC236}">
                    <a16:creationId xmlns="" xmlns:a16="http://schemas.microsoft.com/office/drawing/2014/main" id="{ECF6A62D-6622-4889-BEE2-85A4836F1433}"/>
                  </a:ext>
                </a:extLst>
              </p:cNvPr>
              <p:cNvSpPr/>
              <p:nvPr/>
            </p:nvSpPr>
            <p:spPr>
              <a:xfrm>
                <a:off x="6611505" y="1913450"/>
                <a:ext cx="3102771" cy="1447945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메이플스토리" panose="02000300000000000000" pitchFamily="2" charset="-127"/>
                  <a:ea typeface="메이플스토리" panose="02000300000000000000" pitchFamily="2" charset="-127"/>
                </a:endParaRPr>
              </a:p>
            </p:txBody>
          </p:sp>
        </p:grpSp>
        <p:sp>
          <p:nvSpPr>
            <p:cNvPr id="18" name="직사각형 17">
              <a:extLst>
                <a:ext uri="{FF2B5EF4-FFF2-40B4-BE49-F238E27FC236}">
                  <a16:creationId xmlns="" xmlns:a16="http://schemas.microsoft.com/office/drawing/2014/main" id="{7B1321F1-C410-435F-A126-6B4F96E2DD14}"/>
                </a:ext>
              </a:extLst>
            </p:cNvPr>
            <p:cNvSpPr/>
            <p:nvPr/>
          </p:nvSpPr>
          <p:spPr>
            <a:xfrm>
              <a:off x="6824325" y="1913449"/>
              <a:ext cx="5790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채윤</a:t>
              </a:r>
              <a:endParaRPr lang="ko-KR" alt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endParaRPr>
            </a:p>
          </p:txBody>
        </p:sp>
      </p:grpSp>
      <p:sp>
        <p:nvSpPr>
          <p:cNvPr id="43" name="직사각형 42"/>
          <p:cNvSpPr/>
          <p:nvPr/>
        </p:nvSpPr>
        <p:spPr>
          <a:xfrm>
            <a:off x="2121318" y="2780928"/>
            <a:ext cx="92304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어릴 때 분리수거를 해 온 저로써는 이미 습관이 되어 힘들었던 점은 없었습니다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하지만 이번에 분리한 플라스틱과 비닐의 재활용이 많이 낮다는 사실을 알게 되었습니다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특히 플라스틱 병 같은 경우는 무색인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PET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병이어야지 재활용이 가능하다는 사실이라던가 유럽에서는 이미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PET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병 색이 없다는 사실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이러한 사실을 하나씩 알아가면서 우리나라에서는 어떤 식으로 재활용이 되는지도 궁금해지기도 했습니다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</a:p>
          <a:p>
            <a:pPr algn="just"/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8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월 부터 시행된 매장 안 플라스틱 컵 사용 금지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하지만 계속되는 손님의 요구에 어쩔 수 없이 사용하는 플라스틱 컵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예전에는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‘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나 한 명이라도 누구 한 명이라도 노력하면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~’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이었다면 지금 환경오염이 심각해지고 나날이 기온이 높아지고 있는 가운데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‘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모두가 함께 노력하는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~’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 되어야 하지 않습니까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인간인 우리가 환경 파괴의 주범이라는 사실을 기억하고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모든 사람들이 환경 보전을 위해 노력해야 한다고 생각합니다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endParaRPr lang="en-US" altLang="ko-KR" sz="14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1026" name="Picture 2" descr="d:\Administrator\Downloads\rainb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590" y="80479"/>
            <a:ext cx="1935585" cy="193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4" name="그룹 53"/>
          <p:cNvGrpSpPr/>
          <p:nvPr/>
        </p:nvGrpSpPr>
        <p:grpSpPr>
          <a:xfrm>
            <a:off x="478582" y="1308382"/>
            <a:ext cx="5114023" cy="884352"/>
            <a:chOff x="1249309" y="1196752"/>
            <a:chExt cx="5114023" cy="884352"/>
          </a:xfrm>
        </p:grpSpPr>
        <p:grpSp>
          <p:nvGrpSpPr>
            <p:cNvPr id="7" name="그룹 6">
              <a:extLst>
                <a:ext uri="{FF2B5EF4-FFF2-40B4-BE49-F238E27FC236}">
                  <a16:creationId xmlns="" xmlns:a16="http://schemas.microsoft.com/office/drawing/2014/main" id="{CC0B6721-876A-4E8B-919F-ECABEE0C95C2}"/>
                </a:ext>
              </a:extLst>
            </p:cNvPr>
            <p:cNvGrpSpPr/>
            <p:nvPr/>
          </p:nvGrpSpPr>
          <p:grpSpPr>
            <a:xfrm>
              <a:off x="1249309" y="1196752"/>
              <a:ext cx="532320" cy="884352"/>
              <a:chOff x="7656202" y="2296909"/>
              <a:chExt cx="443627" cy="1008000"/>
            </a:xfrm>
          </p:grpSpPr>
          <p:sp>
            <p:nvSpPr>
              <p:cNvPr id="9" name="직사각형 8">
                <a:extLst>
                  <a:ext uri="{FF2B5EF4-FFF2-40B4-BE49-F238E27FC236}">
                    <a16:creationId xmlns="" xmlns:a16="http://schemas.microsoft.com/office/drawing/2014/main" id="{11697A9D-3A46-4072-8AF8-22AA21D930F8}"/>
                  </a:ext>
                </a:extLst>
              </p:cNvPr>
              <p:cNvSpPr/>
              <p:nvPr/>
            </p:nvSpPr>
            <p:spPr>
              <a:xfrm>
                <a:off x="7693442" y="2296909"/>
                <a:ext cx="406387" cy="8770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4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4</a:t>
                </a:r>
                <a:endParaRPr lang="en-US" altLang="ko-KR" sz="4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0" name="직사각형 9">
                <a:extLst>
                  <a:ext uri="{FF2B5EF4-FFF2-40B4-BE49-F238E27FC236}">
                    <a16:creationId xmlns="" xmlns:a16="http://schemas.microsoft.com/office/drawing/2014/main" id="{6BB85A90-3D6A-4510-9B06-AD28AF1732BD}"/>
                  </a:ext>
                </a:extLst>
              </p:cNvPr>
              <p:cNvSpPr/>
              <p:nvPr/>
            </p:nvSpPr>
            <p:spPr>
              <a:xfrm>
                <a:off x="7656202" y="2954099"/>
                <a:ext cx="437112" cy="3508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400" b="1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소감</a:t>
                </a:r>
                <a:endParaRPr lang="en-US" altLang="ko-KR" sz="1400" b="1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  <p:sp>
          <p:nvSpPr>
            <p:cNvPr id="59" name="직사각형 58">
              <a:extLst>
                <a:ext uri="{FF2B5EF4-FFF2-40B4-BE49-F238E27FC236}">
                  <a16:creationId xmlns="" xmlns:a16="http://schemas.microsoft.com/office/drawing/2014/main" id="{6896E523-65AA-41D9-B0D8-C3E524262FB5}"/>
                </a:ext>
              </a:extLst>
            </p:cNvPr>
            <p:cNvSpPr/>
            <p:nvPr/>
          </p:nvSpPr>
          <p:spPr>
            <a:xfrm>
              <a:off x="1781629" y="1292236"/>
              <a:ext cx="458170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우리들에게 </a:t>
              </a:r>
              <a:r>
                <a:rPr lang="en-US" altLang="ko-KR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350 PPM </a:t>
              </a:r>
              <a:r>
                <a:rPr lang="ko-KR" altLang="en-US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이란</a:t>
              </a:r>
              <a:r>
                <a:rPr lang="en-US" altLang="ko-KR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?</a:t>
              </a:r>
              <a:endParaRPr lang="en-US" altLang="ko-KR" sz="4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="" xmlns:a16="http://schemas.microsoft.com/office/drawing/2014/main" id="{9F3EA068-E29C-4603-96B3-9522E43A0B5E}"/>
              </a:ext>
            </a:extLst>
          </p:cNvPr>
          <p:cNvGrpSpPr/>
          <p:nvPr/>
        </p:nvGrpSpPr>
        <p:grpSpPr>
          <a:xfrm>
            <a:off x="979352" y="5101857"/>
            <a:ext cx="919380" cy="369332"/>
            <a:chOff x="6823912" y="1913449"/>
            <a:chExt cx="919500" cy="369332"/>
          </a:xfrm>
        </p:grpSpPr>
        <p:grpSp>
          <p:nvGrpSpPr>
            <p:cNvPr id="62" name="그룹 61">
              <a:extLst>
                <a:ext uri="{FF2B5EF4-FFF2-40B4-BE49-F238E27FC236}">
                  <a16:creationId xmlns="" xmlns:a16="http://schemas.microsoft.com/office/drawing/2014/main" id="{91CAFA47-AF03-4F34-9A7C-E0C8DB0FF1F6}"/>
                </a:ext>
              </a:extLst>
            </p:cNvPr>
            <p:cNvGrpSpPr/>
            <p:nvPr/>
          </p:nvGrpSpPr>
          <p:grpSpPr>
            <a:xfrm>
              <a:off x="6823912" y="1913450"/>
              <a:ext cx="919500" cy="369331"/>
              <a:chOff x="6611505" y="1913450"/>
              <a:chExt cx="3604864" cy="144794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64" name="직각 삼각형 63">
                <a:extLst>
                  <a:ext uri="{FF2B5EF4-FFF2-40B4-BE49-F238E27FC236}">
                    <a16:creationId xmlns="" xmlns:a16="http://schemas.microsoft.com/office/drawing/2014/main" id="{681D1134-B42D-4970-AF6E-D318056C55BB}"/>
                  </a:ext>
                </a:extLst>
              </p:cNvPr>
              <p:cNvSpPr/>
              <p:nvPr/>
            </p:nvSpPr>
            <p:spPr>
              <a:xfrm rot="13500000">
                <a:off x="9192477" y="2124279"/>
                <a:ext cx="1021458" cy="1026326"/>
              </a:xfrm>
              <a:prstGeom prst="rtTriangle">
                <a:avLst/>
              </a:prstGeom>
              <a:solidFill>
                <a:srgbClr val="FF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메이플스토리" panose="02000300000000000000" pitchFamily="2" charset="-127"/>
                  <a:ea typeface="메이플스토리" panose="02000300000000000000" pitchFamily="2" charset="-127"/>
                </a:endParaRPr>
              </a:p>
            </p:txBody>
          </p:sp>
          <p:sp>
            <p:nvSpPr>
              <p:cNvPr id="65" name="직사각형 64">
                <a:extLst>
                  <a:ext uri="{FF2B5EF4-FFF2-40B4-BE49-F238E27FC236}">
                    <a16:creationId xmlns="" xmlns:a16="http://schemas.microsoft.com/office/drawing/2014/main" id="{ECF6A62D-6622-4889-BEE2-85A4836F1433}"/>
                  </a:ext>
                </a:extLst>
              </p:cNvPr>
              <p:cNvSpPr/>
              <p:nvPr/>
            </p:nvSpPr>
            <p:spPr>
              <a:xfrm>
                <a:off x="6611505" y="1913450"/>
                <a:ext cx="3102771" cy="1447945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메이플스토리" panose="02000300000000000000" pitchFamily="2" charset="-127"/>
                  <a:ea typeface="메이플스토리" panose="02000300000000000000" pitchFamily="2" charset="-127"/>
                </a:endParaRPr>
              </a:p>
            </p:txBody>
          </p:sp>
        </p:grpSp>
        <p:sp>
          <p:nvSpPr>
            <p:cNvPr id="63" name="직사각형 62">
              <a:extLst>
                <a:ext uri="{FF2B5EF4-FFF2-40B4-BE49-F238E27FC236}">
                  <a16:creationId xmlns="" xmlns:a16="http://schemas.microsoft.com/office/drawing/2014/main" id="{7B1321F1-C410-435F-A126-6B4F96E2DD14}"/>
                </a:ext>
              </a:extLst>
            </p:cNvPr>
            <p:cNvSpPr/>
            <p:nvPr/>
          </p:nvSpPr>
          <p:spPr>
            <a:xfrm>
              <a:off x="6824325" y="1913449"/>
              <a:ext cx="5967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재</a:t>
              </a:r>
              <a:r>
                <a:rPr lang="ko-KR" altLang="en-US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완</a:t>
              </a:r>
            </a:p>
          </p:txBody>
        </p:sp>
      </p:grpSp>
      <p:sp>
        <p:nvSpPr>
          <p:cNvPr id="66" name="직사각형 65"/>
          <p:cNvSpPr/>
          <p:nvPr/>
        </p:nvSpPr>
        <p:spPr>
          <a:xfrm>
            <a:off x="2121319" y="4941168"/>
            <a:ext cx="923047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350PPM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실천하기 위해 계단을 이용하고 분리수거를 철저하게 하는 등 사소하지만 작은 다양한 것들을 시행하였습니다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생각으로만 여러 가지 방법들을 떠올렸을 때는 되게 쉬운 것들이라고 생각하였으나 몸소 실천을 해보니 너무나도 불편했습니다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종이컵을 사용하면 편할 텐데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엘리베이터를 타면 좋을 텐데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그러나 조금씩 하다 보니 저도 모르게 이것들이 당연시되었고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체득하게 되었습니다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환경을 위한 저의 실천이 얼마나 도움이 될지는 아직 잘 모르겠지만 조그만 실천이 지구를 지킬 수 있는 큰 도움으로 나비효과가 작용하였으면 좋겠습니다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endParaRPr lang="en-US" altLang="ko-KR" sz="14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41784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작은 실천이지만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모두가 함께 하다면 가능하다는 </a:t>
            </a:r>
            <a:endParaRPr lang="en-US" altLang="ko-KR" sz="105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믿음을 알게 해준 시간들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즐거운 불편이라는 의미를 알게 해준 시간들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95416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Administrator\Documents\카카오톡 받은 파일\라온아띠 사진\청반장\KakaoTalk_Moim_7GxjztATwUHpC959ACkedZvhGaKW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121904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672" y="0"/>
            <a:ext cx="12190414" cy="6858000"/>
          </a:xfrm>
          <a:prstGeom prst="rect">
            <a:avLst/>
          </a:prstGeom>
          <a:solidFill>
            <a:schemeClr val="bg2">
              <a:lumMod val="10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F5D6CF2B-F2D6-407A-9B8C-832AEBEA430A}"/>
              </a:ext>
            </a:extLst>
          </p:cNvPr>
          <p:cNvSpPr/>
          <p:nvPr/>
        </p:nvSpPr>
        <p:spPr>
          <a:xfrm>
            <a:off x="2402794" y="1787499"/>
            <a:ext cx="7384825" cy="3076060"/>
          </a:xfrm>
          <a:prstGeom prst="rect">
            <a:avLst/>
          </a:prstGeom>
          <a:pattFill prst="wdDn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>
            <a:extLst>
              <a:ext uri="{FF2B5EF4-FFF2-40B4-BE49-F238E27FC236}">
                <a16:creationId xmlns="" xmlns:a16="http://schemas.microsoft.com/office/drawing/2014/main" id="{D0E7E1E0-EF75-4B60-85C1-899DB6FAC5B5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DCF47E50-4F3E-4F95-91C9-1A8AD8FB5E6E}"/>
              </a:ext>
            </a:extLst>
          </p:cNvPr>
          <p:cNvSpPr/>
          <p:nvPr/>
        </p:nvSpPr>
        <p:spPr>
          <a:xfrm>
            <a:off x="2478322" y="1853728"/>
            <a:ext cx="9973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Impact" panose="020B0806030902050204" pitchFamily="34" charset="0"/>
                <a:ea typeface="-윤고딕310" panose="02030504000101010101" pitchFamily="18" charset="-127"/>
              </a:rPr>
              <a:t>NO. </a:t>
            </a:r>
            <a:r>
              <a:rPr lang="en-US" altLang="ko-KR" sz="3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Impact" panose="020B0806030902050204" pitchFamily="34" charset="0"/>
                <a:ea typeface="-윤고딕310" panose="02030504000101010101" pitchFamily="18" charset="-127"/>
              </a:rPr>
              <a:t>3</a:t>
            </a:r>
            <a:endParaRPr lang="ko-KR" altLang="en-US" sz="3200" dirty="0"/>
          </a:p>
        </p:txBody>
      </p:sp>
      <p:grpSp>
        <p:nvGrpSpPr>
          <p:cNvPr id="26" name="그룹 25">
            <a:extLst>
              <a:ext uri="{FF2B5EF4-FFF2-40B4-BE49-F238E27FC236}">
                <a16:creationId xmlns="" xmlns:a16="http://schemas.microsoft.com/office/drawing/2014/main" id="{4C24F996-3145-4E82-8F2E-298652FBD5EB}"/>
              </a:ext>
            </a:extLst>
          </p:cNvPr>
          <p:cNvGrpSpPr/>
          <p:nvPr/>
        </p:nvGrpSpPr>
        <p:grpSpPr>
          <a:xfrm>
            <a:off x="5056362" y="2064637"/>
            <a:ext cx="2077716" cy="1598454"/>
            <a:chOff x="4613923" y="2168967"/>
            <a:chExt cx="2964152" cy="2520066"/>
          </a:xfrm>
        </p:grpSpPr>
        <p:sp>
          <p:nvSpPr>
            <p:cNvPr id="27" name="자유형: 도형 26">
              <a:extLst>
                <a:ext uri="{FF2B5EF4-FFF2-40B4-BE49-F238E27FC236}">
                  <a16:creationId xmlns="" xmlns:a16="http://schemas.microsoft.com/office/drawing/2014/main" id="{A1A4A44B-5976-4420-9D7F-AC515C4ED539}"/>
                </a:ext>
              </a:extLst>
            </p:cNvPr>
            <p:cNvSpPr/>
            <p:nvPr/>
          </p:nvSpPr>
          <p:spPr>
            <a:xfrm>
              <a:off x="4613923" y="2168967"/>
              <a:ext cx="2964152" cy="2520066"/>
            </a:xfrm>
            <a:custGeom>
              <a:avLst/>
              <a:gdLst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674796 h 2213811"/>
                <a:gd name="connsiteX3" fmla="*/ 2127183 w 2618072"/>
                <a:gd name="connsiteY3" fmla="*/ 1799925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819175 h 2213811"/>
                <a:gd name="connsiteX3" fmla="*/ 2127183 w 2618072"/>
                <a:gd name="connsiteY3" fmla="*/ 1799925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819175 h 2213811"/>
                <a:gd name="connsiteX3" fmla="*/ 2088682 w 2618072"/>
                <a:gd name="connsiteY3" fmla="*/ 1665172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492943"/>
                <a:gd name="connsiteY0" fmla="*/ 1722922 h 2213811"/>
                <a:gd name="connsiteX1" fmla="*/ 837398 w 2492943"/>
                <a:gd name="connsiteY1" fmla="*/ 2213811 h 2213811"/>
                <a:gd name="connsiteX2" fmla="*/ 1540042 w 2492943"/>
                <a:gd name="connsiteY2" fmla="*/ 1819175 h 2213811"/>
                <a:gd name="connsiteX3" fmla="*/ 2088682 w 2492943"/>
                <a:gd name="connsiteY3" fmla="*/ 1665172 h 2213811"/>
                <a:gd name="connsiteX4" fmla="*/ 2492943 w 2492943"/>
                <a:gd name="connsiteY4" fmla="*/ 1366788 h 2213811"/>
                <a:gd name="connsiteX5" fmla="*/ 2396691 w 2492943"/>
                <a:gd name="connsiteY5" fmla="*/ 394636 h 2213811"/>
                <a:gd name="connsiteX6" fmla="*/ 1597794 w 2492943"/>
                <a:gd name="connsiteY6" fmla="*/ 0 h 2213811"/>
                <a:gd name="connsiteX7" fmla="*/ 770021 w 2492943"/>
                <a:gd name="connsiteY7" fmla="*/ 86628 h 2213811"/>
                <a:gd name="connsiteX8" fmla="*/ 144379 w 2492943"/>
                <a:gd name="connsiteY8" fmla="*/ 336885 h 2213811"/>
                <a:gd name="connsiteX9" fmla="*/ 0 w 2492943"/>
                <a:gd name="connsiteY9" fmla="*/ 914400 h 2213811"/>
                <a:gd name="connsiteX10" fmla="*/ 125129 w 2492943"/>
                <a:gd name="connsiteY10" fmla="*/ 1463040 h 2213811"/>
                <a:gd name="connsiteX11" fmla="*/ 654518 w 2492943"/>
                <a:gd name="connsiteY11" fmla="*/ 1809550 h 2213811"/>
                <a:gd name="connsiteX12" fmla="*/ 1087655 w 2492943"/>
                <a:gd name="connsiteY12" fmla="*/ 1722922 h 2213811"/>
                <a:gd name="connsiteX0" fmla="*/ 1087655 w 2492943"/>
                <a:gd name="connsiteY0" fmla="*/ 1722922 h 2213811"/>
                <a:gd name="connsiteX1" fmla="*/ 837398 w 2492943"/>
                <a:gd name="connsiteY1" fmla="*/ 2213811 h 2213811"/>
                <a:gd name="connsiteX2" fmla="*/ 1540042 w 2492943"/>
                <a:gd name="connsiteY2" fmla="*/ 1819175 h 2213811"/>
                <a:gd name="connsiteX3" fmla="*/ 2088682 w 2492943"/>
                <a:gd name="connsiteY3" fmla="*/ 1665172 h 2213811"/>
                <a:gd name="connsiteX4" fmla="*/ 2492943 w 2492943"/>
                <a:gd name="connsiteY4" fmla="*/ 1366788 h 2213811"/>
                <a:gd name="connsiteX5" fmla="*/ 2461825 w 2492943"/>
                <a:gd name="connsiteY5" fmla="*/ 912449 h 2213811"/>
                <a:gd name="connsiteX6" fmla="*/ 2396691 w 2492943"/>
                <a:gd name="connsiteY6" fmla="*/ 394636 h 2213811"/>
                <a:gd name="connsiteX7" fmla="*/ 1597794 w 2492943"/>
                <a:gd name="connsiteY7" fmla="*/ 0 h 2213811"/>
                <a:gd name="connsiteX8" fmla="*/ 770021 w 2492943"/>
                <a:gd name="connsiteY8" fmla="*/ 86628 h 2213811"/>
                <a:gd name="connsiteX9" fmla="*/ 144379 w 2492943"/>
                <a:gd name="connsiteY9" fmla="*/ 336885 h 2213811"/>
                <a:gd name="connsiteX10" fmla="*/ 0 w 2492943"/>
                <a:gd name="connsiteY10" fmla="*/ 914400 h 2213811"/>
                <a:gd name="connsiteX11" fmla="*/ 125129 w 2492943"/>
                <a:gd name="connsiteY11" fmla="*/ 1463040 h 2213811"/>
                <a:gd name="connsiteX12" fmla="*/ 654518 w 2492943"/>
                <a:gd name="connsiteY12" fmla="*/ 1809550 h 2213811"/>
                <a:gd name="connsiteX13" fmla="*/ 1087655 w 2492943"/>
                <a:gd name="connsiteY13" fmla="*/ 1722922 h 2213811"/>
                <a:gd name="connsiteX0" fmla="*/ 1087655 w 2603928"/>
                <a:gd name="connsiteY0" fmla="*/ 1722922 h 2213811"/>
                <a:gd name="connsiteX1" fmla="*/ 837398 w 2603928"/>
                <a:gd name="connsiteY1" fmla="*/ 2213811 h 2213811"/>
                <a:gd name="connsiteX2" fmla="*/ 1540042 w 2603928"/>
                <a:gd name="connsiteY2" fmla="*/ 1819175 h 2213811"/>
                <a:gd name="connsiteX3" fmla="*/ 2088682 w 2603928"/>
                <a:gd name="connsiteY3" fmla="*/ 1665172 h 2213811"/>
                <a:gd name="connsiteX4" fmla="*/ 2492943 w 2603928"/>
                <a:gd name="connsiteY4" fmla="*/ 1366788 h 2213811"/>
                <a:gd name="connsiteX5" fmla="*/ 2603928 w 2603928"/>
                <a:gd name="connsiteY5" fmla="*/ 904970 h 2213811"/>
                <a:gd name="connsiteX6" fmla="*/ 2396691 w 2603928"/>
                <a:gd name="connsiteY6" fmla="*/ 394636 h 2213811"/>
                <a:gd name="connsiteX7" fmla="*/ 1597794 w 2603928"/>
                <a:gd name="connsiteY7" fmla="*/ 0 h 2213811"/>
                <a:gd name="connsiteX8" fmla="*/ 770021 w 2603928"/>
                <a:gd name="connsiteY8" fmla="*/ 86628 h 2213811"/>
                <a:gd name="connsiteX9" fmla="*/ 144379 w 2603928"/>
                <a:gd name="connsiteY9" fmla="*/ 336885 h 2213811"/>
                <a:gd name="connsiteX10" fmla="*/ 0 w 2603928"/>
                <a:gd name="connsiteY10" fmla="*/ 914400 h 2213811"/>
                <a:gd name="connsiteX11" fmla="*/ 125129 w 2603928"/>
                <a:gd name="connsiteY11" fmla="*/ 1463040 h 2213811"/>
                <a:gd name="connsiteX12" fmla="*/ 654518 w 2603928"/>
                <a:gd name="connsiteY12" fmla="*/ 1809550 h 2213811"/>
                <a:gd name="connsiteX13" fmla="*/ 1087655 w 2603928"/>
                <a:gd name="connsiteY13" fmla="*/ 1722922 h 2213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03928" h="2213811">
                  <a:moveTo>
                    <a:pt x="1087655" y="1722922"/>
                  </a:moveTo>
                  <a:lnTo>
                    <a:pt x="837398" y="2213811"/>
                  </a:lnTo>
                  <a:lnTo>
                    <a:pt x="1540042" y="1819175"/>
                  </a:lnTo>
                  <a:lnTo>
                    <a:pt x="2088682" y="1665172"/>
                  </a:lnTo>
                  <a:lnTo>
                    <a:pt x="2492943" y="1366788"/>
                  </a:lnTo>
                  <a:lnTo>
                    <a:pt x="2603928" y="904970"/>
                  </a:lnTo>
                  <a:lnTo>
                    <a:pt x="2396691" y="394636"/>
                  </a:lnTo>
                  <a:lnTo>
                    <a:pt x="1597794" y="0"/>
                  </a:lnTo>
                  <a:lnTo>
                    <a:pt x="770021" y="86628"/>
                  </a:lnTo>
                  <a:lnTo>
                    <a:pt x="144379" y="336885"/>
                  </a:lnTo>
                  <a:lnTo>
                    <a:pt x="0" y="914400"/>
                  </a:lnTo>
                  <a:lnTo>
                    <a:pt x="125129" y="1463040"/>
                  </a:lnTo>
                  <a:lnTo>
                    <a:pt x="654518" y="1809550"/>
                  </a:lnTo>
                  <a:lnTo>
                    <a:pt x="1087655" y="172292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100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="" xmlns:a16="http://schemas.microsoft.com/office/drawing/2014/main" id="{59352724-14B2-4F91-969E-3E5232290EAB}"/>
                </a:ext>
              </a:extLst>
            </p:cNvPr>
            <p:cNvSpPr/>
            <p:nvPr/>
          </p:nvSpPr>
          <p:spPr>
            <a:xfrm>
              <a:off x="4927834" y="2844145"/>
              <a:ext cx="2454310" cy="9219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3200" dirty="0" err="1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청반장이란</a:t>
              </a:r>
              <a:r>
                <a:rPr lang="en-US" altLang="ko-KR" sz="32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?</a:t>
              </a:r>
              <a:endParaRPr lang="en-US" altLang="ko-KR" sz="32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</p:txBody>
        </p:sp>
      </p:grpSp>
      <p:sp>
        <p:nvSpPr>
          <p:cNvPr id="30" name="직사각형 29">
            <a:extLst>
              <a:ext uri="{FF2B5EF4-FFF2-40B4-BE49-F238E27FC236}">
                <a16:creationId xmlns="" xmlns:a16="http://schemas.microsoft.com/office/drawing/2014/main" id="{198D55DF-9834-4599-8EBC-C5EE726DE152}"/>
              </a:ext>
            </a:extLst>
          </p:cNvPr>
          <p:cNvSpPr/>
          <p:nvPr/>
        </p:nvSpPr>
        <p:spPr>
          <a:xfrm>
            <a:off x="2970003" y="3798979"/>
            <a:ext cx="6250429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양산 청소년들이 아르바이트를 할 때 근로계약서를 제대로 쓰고 있는지 </a:t>
            </a:r>
            <a:endParaRPr lang="en-US" altLang="ko-KR" sz="10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혹시 부당대우를 받고 있지는 않는지 확인하고</a:t>
            </a:r>
            <a:r>
              <a:rPr lang="en-US" altLang="ko-KR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그들이 받아야 하는 권리를 알려주는 캠페인입니다</a:t>
            </a:r>
            <a:r>
              <a:rPr lang="en-US" altLang="ko-KR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ctr"/>
            <a:endParaRPr lang="en-US" altLang="ko-KR" sz="10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 캠페인을 통해 양산 </a:t>
            </a:r>
            <a:r>
              <a:rPr lang="en-US" altLang="ko-KR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YMCA</a:t>
            </a:r>
            <a:r>
              <a:rPr lang="ko-KR" altLang="en-US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에서는 청소년들이 아르바이트 하는 곳으로 실제 모니터링을 나가 어떤 상황인지 </a:t>
            </a:r>
            <a:endParaRPr lang="en-US" altLang="ko-KR" sz="10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다시 한 번 확인하고</a:t>
            </a:r>
            <a:r>
              <a:rPr lang="en-US" altLang="ko-KR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각 점주님들의 입장도 들어보게 됩니다</a:t>
            </a:r>
            <a:r>
              <a:rPr lang="en-US" altLang="ko-KR" sz="1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endParaRPr lang="en-US" altLang="ko-KR" sz="10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3BFA2D42-F097-4848-937A-2F1A914A4FC9}"/>
              </a:ext>
            </a:extLst>
          </p:cNvPr>
          <p:cNvSpPr/>
          <p:nvPr/>
        </p:nvSpPr>
        <p:spPr>
          <a:xfrm>
            <a:off x="332615" y="377309"/>
            <a:ext cx="12490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RAONATTI 18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CA9C49B7-D347-4907-9B3A-9E8310594B0E}"/>
              </a:ext>
            </a:extLst>
          </p:cNvPr>
          <p:cNvSpPr/>
          <p:nvPr/>
        </p:nvSpPr>
        <p:spPr>
          <a:xfrm>
            <a:off x="332614" y="585286"/>
            <a:ext cx="15872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CAMBODIA TEAM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84108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53078" y="146649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5" name="직선 연결선 4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21675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NO3.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우리들의 청반장 이야기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371909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청반장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!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노동인권부터 청소년 만나기까지의 우리들의 노력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="" xmlns:a16="http://schemas.microsoft.com/office/drawing/2014/main" id="{359D5729-6CAC-40FB-ACA8-4D52B7A7B09D}"/>
              </a:ext>
            </a:extLst>
          </p:cNvPr>
          <p:cNvGrpSpPr/>
          <p:nvPr/>
        </p:nvGrpSpPr>
        <p:grpSpPr>
          <a:xfrm>
            <a:off x="6382429" y="1939453"/>
            <a:ext cx="5174097" cy="3246220"/>
            <a:chOff x="6677294" y="2097771"/>
            <a:chExt cx="5174770" cy="3246220"/>
          </a:xfrm>
        </p:grpSpPr>
        <p:grpSp>
          <p:nvGrpSpPr>
            <p:cNvPr id="8" name="그룹 7">
              <a:extLst>
                <a:ext uri="{FF2B5EF4-FFF2-40B4-BE49-F238E27FC236}">
                  <a16:creationId xmlns="" xmlns:a16="http://schemas.microsoft.com/office/drawing/2014/main" id="{CC0B6721-876A-4E8B-919F-ECABEE0C95C2}"/>
                </a:ext>
              </a:extLst>
            </p:cNvPr>
            <p:cNvGrpSpPr/>
            <p:nvPr/>
          </p:nvGrpSpPr>
          <p:grpSpPr>
            <a:xfrm>
              <a:off x="6679093" y="2097771"/>
              <a:ext cx="864452" cy="880715"/>
              <a:chOff x="7286618" y="2296909"/>
              <a:chExt cx="864452" cy="880715"/>
            </a:xfrm>
          </p:grpSpPr>
          <p:sp>
            <p:nvSpPr>
              <p:cNvPr id="59" name="직사각형 58">
                <a:extLst>
                  <a:ext uri="{FF2B5EF4-FFF2-40B4-BE49-F238E27FC236}">
                    <a16:creationId xmlns="" xmlns:a16="http://schemas.microsoft.com/office/drawing/2014/main" id="{11697A9D-3A46-4072-8AF8-22AA21D930F8}"/>
                  </a:ext>
                </a:extLst>
              </p:cNvPr>
              <p:cNvSpPr/>
              <p:nvPr/>
            </p:nvSpPr>
            <p:spPr>
              <a:xfrm>
                <a:off x="7652788" y="2296909"/>
                <a:ext cx="487697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4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1</a:t>
                </a:r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="" xmlns:a16="http://schemas.microsoft.com/office/drawing/2014/main" id="{6BB85A90-3D6A-4510-9B06-AD28AF1732BD}"/>
                  </a:ext>
                </a:extLst>
              </p:cNvPr>
              <p:cNvSpPr/>
              <p:nvPr/>
            </p:nvSpPr>
            <p:spPr>
              <a:xfrm>
                <a:off x="7286618" y="2869847"/>
                <a:ext cx="8644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400" dirty="0" err="1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알바경</a:t>
                </a:r>
                <a:r>
                  <a:rPr lang="ko-KR" altLang="en-US" sz="1400" dirty="0" err="1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험</a:t>
                </a:r>
                <a:endPara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="" xmlns:a16="http://schemas.microsoft.com/office/drawing/2014/main" id="{C6D20F7C-812D-479D-B1FC-BC06A1B90A10}"/>
                </a:ext>
              </a:extLst>
            </p:cNvPr>
            <p:cNvGrpSpPr/>
            <p:nvPr/>
          </p:nvGrpSpPr>
          <p:grpSpPr>
            <a:xfrm>
              <a:off x="6677294" y="3280524"/>
              <a:ext cx="864452" cy="880715"/>
              <a:chOff x="7286618" y="2296909"/>
              <a:chExt cx="864452" cy="880715"/>
            </a:xfrm>
          </p:grpSpPr>
          <p:sp>
            <p:nvSpPr>
              <p:cNvPr id="63" name="직사각형 62">
                <a:extLst>
                  <a:ext uri="{FF2B5EF4-FFF2-40B4-BE49-F238E27FC236}">
                    <a16:creationId xmlns="" xmlns:a16="http://schemas.microsoft.com/office/drawing/2014/main" id="{12E82338-38DA-46D9-8F2A-9D0C9EE1C1C1}"/>
                  </a:ext>
                </a:extLst>
              </p:cNvPr>
              <p:cNvSpPr/>
              <p:nvPr/>
            </p:nvSpPr>
            <p:spPr>
              <a:xfrm>
                <a:off x="7576588" y="2296909"/>
                <a:ext cx="487697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4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2</a:t>
                </a:r>
              </a:p>
            </p:txBody>
          </p:sp>
          <p:sp>
            <p:nvSpPr>
              <p:cNvPr id="64" name="직사각형 63">
                <a:extLst>
                  <a:ext uri="{FF2B5EF4-FFF2-40B4-BE49-F238E27FC236}">
                    <a16:creationId xmlns="" xmlns:a16="http://schemas.microsoft.com/office/drawing/2014/main" id="{F31BA57F-69F8-40AE-85DD-CF68698871A4}"/>
                  </a:ext>
                </a:extLst>
              </p:cNvPr>
              <p:cNvSpPr/>
              <p:nvPr/>
            </p:nvSpPr>
            <p:spPr>
              <a:xfrm>
                <a:off x="7286618" y="2869847"/>
                <a:ext cx="8644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노동인권</a:t>
                </a:r>
                <a:endPara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  <p:grpSp>
          <p:nvGrpSpPr>
            <p:cNvPr id="65" name="그룹 64">
              <a:extLst>
                <a:ext uri="{FF2B5EF4-FFF2-40B4-BE49-F238E27FC236}">
                  <a16:creationId xmlns="" xmlns:a16="http://schemas.microsoft.com/office/drawing/2014/main" id="{44389E59-68F7-4F14-82B4-77F677C3BDB3}"/>
                </a:ext>
              </a:extLst>
            </p:cNvPr>
            <p:cNvGrpSpPr/>
            <p:nvPr/>
          </p:nvGrpSpPr>
          <p:grpSpPr>
            <a:xfrm>
              <a:off x="6679093" y="4463276"/>
              <a:ext cx="864452" cy="880715"/>
              <a:chOff x="7286618" y="2296909"/>
              <a:chExt cx="864452" cy="880715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="" xmlns:a16="http://schemas.microsoft.com/office/drawing/2014/main" id="{027D0D6D-E360-407D-AA8D-503BA5ABCB32}"/>
                  </a:ext>
                </a:extLst>
              </p:cNvPr>
              <p:cNvSpPr/>
              <p:nvPr/>
            </p:nvSpPr>
            <p:spPr>
              <a:xfrm>
                <a:off x="7576588" y="2296909"/>
                <a:ext cx="487697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4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3</a:t>
                </a:r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="" xmlns:a16="http://schemas.microsoft.com/office/drawing/2014/main" id="{8F8F6F5C-72B7-4727-8DD8-2F8793D517F1}"/>
                  </a:ext>
                </a:extLst>
              </p:cNvPr>
              <p:cNvSpPr/>
              <p:nvPr/>
            </p:nvSpPr>
            <p:spPr>
              <a:xfrm>
                <a:off x="7286618" y="2869847"/>
                <a:ext cx="8644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역할분배</a:t>
                </a:r>
                <a:endPara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  <p:sp>
          <p:nvSpPr>
            <p:cNvPr id="72" name="직사각형 71">
              <a:extLst>
                <a:ext uri="{FF2B5EF4-FFF2-40B4-BE49-F238E27FC236}">
                  <a16:creationId xmlns="" xmlns:a16="http://schemas.microsoft.com/office/drawing/2014/main" id="{2AE4C1D0-A749-4D41-9683-95BF8B1D5BB7}"/>
                </a:ext>
              </a:extLst>
            </p:cNvPr>
            <p:cNvSpPr/>
            <p:nvPr/>
          </p:nvSpPr>
          <p:spPr>
            <a:xfrm>
              <a:off x="7688921" y="2178266"/>
              <a:ext cx="4163143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ko-KR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Q. </a:t>
              </a:r>
              <a:r>
                <a:rPr lang="ko-KR" altLang="en-US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아르바이트 경험이 있나요</a:t>
              </a:r>
              <a:r>
                <a:rPr lang="en-US" altLang="ko-KR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?</a:t>
              </a:r>
            </a:p>
            <a:p>
              <a:pPr marL="285750" indent="-285750" algn="just">
                <a:buFontTx/>
                <a:buChar char="-"/>
              </a:pP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각자의 아르바이트 경험을 통해 서로의 이야기를 들어보고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청소년들의 아르바이트 상황은 어떨지 예상해 보았다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</a:t>
              </a:r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="" xmlns:a16="http://schemas.microsoft.com/office/drawing/2014/main" id="{119F2D23-6A54-43E5-81BC-1737DFC84DA8}"/>
                </a:ext>
              </a:extLst>
            </p:cNvPr>
            <p:cNvSpPr/>
            <p:nvPr/>
          </p:nvSpPr>
          <p:spPr>
            <a:xfrm>
              <a:off x="7688921" y="3437963"/>
              <a:ext cx="416314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ko-KR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Q. </a:t>
              </a:r>
              <a:r>
                <a:rPr lang="ko-KR" altLang="en-US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노동법에 대해 얼마나 알고 있나요</a:t>
              </a:r>
              <a:r>
                <a:rPr lang="en-US" altLang="ko-KR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?</a:t>
              </a:r>
            </a:p>
            <a:p>
              <a:pPr marL="285750" indent="-285750" algn="just">
                <a:buFontTx/>
                <a:buChar char="-"/>
              </a:pP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청소년 노동에 대한 것 뿐만 아니라 우리가 잘 모르는 노동법에 대한 상식까지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!</a:t>
              </a:r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="" xmlns:a16="http://schemas.microsoft.com/office/drawing/2014/main" id="{C943C445-F9CF-41F1-9B4F-A910BD10D112}"/>
                </a:ext>
              </a:extLst>
            </p:cNvPr>
            <p:cNvSpPr/>
            <p:nvPr/>
          </p:nvSpPr>
          <p:spPr>
            <a:xfrm>
              <a:off x="7686346" y="4647942"/>
              <a:ext cx="416314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ko-KR" altLang="en-US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알바 상식 </a:t>
              </a:r>
              <a:r>
                <a:rPr lang="en-US" altLang="ko-KR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O,X / </a:t>
              </a:r>
              <a:r>
                <a:rPr lang="ko-KR" altLang="en-US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근로계약서 작성 </a:t>
              </a:r>
              <a:r>
                <a:rPr lang="en-US" altLang="ko-KR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/ </a:t>
              </a:r>
              <a:r>
                <a:rPr lang="ko-KR" altLang="en-US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보드 게임 </a:t>
              </a:r>
              <a:r>
                <a:rPr lang="en-US" altLang="ko-KR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/ </a:t>
              </a:r>
              <a:r>
                <a:rPr lang="ko-KR" altLang="en-US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우리 동네 좋은 알바 </a:t>
              </a:r>
              <a:r>
                <a:rPr lang="ko-KR" altLang="en-US" sz="1600" dirty="0" err="1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노답</a:t>
              </a:r>
              <a:r>
                <a:rPr lang="ko-KR" altLang="en-US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알바 </a:t>
              </a:r>
              <a:r>
                <a:rPr lang="en-US" altLang="ko-KR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/ </a:t>
              </a:r>
              <a:r>
                <a:rPr lang="ko-KR" altLang="en-US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홍보</a:t>
              </a:r>
              <a:endParaRPr lang="en-US" altLang="ko-KR" sz="16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pic>
        <p:nvPicPr>
          <p:cNvPr id="2050" name="Picture 2" descr="D:\Administrator\Documents\카카오톡 받은 파일\라온아띠 사진\청반장\KakaoTalk_Moim_7GxjztATwUHsdU2yC8CVGdsje6UCo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26" y="1695706"/>
            <a:ext cx="2789490" cy="206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Administrator\Documents\카카오톡 받은 파일\라온아띠 사진\청반장\KakaoTalk_Moim_7GxjztATwUHsdU2yC8CVGdsje6AOP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716" y="1695706"/>
            <a:ext cx="2789492" cy="206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Administrator\Documents\카카오톡 받은 파일\라온아띠 사진\청반장\KakaoTalk_Moim_7GxjztATwUHsdU2yC8CVGdsje6X5Q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26" y="3759065"/>
            <a:ext cx="2789490" cy="20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Administrator\Documents\카카오톡 받은 파일\라온아띠 사진\청반장\KakaoTalk_Moim_7GxjztATwUHnJKLdW1K5td3CnpT47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716" y="3733028"/>
            <a:ext cx="2789492" cy="207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7001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63457" y="123614"/>
            <a:ext cx="11884260" cy="656470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5" name="직선 연결선 4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5" y="377309"/>
            <a:ext cx="18293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NO3. </a:t>
            </a:r>
            <a:r>
              <a:rPr lang="ko-KR" altLang="en-US" sz="1200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청반장의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역할분배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6"/>
            <a:ext cx="371909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청반장에서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050" dirty="0" err="1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라온아띠가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각자 맡은 역할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2056515" y="955479"/>
            <a:ext cx="8064255" cy="3671490"/>
            <a:chOff x="1053035" y="1987283"/>
            <a:chExt cx="8064255" cy="3671490"/>
          </a:xfrm>
        </p:grpSpPr>
        <p:grpSp>
          <p:nvGrpSpPr>
            <p:cNvPr id="14" name="그룹 13"/>
            <p:cNvGrpSpPr/>
            <p:nvPr/>
          </p:nvGrpSpPr>
          <p:grpSpPr>
            <a:xfrm>
              <a:off x="4442910" y="2923681"/>
              <a:ext cx="1238895" cy="1033067"/>
              <a:chOff x="2756557" y="2923681"/>
              <a:chExt cx="1238895" cy="1033067"/>
            </a:xfrm>
          </p:grpSpPr>
          <p:cxnSp>
            <p:nvCxnSpPr>
              <p:cNvPr id="36" name="직선 연결선 35">
                <a:extLst>
                  <a:ext uri="{FF2B5EF4-FFF2-40B4-BE49-F238E27FC236}">
                    <a16:creationId xmlns="" xmlns:a16="http://schemas.microsoft.com/office/drawing/2014/main" id="{49796C3F-AB86-4318-AA86-6B655CE5F231}"/>
                  </a:ext>
                </a:extLst>
              </p:cNvPr>
              <p:cNvCxnSpPr/>
              <p:nvPr/>
            </p:nvCxnSpPr>
            <p:spPr>
              <a:xfrm>
                <a:off x="2773726" y="3956748"/>
                <a:ext cx="1221726" cy="0"/>
              </a:xfrm>
              <a:prstGeom prst="line">
                <a:avLst/>
              </a:prstGeom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>
                <a:extLst>
                  <a:ext uri="{FF2B5EF4-FFF2-40B4-BE49-F238E27FC236}">
                    <a16:creationId xmlns="" xmlns:a16="http://schemas.microsoft.com/office/drawing/2014/main" id="{F0E99187-FBD2-48F4-894A-8FBC17A31CB3}"/>
                  </a:ext>
                </a:extLst>
              </p:cNvPr>
              <p:cNvCxnSpPr/>
              <p:nvPr/>
            </p:nvCxnSpPr>
            <p:spPr>
              <a:xfrm>
                <a:off x="2756557" y="2923681"/>
                <a:ext cx="1221726" cy="0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그룹 9"/>
            <p:cNvGrpSpPr/>
            <p:nvPr/>
          </p:nvGrpSpPr>
          <p:grpSpPr>
            <a:xfrm>
              <a:off x="7895564" y="4976265"/>
              <a:ext cx="1221726" cy="308326"/>
              <a:chOff x="3567234" y="3914052"/>
              <a:chExt cx="1221726" cy="308326"/>
            </a:xfrm>
          </p:grpSpPr>
          <p:cxnSp>
            <p:nvCxnSpPr>
              <p:cNvPr id="43" name="직선 연결선 42">
                <a:extLst>
                  <a:ext uri="{FF2B5EF4-FFF2-40B4-BE49-F238E27FC236}">
                    <a16:creationId xmlns="" xmlns:a16="http://schemas.microsoft.com/office/drawing/2014/main" id="{ACA0342C-38C1-49C7-A03F-2AB4CA7A7D99}"/>
                  </a:ext>
                </a:extLst>
              </p:cNvPr>
              <p:cNvCxnSpPr/>
              <p:nvPr/>
            </p:nvCxnSpPr>
            <p:spPr>
              <a:xfrm>
                <a:off x="3567234" y="4222378"/>
                <a:ext cx="1221726" cy="0"/>
              </a:xfrm>
              <a:prstGeom prst="line">
                <a:avLst/>
              </a:prstGeom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직선 연결선 43">
                <a:extLst>
                  <a:ext uri="{FF2B5EF4-FFF2-40B4-BE49-F238E27FC236}">
                    <a16:creationId xmlns="" xmlns:a16="http://schemas.microsoft.com/office/drawing/2014/main" id="{44383660-E814-44B6-8C49-A5C248AB083E}"/>
                  </a:ext>
                </a:extLst>
              </p:cNvPr>
              <p:cNvCxnSpPr/>
              <p:nvPr/>
            </p:nvCxnSpPr>
            <p:spPr>
              <a:xfrm>
                <a:off x="3567234" y="3914052"/>
                <a:ext cx="1221726" cy="0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그룹 8"/>
            <p:cNvGrpSpPr/>
            <p:nvPr/>
          </p:nvGrpSpPr>
          <p:grpSpPr>
            <a:xfrm>
              <a:off x="6193404" y="4991379"/>
              <a:ext cx="1221726" cy="308326"/>
              <a:chOff x="5257098" y="3914052"/>
              <a:chExt cx="1221726" cy="308326"/>
            </a:xfrm>
          </p:grpSpPr>
          <p:cxnSp>
            <p:nvCxnSpPr>
              <p:cNvPr id="46" name="직선 연결선 45">
                <a:extLst>
                  <a:ext uri="{FF2B5EF4-FFF2-40B4-BE49-F238E27FC236}">
                    <a16:creationId xmlns="" xmlns:a16="http://schemas.microsoft.com/office/drawing/2014/main" id="{D36E9F64-7FA0-464B-AD4D-5A9D6AE51ACF}"/>
                  </a:ext>
                </a:extLst>
              </p:cNvPr>
              <p:cNvCxnSpPr/>
              <p:nvPr/>
            </p:nvCxnSpPr>
            <p:spPr>
              <a:xfrm>
                <a:off x="5257098" y="4222378"/>
                <a:ext cx="1221726" cy="0"/>
              </a:xfrm>
              <a:prstGeom prst="line">
                <a:avLst/>
              </a:prstGeom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직선 연결선 46">
                <a:extLst>
                  <a:ext uri="{FF2B5EF4-FFF2-40B4-BE49-F238E27FC236}">
                    <a16:creationId xmlns="" xmlns:a16="http://schemas.microsoft.com/office/drawing/2014/main" id="{C94F6120-8B78-4183-B9DA-8FDEC5C18D75}"/>
                  </a:ext>
                </a:extLst>
              </p:cNvPr>
              <p:cNvCxnSpPr/>
              <p:nvPr/>
            </p:nvCxnSpPr>
            <p:spPr>
              <a:xfrm>
                <a:off x="5257098" y="3914052"/>
                <a:ext cx="1221726" cy="0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9" name="직선 연결선 48">
              <a:extLst>
                <a:ext uri="{FF2B5EF4-FFF2-40B4-BE49-F238E27FC236}">
                  <a16:creationId xmlns="" xmlns:a16="http://schemas.microsoft.com/office/drawing/2014/main" id="{CA1E9215-0031-42C9-A59B-768541B0E7B1}"/>
                </a:ext>
              </a:extLst>
            </p:cNvPr>
            <p:cNvCxnSpPr/>
            <p:nvPr/>
          </p:nvCxnSpPr>
          <p:spPr>
            <a:xfrm>
              <a:off x="2756557" y="5300982"/>
              <a:ext cx="1221726" cy="0"/>
            </a:xfrm>
            <a:prstGeom prst="line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="" xmlns:a16="http://schemas.microsoft.com/office/drawing/2014/main" id="{C7B161B6-FAA9-416C-B321-7AAE5AF707B3}"/>
                </a:ext>
              </a:extLst>
            </p:cNvPr>
            <p:cNvCxnSpPr/>
            <p:nvPr/>
          </p:nvCxnSpPr>
          <p:spPr>
            <a:xfrm>
              <a:off x="2756557" y="4992656"/>
              <a:ext cx="1221726" cy="0"/>
            </a:xfrm>
            <a:prstGeom prst="line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="" xmlns:a16="http://schemas.microsoft.com/office/drawing/2014/main" id="{B88F756D-5DA1-49EF-8830-FA9CC9D885D8}"/>
                </a:ext>
              </a:extLst>
            </p:cNvPr>
            <p:cNvCxnSpPr/>
            <p:nvPr/>
          </p:nvCxnSpPr>
          <p:spPr>
            <a:xfrm>
              <a:off x="4460079" y="5300982"/>
              <a:ext cx="1221726" cy="0"/>
            </a:xfrm>
            <a:prstGeom prst="line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>
              <a:extLst>
                <a:ext uri="{FF2B5EF4-FFF2-40B4-BE49-F238E27FC236}">
                  <a16:creationId xmlns="" xmlns:a16="http://schemas.microsoft.com/office/drawing/2014/main" id="{2554F7DD-D74C-48C5-919B-A3FD7816EF08}"/>
                </a:ext>
              </a:extLst>
            </p:cNvPr>
            <p:cNvCxnSpPr/>
            <p:nvPr/>
          </p:nvCxnSpPr>
          <p:spPr>
            <a:xfrm>
              <a:off x="4460079" y="4992656"/>
              <a:ext cx="1221726" cy="0"/>
            </a:xfrm>
            <a:prstGeom prst="line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>
              <a:extLst>
                <a:ext uri="{FF2B5EF4-FFF2-40B4-BE49-F238E27FC236}">
                  <a16:creationId xmlns="" xmlns:a16="http://schemas.microsoft.com/office/drawing/2014/main" id="{F5591D77-1982-4D72-AA70-D0E63806356A}"/>
                </a:ext>
              </a:extLst>
            </p:cNvPr>
            <p:cNvCxnSpPr/>
            <p:nvPr/>
          </p:nvCxnSpPr>
          <p:spPr>
            <a:xfrm>
              <a:off x="1053035" y="5300982"/>
              <a:ext cx="1221726" cy="0"/>
            </a:xfrm>
            <a:prstGeom prst="line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>
              <a:extLst>
                <a:ext uri="{FF2B5EF4-FFF2-40B4-BE49-F238E27FC236}">
                  <a16:creationId xmlns="" xmlns:a16="http://schemas.microsoft.com/office/drawing/2014/main" id="{675D3F1B-065B-4FE8-A18E-C0349AABF70B}"/>
                </a:ext>
              </a:extLst>
            </p:cNvPr>
            <p:cNvCxnSpPr/>
            <p:nvPr/>
          </p:nvCxnSpPr>
          <p:spPr>
            <a:xfrm>
              <a:off x="1053035" y="4992656"/>
              <a:ext cx="1221726" cy="0"/>
            </a:xfrm>
            <a:prstGeom prst="line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>
              <a:extLst>
                <a:ext uri="{FF2B5EF4-FFF2-40B4-BE49-F238E27FC236}">
                  <a16:creationId xmlns="" xmlns:a16="http://schemas.microsoft.com/office/drawing/2014/main" id="{2394B85E-0F25-422E-A0BF-4E3E27B5182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68686" y="4550959"/>
              <a:ext cx="3385087" cy="907"/>
            </a:xfrm>
            <a:prstGeom prst="line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>
              <a:extLst>
                <a:ext uri="{FF2B5EF4-FFF2-40B4-BE49-F238E27FC236}">
                  <a16:creationId xmlns="" xmlns:a16="http://schemas.microsoft.com/office/drawing/2014/main" id="{585BA045-D4DA-4465-A9BB-0B5041513038}"/>
                </a:ext>
              </a:extLst>
            </p:cNvPr>
            <p:cNvCxnSpPr>
              <a:cxnSpLocks/>
            </p:cNvCxnSpPr>
            <p:nvPr/>
          </p:nvCxnSpPr>
          <p:spPr>
            <a:xfrm>
              <a:off x="1663897" y="4551864"/>
              <a:ext cx="0" cy="440792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="" xmlns:a16="http://schemas.microsoft.com/office/drawing/2014/main" id="{C20D2B3E-9353-4FBE-99FE-DEE690974D6D}"/>
                </a:ext>
              </a:extLst>
            </p:cNvPr>
            <p:cNvCxnSpPr/>
            <p:nvPr/>
          </p:nvCxnSpPr>
          <p:spPr>
            <a:xfrm>
              <a:off x="5084979" y="2307911"/>
              <a:ext cx="0" cy="628072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>
              <a:extLst>
                <a:ext uri="{FF2B5EF4-FFF2-40B4-BE49-F238E27FC236}">
                  <a16:creationId xmlns="" xmlns:a16="http://schemas.microsoft.com/office/drawing/2014/main" id="{7978F131-93FB-4F1D-9B9F-F8B7586B16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79066" y="3956748"/>
              <a:ext cx="12662" cy="1035908"/>
            </a:xfrm>
            <a:prstGeom prst="line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그룹 15"/>
            <p:cNvGrpSpPr/>
            <p:nvPr/>
          </p:nvGrpSpPr>
          <p:grpSpPr>
            <a:xfrm>
              <a:off x="4197051" y="1987283"/>
              <a:ext cx="1810111" cy="338554"/>
              <a:chOff x="4197051" y="1987283"/>
              <a:chExt cx="1810111" cy="338554"/>
            </a:xfrm>
          </p:grpSpPr>
          <p:grpSp>
            <p:nvGrpSpPr>
              <p:cNvPr id="13" name="그룹 12"/>
              <p:cNvGrpSpPr/>
              <p:nvPr/>
            </p:nvGrpSpPr>
            <p:grpSpPr>
              <a:xfrm>
                <a:off x="4460078" y="1987283"/>
                <a:ext cx="1221726" cy="308326"/>
                <a:chOff x="2756557" y="1987283"/>
                <a:chExt cx="1221726" cy="308326"/>
              </a:xfrm>
            </p:grpSpPr>
            <p:cxnSp>
              <p:nvCxnSpPr>
                <p:cNvPr id="8" name="직선 연결선 7">
                  <a:extLst>
                    <a:ext uri="{FF2B5EF4-FFF2-40B4-BE49-F238E27FC236}">
                      <a16:creationId xmlns="" xmlns:a16="http://schemas.microsoft.com/office/drawing/2014/main" id="{47C35DF5-0541-4215-AAE5-7F6316ACD5AB}"/>
                    </a:ext>
                  </a:extLst>
                </p:cNvPr>
                <p:cNvCxnSpPr/>
                <p:nvPr/>
              </p:nvCxnSpPr>
              <p:spPr>
                <a:xfrm>
                  <a:off x="2756557" y="2295609"/>
                  <a:ext cx="1221726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직선 연결선 30">
                  <a:extLst>
                    <a:ext uri="{FF2B5EF4-FFF2-40B4-BE49-F238E27FC236}">
                      <a16:creationId xmlns="" xmlns:a16="http://schemas.microsoft.com/office/drawing/2014/main" id="{99894047-CB86-4B6A-8C32-2E860C944A4C}"/>
                    </a:ext>
                  </a:extLst>
                </p:cNvPr>
                <p:cNvCxnSpPr/>
                <p:nvPr/>
              </p:nvCxnSpPr>
              <p:spPr>
                <a:xfrm>
                  <a:off x="2756557" y="1987283"/>
                  <a:ext cx="1221726" cy="0"/>
                </a:xfrm>
                <a:prstGeom prst="line">
                  <a:avLst/>
                </a:prstGeom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8" name="TextBox 67">
                <a:extLst>
                  <a:ext uri="{FF2B5EF4-FFF2-40B4-BE49-F238E27FC236}">
                    <a16:creationId xmlns="" xmlns:a16="http://schemas.microsoft.com/office/drawing/2014/main" id="{29AA574C-8889-46D8-BDC7-26291952824F}"/>
                  </a:ext>
                </a:extLst>
              </p:cNvPr>
              <p:cNvSpPr txBox="1"/>
              <p:nvPr/>
            </p:nvSpPr>
            <p:spPr>
              <a:xfrm>
                <a:off x="4197051" y="1987283"/>
                <a:ext cx="18101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600" dirty="0" smtClean="0">
                    <a:ln>
                      <a:solidFill>
                        <a:schemeClr val="tx1">
                          <a:lumMod val="85000"/>
                          <a:lumOff val="1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청소년 </a:t>
                </a:r>
                <a:r>
                  <a:rPr lang="ko-KR" altLang="en-US" sz="1600" dirty="0" err="1" smtClean="0">
                    <a:ln>
                      <a:solidFill>
                        <a:schemeClr val="tx1">
                          <a:lumMod val="85000"/>
                          <a:lumOff val="1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알바지킴이</a:t>
                </a:r>
                <a:endParaRPr lang="ko-KR" altLang="en-US" sz="1600" dirty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="" xmlns:a16="http://schemas.microsoft.com/office/drawing/2014/main" id="{EBB42E6B-3B85-4393-B678-6692C1D9DEEB}"/>
                </a:ext>
              </a:extLst>
            </p:cNvPr>
            <p:cNvSpPr txBox="1"/>
            <p:nvPr/>
          </p:nvSpPr>
          <p:spPr>
            <a:xfrm>
              <a:off x="3939598" y="2981735"/>
              <a:ext cx="289374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 smtClean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위대한 </a:t>
              </a:r>
              <a:r>
                <a:rPr lang="ko-KR" altLang="en-US" sz="1600" dirty="0" err="1" smtClean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캄팀</a:t>
              </a:r>
              <a:endParaRPr lang="en-US" altLang="ko-KR" sz="1600" dirty="0" smtClean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r>
                <a:rPr lang="en-US" altLang="ko-KR" sz="1600" dirty="0" smtClean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+ </a:t>
              </a:r>
              <a:r>
                <a:rPr lang="ko-KR" altLang="en-US" sz="1600" dirty="0" smtClean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많은 청소년들을 돕고 싶은</a:t>
              </a:r>
              <a:endParaRPr lang="en-US" altLang="ko-KR" sz="1600" dirty="0" smtClean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r>
                <a:rPr lang="ko-KR" altLang="en-US" sz="1600" dirty="0" smtClean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마음에 </a:t>
              </a:r>
              <a:r>
                <a:rPr lang="en-US" altLang="ko-KR" sz="1600" dirty="0" smtClean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‘</a:t>
              </a:r>
              <a:r>
                <a:rPr lang="ko-KR" altLang="en-US" sz="1600" dirty="0" smtClean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참여</a:t>
              </a:r>
              <a:r>
                <a:rPr lang="en-US" altLang="ko-KR" sz="1600" dirty="0" smtClean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’</a:t>
              </a:r>
              <a:r>
                <a:rPr lang="ko-KR" altLang="en-US" sz="1600" dirty="0" smtClean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한 자원봉사자들 </a:t>
              </a:r>
              <a:endParaRPr lang="en-US" altLang="ko-KR" sz="1600" dirty="0" smtClean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="" xmlns:a16="http://schemas.microsoft.com/office/drawing/2014/main" id="{90AE9827-0EC1-4EA0-861E-CBBD3AA13C25}"/>
                </a:ext>
              </a:extLst>
            </p:cNvPr>
            <p:cNvSpPr txBox="1"/>
            <p:nvPr/>
          </p:nvSpPr>
          <p:spPr>
            <a:xfrm>
              <a:off x="1084410" y="4976265"/>
              <a:ext cx="11624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 smtClean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근로기준법</a:t>
              </a:r>
              <a:endParaRPr lang="ko-KR" altLang="en-US" sz="1600" dirty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="" xmlns:a16="http://schemas.microsoft.com/office/drawing/2014/main" id="{FB2C5796-968F-4C31-A85D-CE1897FC6D7A}"/>
                </a:ext>
              </a:extLst>
            </p:cNvPr>
            <p:cNvSpPr txBox="1"/>
            <p:nvPr/>
          </p:nvSpPr>
          <p:spPr>
            <a:xfrm>
              <a:off x="2367699" y="4976265"/>
              <a:ext cx="193193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 smtClean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좋은 알바 나쁜 알바</a:t>
              </a:r>
              <a:endParaRPr lang="ko-KR" altLang="en-US" sz="1600" dirty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="" xmlns:a16="http://schemas.microsoft.com/office/drawing/2014/main" id="{AD22CD2F-D049-41FA-9D15-0362B83E2018}"/>
                </a:ext>
              </a:extLst>
            </p:cNvPr>
            <p:cNvSpPr txBox="1"/>
            <p:nvPr/>
          </p:nvSpPr>
          <p:spPr>
            <a:xfrm>
              <a:off x="4392618" y="4976265"/>
              <a:ext cx="14189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 smtClean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알바상식 </a:t>
              </a:r>
              <a:r>
                <a:rPr lang="en-US" altLang="ko-KR" sz="1600" dirty="0" smtClean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O,X</a:t>
              </a:r>
              <a:endParaRPr lang="ko-KR" altLang="en-US" sz="1600" dirty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cxnSp>
          <p:nvCxnSpPr>
            <p:cNvPr id="66" name="직선 연결선 65">
              <a:extLst>
                <a:ext uri="{FF2B5EF4-FFF2-40B4-BE49-F238E27FC236}">
                  <a16:creationId xmlns="" xmlns:a16="http://schemas.microsoft.com/office/drawing/2014/main" id="{585BA045-D4DA-4465-A9BB-0B5041513038}"/>
                </a:ext>
              </a:extLst>
            </p:cNvPr>
            <p:cNvCxnSpPr>
              <a:cxnSpLocks/>
            </p:cNvCxnSpPr>
            <p:nvPr/>
          </p:nvCxnSpPr>
          <p:spPr>
            <a:xfrm>
              <a:off x="3395794" y="4551864"/>
              <a:ext cx="0" cy="440792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="" xmlns:a16="http://schemas.microsoft.com/office/drawing/2014/main" id="{2394B85E-0F25-422E-A0BF-4E3E27B5182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804267" y="2848800"/>
              <a:ext cx="0" cy="3404319"/>
            </a:xfrm>
            <a:prstGeom prst="line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>
              <a:extLst>
                <a:ext uri="{FF2B5EF4-FFF2-40B4-BE49-F238E27FC236}">
                  <a16:creationId xmlns="" xmlns:a16="http://schemas.microsoft.com/office/drawing/2014/main" id="{585BA045-D4DA-4465-A9BB-0B5041513038}"/>
                </a:ext>
              </a:extLst>
            </p:cNvPr>
            <p:cNvCxnSpPr>
              <a:cxnSpLocks/>
            </p:cNvCxnSpPr>
            <p:nvPr/>
          </p:nvCxnSpPr>
          <p:spPr>
            <a:xfrm>
              <a:off x="6804267" y="4535473"/>
              <a:ext cx="0" cy="440792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연결선 75">
              <a:extLst>
                <a:ext uri="{FF2B5EF4-FFF2-40B4-BE49-F238E27FC236}">
                  <a16:creationId xmlns="" xmlns:a16="http://schemas.microsoft.com/office/drawing/2014/main" id="{585BA045-D4DA-4465-A9BB-0B5041513038}"/>
                </a:ext>
              </a:extLst>
            </p:cNvPr>
            <p:cNvCxnSpPr>
              <a:cxnSpLocks/>
            </p:cNvCxnSpPr>
            <p:nvPr/>
          </p:nvCxnSpPr>
          <p:spPr>
            <a:xfrm>
              <a:off x="8506427" y="4527832"/>
              <a:ext cx="0" cy="440792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="" xmlns:a16="http://schemas.microsoft.com/office/drawing/2014/main" id="{90AE9827-0EC1-4EA0-861E-CBBD3AA13C25}"/>
                </a:ext>
              </a:extLst>
            </p:cNvPr>
            <p:cNvSpPr txBox="1"/>
            <p:nvPr/>
          </p:nvSpPr>
          <p:spPr>
            <a:xfrm>
              <a:off x="1253060" y="5310672"/>
              <a:ext cx="7713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 smtClean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안재완</a:t>
              </a:r>
              <a:endParaRPr lang="ko-KR" altLang="en-US" sz="1600" dirty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="" xmlns:a16="http://schemas.microsoft.com/office/drawing/2014/main" id="{90AE9827-0EC1-4EA0-861E-CBBD3AA13C25}"/>
                </a:ext>
              </a:extLst>
            </p:cNvPr>
            <p:cNvSpPr txBox="1"/>
            <p:nvPr/>
          </p:nvSpPr>
          <p:spPr>
            <a:xfrm>
              <a:off x="3010112" y="5310672"/>
              <a:ext cx="7713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smtClean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장지</a:t>
              </a:r>
              <a:r>
                <a:rPr lang="ko-KR" altLang="en-US" sz="160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호</a:t>
              </a:r>
              <a:endParaRPr lang="ko-KR" altLang="en-US" sz="1600" dirty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="" xmlns:a16="http://schemas.microsoft.com/office/drawing/2014/main" id="{90AE9827-0EC1-4EA0-861E-CBBD3AA13C25}"/>
                </a:ext>
              </a:extLst>
            </p:cNvPr>
            <p:cNvSpPr txBox="1"/>
            <p:nvPr/>
          </p:nvSpPr>
          <p:spPr>
            <a:xfrm>
              <a:off x="4699297" y="5314819"/>
              <a:ext cx="7713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smtClean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김현지</a:t>
              </a:r>
              <a:endParaRPr lang="ko-KR" altLang="en-US" sz="1600" dirty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36" name="TextBox 135">
              <a:extLst>
                <a:ext uri="{FF2B5EF4-FFF2-40B4-BE49-F238E27FC236}">
                  <a16:creationId xmlns="" xmlns:a16="http://schemas.microsoft.com/office/drawing/2014/main" id="{AD22CD2F-D049-41FA-9D15-0362B83E2018}"/>
                </a:ext>
              </a:extLst>
            </p:cNvPr>
            <p:cNvSpPr txBox="1"/>
            <p:nvPr/>
          </p:nvSpPr>
          <p:spPr>
            <a:xfrm>
              <a:off x="6319197" y="4981665"/>
              <a:ext cx="9669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smtClean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보드게임</a:t>
              </a:r>
              <a:endParaRPr lang="ko-KR" altLang="en-US" sz="1600" dirty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37" name="TextBox 136">
              <a:extLst>
                <a:ext uri="{FF2B5EF4-FFF2-40B4-BE49-F238E27FC236}">
                  <a16:creationId xmlns="" xmlns:a16="http://schemas.microsoft.com/office/drawing/2014/main" id="{90AE9827-0EC1-4EA0-861E-CBBD3AA13C25}"/>
                </a:ext>
              </a:extLst>
            </p:cNvPr>
            <p:cNvSpPr txBox="1"/>
            <p:nvPr/>
          </p:nvSpPr>
          <p:spPr>
            <a:xfrm>
              <a:off x="6423185" y="5320219"/>
              <a:ext cx="7713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 smtClean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강희진</a:t>
              </a:r>
              <a:endParaRPr lang="ko-KR" altLang="en-US" sz="1600" dirty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="" xmlns:a16="http://schemas.microsoft.com/office/drawing/2014/main" id="{AD22CD2F-D049-41FA-9D15-0362B83E2018}"/>
                </a:ext>
              </a:extLst>
            </p:cNvPr>
            <p:cNvSpPr txBox="1"/>
            <p:nvPr/>
          </p:nvSpPr>
          <p:spPr>
            <a:xfrm>
              <a:off x="8022961" y="4958879"/>
              <a:ext cx="9669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 err="1" smtClean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판넬홍보</a:t>
              </a:r>
              <a:endParaRPr lang="ko-KR" altLang="en-US" sz="1600" dirty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39" name="TextBox 138">
              <a:extLst>
                <a:ext uri="{FF2B5EF4-FFF2-40B4-BE49-F238E27FC236}">
                  <a16:creationId xmlns="" xmlns:a16="http://schemas.microsoft.com/office/drawing/2014/main" id="{90AE9827-0EC1-4EA0-861E-CBBD3AA13C25}"/>
                </a:ext>
              </a:extLst>
            </p:cNvPr>
            <p:cNvSpPr txBox="1"/>
            <p:nvPr/>
          </p:nvSpPr>
          <p:spPr>
            <a:xfrm>
              <a:off x="8126950" y="5297433"/>
              <a:ext cx="7713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 smtClean="0">
                  <a:ln>
                    <a:solidFill>
                      <a:schemeClr val="tx1">
                        <a:lumMod val="85000"/>
                        <a:lumOff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김채윤</a:t>
              </a:r>
              <a:endParaRPr lang="ko-KR" altLang="en-US" sz="1600" dirty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2056515" y="4788135"/>
            <a:ext cx="1221727" cy="129614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3788412" y="4788135"/>
            <a:ext cx="1221726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직사각형 141"/>
          <p:cNvSpPr/>
          <p:nvPr/>
        </p:nvSpPr>
        <p:spPr>
          <a:xfrm>
            <a:off x="5453608" y="4783290"/>
            <a:ext cx="1221726" cy="1296144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" name="직사각형 142"/>
          <p:cNvSpPr/>
          <p:nvPr/>
        </p:nvSpPr>
        <p:spPr>
          <a:xfrm>
            <a:off x="7199239" y="4778445"/>
            <a:ext cx="1221726" cy="1296144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143"/>
          <p:cNvSpPr/>
          <p:nvPr/>
        </p:nvSpPr>
        <p:spPr>
          <a:xfrm>
            <a:off x="8899044" y="4772705"/>
            <a:ext cx="1221726" cy="1296144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28259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FACEFA90-9F90-4AA4-ACEA-6F9E32FE10A6}"/>
              </a:ext>
            </a:extLst>
          </p:cNvPr>
          <p:cNvSpPr/>
          <p:nvPr/>
        </p:nvSpPr>
        <p:spPr>
          <a:xfrm>
            <a:off x="153077" y="146649"/>
            <a:ext cx="11884260" cy="656470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xmlns="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1BC3D641-3E72-4814-B69F-674ED518E4CF}"/>
              </a:ext>
            </a:extLst>
          </p:cNvPr>
          <p:cNvSpPr txBox="1"/>
          <p:nvPr/>
        </p:nvSpPr>
        <p:spPr>
          <a:xfrm>
            <a:off x="798613" y="2541489"/>
            <a:ext cx="105931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Q1. </a:t>
            </a:r>
            <a:r>
              <a:rPr lang="ko-KR" altLang="en-US" sz="60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청소년의 일일 근로시간은</a:t>
            </a:r>
            <a:r>
              <a:rPr lang="en-US" altLang="ko-KR" sz="6000" dirty="0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?</a:t>
            </a:r>
            <a:endParaRPr lang="ko-KR" altLang="en-US" sz="60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B115DEA8-F88E-4D17-8AD1-5BCC708475C1}"/>
              </a:ext>
            </a:extLst>
          </p:cNvPr>
          <p:cNvSpPr txBox="1"/>
          <p:nvPr/>
        </p:nvSpPr>
        <p:spPr>
          <a:xfrm>
            <a:off x="1737075" y="4499828"/>
            <a:ext cx="1104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①  </a:t>
            </a:r>
            <a:r>
              <a:rPr lang="en-US" altLang="ko-KR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</a:t>
            </a:r>
            <a:r>
              <a:rPr lang="ko-KR" altLang="en-US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시간</a:t>
            </a:r>
            <a:endParaRPr lang="ko-KR" altLang="en-US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B115DEA8-F88E-4D17-8AD1-5BCC708475C1}"/>
              </a:ext>
            </a:extLst>
          </p:cNvPr>
          <p:cNvSpPr txBox="1"/>
          <p:nvPr/>
        </p:nvSpPr>
        <p:spPr>
          <a:xfrm>
            <a:off x="4144682" y="4499828"/>
            <a:ext cx="1104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②  </a:t>
            </a:r>
            <a:r>
              <a:rPr lang="en-US" altLang="ko-KR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6</a:t>
            </a:r>
            <a:r>
              <a:rPr lang="ko-KR" altLang="en-US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시간</a:t>
            </a:r>
            <a:endParaRPr lang="ko-KR" altLang="en-US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B115DEA8-F88E-4D17-8AD1-5BCC708475C1}"/>
              </a:ext>
            </a:extLst>
          </p:cNvPr>
          <p:cNvSpPr txBox="1"/>
          <p:nvPr/>
        </p:nvSpPr>
        <p:spPr>
          <a:xfrm>
            <a:off x="6653875" y="4499828"/>
            <a:ext cx="1104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③</a:t>
            </a:r>
            <a:r>
              <a:rPr lang="ko-KR" altLang="en-US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 </a:t>
            </a:r>
            <a:r>
              <a:rPr lang="en-US" altLang="ko-KR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7</a:t>
            </a:r>
            <a:r>
              <a:rPr lang="ko-KR" altLang="en-US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시간</a:t>
            </a:r>
            <a:endParaRPr lang="ko-KR" altLang="en-US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B115DEA8-F88E-4D17-8AD1-5BCC708475C1}"/>
              </a:ext>
            </a:extLst>
          </p:cNvPr>
          <p:cNvSpPr txBox="1"/>
          <p:nvPr/>
        </p:nvSpPr>
        <p:spPr>
          <a:xfrm>
            <a:off x="9356083" y="4499828"/>
            <a:ext cx="1104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④  </a:t>
            </a:r>
            <a:r>
              <a:rPr lang="en-US" altLang="ko-KR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8</a:t>
            </a:r>
            <a:r>
              <a:rPr lang="ko-KR" altLang="en-US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시간</a:t>
            </a:r>
            <a:endParaRPr lang="ko-KR" altLang="en-US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4832" y="1196752"/>
            <a:ext cx="4464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알바 </a:t>
            </a:r>
            <a:r>
              <a:rPr lang="en-US" altLang="ko-KR" sz="24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OX </a:t>
            </a:r>
            <a:r>
              <a:rPr lang="ko-KR" altLang="en-US" sz="24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퀴즈의 예시</a:t>
            </a:r>
            <a:endParaRPr lang="en-US" altLang="ko-KR" sz="2400" dirty="0" smtClean="0"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  <a:p>
            <a:r>
              <a:rPr lang="en-US" altLang="ko-KR" sz="24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(</a:t>
            </a:r>
            <a:r>
              <a:rPr lang="ko-KR" altLang="en-US" sz="24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헷갈리지만 꼭 필요한 상식</a:t>
            </a:r>
            <a:r>
              <a:rPr lang="en-US" altLang="ko-KR" sz="24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!)</a:t>
            </a:r>
            <a:endParaRPr lang="ko-KR" altLang="en-US" sz="2400" dirty="0"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21675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NO3.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우리들의 청반장 이야기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371909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청반장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!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노동인권부터 청소년 만나기까지의 우리들의 노력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83464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56" name="직선 연결선 55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26" name="Picture 2" descr="d:\Administrator\Downloads\rainb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590" y="80479"/>
            <a:ext cx="1935585" cy="193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4" name="그룹 53"/>
          <p:cNvGrpSpPr/>
          <p:nvPr/>
        </p:nvGrpSpPr>
        <p:grpSpPr>
          <a:xfrm>
            <a:off x="478582" y="1308382"/>
            <a:ext cx="4897619" cy="884352"/>
            <a:chOff x="1249309" y="1196752"/>
            <a:chExt cx="4897619" cy="884352"/>
          </a:xfrm>
        </p:grpSpPr>
        <p:grpSp>
          <p:nvGrpSpPr>
            <p:cNvPr id="7" name="그룹 6">
              <a:extLst>
                <a:ext uri="{FF2B5EF4-FFF2-40B4-BE49-F238E27FC236}">
                  <a16:creationId xmlns="" xmlns:a16="http://schemas.microsoft.com/office/drawing/2014/main" id="{CC0B6721-876A-4E8B-919F-ECABEE0C95C2}"/>
                </a:ext>
              </a:extLst>
            </p:cNvPr>
            <p:cNvGrpSpPr/>
            <p:nvPr/>
          </p:nvGrpSpPr>
          <p:grpSpPr>
            <a:xfrm>
              <a:off x="1249309" y="1196752"/>
              <a:ext cx="532320" cy="884352"/>
              <a:chOff x="7656202" y="2296909"/>
              <a:chExt cx="443627" cy="1008000"/>
            </a:xfrm>
          </p:grpSpPr>
          <p:sp>
            <p:nvSpPr>
              <p:cNvPr id="9" name="직사각형 8">
                <a:extLst>
                  <a:ext uri="{FF2B5EF4-FFF2-40B4-BE49-F238E27FC236}">
                    <a16:creationId xmlns="" xmlns:a16="http://schemas.microsoft.com/office/drawing/2014/main" id="{11697A9D-3A46-4072-8AF8-22AA21D930F8}"/>
                  </a:ext>
                </a:extLst>
              </p:cNvPr>
              <p:cNvSpPr/>
              <p:nvPr/>
            </p:nvSpPr>
            <p:spPr>
              <a:xfrm>
                <a:off x="7693442" y="2296909"/>
                <a:ext cx="406387" cy="8770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4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4</a:t>
                </a:r>
                <a:endParaRPr lang="en-US" altLang="ko-KR" sz="4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0" name="직사각형 9">
                <a:extLst>
                  <a:ext uri="{FF2B5EF4-FFF2-40B4-BE49-F238E27FC236}">
                    <a16:creationId xmlns="" xmlns:a16="http://schemas.microsoft.com/office/drawing/2014/main" id="{6BB85A90-3D6A-4510-9B06-AD28AF1732BD}"/>
                  </a:ext>
                </a:extLst>
              </p:cNvPr>
              <p:cNvSpPr/>
              <p:nvPr/>
            </p:nvSpPr>
            <p:spPr>
              <a:xfrm>
                <a:off x="7656202" y="2954099"/>
                <a:ext cx="437112" cy="3508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400" b="1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소감</a:t>
                </a:r>
                <a:endParaRPr lang="en-US" altLang="ko-KR" sz="1400" b="1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  <p:sp>
          <p:nvSpPr>
            <p:cNvPr id="59" name="직사각형 58">
              <a:extLst>
                <a:ext uri="{FF2B5EF4-FFF2-40B4-BE49-F238E27FC236}">
                  <a16:creationId xmlns="" xmlns:a16="http://schemas.microsoft.com/office/drawing/2014/main" id="{6896E523-65AA-41D9-B0D8-C3E524262FB5}"/>
                </a:ext>
              </a:extLst>
            </p:cNvPr>
            <p:cNvSpPr/>
            <p:nvPr/>
          </p:nvSpPr>
          <p:spPr>
            <a:xfrm>
              <a:off x="1998035" y="1292236"/>
              <a:ext cx="414889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우리들에게 청반장</a:t>
              </a:r>
              <a:r>
                <a:rPr lang="en-US" altLang="ko-KR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 </a:t>
              </a:r>
              <a:r>
                <a:rPr lang="ko-KR" altLang="en-US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이란</a:t>
              </a:r>
              <a:r>
                <a:rPr lang="en-US" altLang="ko-KR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?</a:t>
              </a:r>
              <a:endParaRPr lang="en-US" altLang="ko-KR" sz="4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</p:txBody>
        </p:sp>
      </p:grpSp>
      <p:sp>
        <p:nvSpPr>
          <p:cNvPr id="60" name="오각형 59"/>
          <p:cNvSpPr/>
          <p:nvPr/>
        </p:nvSpPr>
        <p:spPr>
          <a:xfrm>
            <a:off x="523267" y="2426981"/>
            <a:ext cx="936133" cy="355009"/>
          </a:xfrm>
          <a:prstGeom prst="homePlate">
            <a:avLst/>
          </a:prstGeom>
          <a:solidFill>
            <a:srgbClr val="FBD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현지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478582" y="3723577"/>
            <a:ext cx="5475063" cy="1169551"/>
            <a:chOff x="836167" y="3933056"/>
            <a:chExt cx="5475063" cy="1169551"/>
          </a:xfrm>
        </p:grpSpPr>
        <p:sp>
          <p:nvSpPr>
            <p:cNvPr id="68" name="오각형 67"/>
            <p:cNvSpPr/>
            <p:nvPr/>
          </p:nvSpPr>
          <p:spPr>
            <a:xfrm>
              <a:off x="836167" y="3953344"/>
              <a:ext cx="936133" cy="355009"/>
            </a:xfrm>
            <a:prstGeom prst="homePlate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지</a:t>
              </a:r>
              <a:r>
                <a:rPr lang="ko-KR" altLang="en-US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호</a:t>
              </a: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843539" y="3933056"/>
              <a:ext cx="5467691" cy="1169551"/>
              <a:chOff x="843539" y="3933056"/>
              <a:chExt cx="5467691" cy="1169551"/>
            </a:xfrm>
          </p:grpSpPr>
          <p:sp>
            <p:nvSpPr>
              <p:cNvPr id="42" name="직사각형 41"/>
              <p:cNvSpPr/>
              <p:nvPr/>
            </p:nvSpPr>
            <p:spPr>
              <a:xfrm>
                <a:off x="1813313" y="3933056"/>
                <a:ext cx="4497917" cy="11695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살면서 첫 캠페인이다</a:t>
                </a:r>
                <a:r>
                  <a:rPr lang="en-US" altLang="ko-KR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. </a:t>
                </a:r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처음에는 걱정했다 나고 잘 모르는데 내가 설명해 줄 수 있을까</a:t>
                </a:r>
                <a:r>
                  <a:rPr lang="en-US" altLang="ko-KR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?? </a:t>
                </a:r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근데 하면서 느낀 점은 무언가를 설명해줄 때 많이 아는 것도 중요하지만 잘 듣고</a:t>
                </a:r>
                <a:r>
                  <a:rPr lang="en-US" altLang="ko-KR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공감하는 태도가 중요하다는 것을 실제 활동을 통해서 조금은 알았다고 생각한다</a:t>
                </a:r>
                <a:endPara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  <p:sp>
            <p:nvSpPr>
              <p:cNvPr id="69" name="오각형 68"/>
              <p:cNvSpPr/>
              <p:nvPr/>
            </p:nvSpPr>
            <p:spPr>
              <a:xfrm>
                <a:off x="843539" y="3984830"/>
                <a:ext cx="936133" cy="355009"/>
              </a:xfrm>
              <a:prstGeom prst="homePlate">
                <a:avLst/>
              </a:prstGeom>
              <a:solidFill>
                <a:srgbClr val="FF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dirty="0" smtClean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메이플스토리" panose="02000300000000000000" pitchFamily="2" charset="-127"/>
                    <a:ea typeface="메이플스토리" panose="02000300000000000000" pitchFamily="2" charset="-127"/>
                  </a:rPr>
                  <a:t>지</a:t>
                </a:r>
                <a:r>
                  <a:rPr lang="ko-KR" altLang="en-US" dirty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메이플스토리" panose="02000300000000000000" pitchFamily="2" charset="-127"/>
                    <a:ea typeface="메이플스토리" panose="02000300000000000000" pitchFamily="2" charset="-127"/>
                  </a:rPr>
                  <a:t>호</a:t>
                </a:r>
              </a:p>
            </p:txBody>
          </p:sp>
        </p:grpSp>
      </p:grpSp>
      <p:sp>
        <p:nvSpPr>
          <p:cNvPr id="39" name="직사각형 38"/>
          <p:cNvSpPr/>
          <p:nvPr/>
        </p:nvSpPr>
        <p:spPr>
          <a:xfrm>
            <a:off x="1486011" y="2348880"/>
            <a:ext cx="1008180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나는 알바상식 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OX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를 통해 거리의 청소년들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시민들을 만나면서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 과정을 준비하면서 의외의 것들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씁쓸함을 느낀 것 같다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권리와 이익의 사이에서 알바라는 제도에 갇혀서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수많은 알바들의 권리가 무시되는 현실이 너무 안타까웠다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내가 개인적으로 물어본 알바에서 당한 차별이나 불이익을 신고하는 것이 어렵다라는 나의 말에는 정말 대다수 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99%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 그렇다라고 답했다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</a:p>
          <a:p>
            <a:pPr algn="just"/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그들이 당한 차별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몰라서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알고도 당한 피해들을 당당하게 보상받을 수 있는 사회적인 인식을 만드는데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미약하나마 그 시작을 청반장에서 했다고 생각한다</a:t>
            </a:r>
            <a:endParaRPr lang="en-US" altLang="ko-KR" sz="14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78582" y="5157192"/>
            <a:ext cx="5500787" cy="1384995"/>
            <a:chOff x="838622" y="5282624"/>
            <a:chExt cx="5500787" cy="1384995"/>
          </a:xfrm>
        </p:grpSpPr>
        <p:grpSp>
          <p:nvGrpSpPr>
            <p:cNvPr id="26" name="그룹 25">
              <a:extLst>
                <a:ext uri="{FF2B5EF4-FFF2-40B4-BE49-F238E27FC236}">
                  <a16:creationId xmlns="" xmlns:a16="http://schemas.microsoft.com/office/drawing/2014/main" id="{9F3EA068-E29C-4603-96B3-9522E43A0B5E}"/>
                </a:ext>
              </a:extLst>
            </p:cNvPr>
            <p:cNvGrpSpPr/>
            <p:nvPr/>
          </p:nvGrpSpPr>
          <p:grpSpPr>
            <a:xfrm>
              <a:off x="838622" y="5359562"/>
              <a:ext cx="908974" cy="369332"/>
              <a:chOff x="6823911" y="1913449"/>
              <a:chExt cx="909093" cy="369332"/>
            </a:xfrm>
            <a:solidFill>
              <a:schemeClr val="tx2">
                <a:lumMod val="40000"/>
                <a:lumOff val="60000"/>
              </a:schemeClr>
            </a:solidFill>
          </p:grpSpPr>
          <p:grpSp>
            <p:nvGrpSpPr>
              <p:cNvPr id="27" name="그룹 26">
                <a:extLst>
                  <a:ext uri="{FF2B5EF4-FFF2-40B4-BE49-F238E27FC236}">
                    <a16:creationId xmlns="" xmlns:a16="http://schemas.microsoft.com/office/drawing/2014/main" id="{91CAFA47-AF03-4F34-9A7C-E0C8DB0FF1F6}"/>
                  </a:ext>
                </a:extLst>
              </p:cNvPr>
              <p:cNvGrpSpPr/>
              <p:nvPr/>
            </p:nvGrpSpPr>
            <p:grpSpPr>
              <a:xfrm>
                <a:off x="6823911" y="1913450"/>
                <a:ext cx="909093" cy="369331"/>
                <a:chOff x="6611505" y="1913450"/>
                <a:chExt cx="3564065" cy="1447945"/>
              </a:xfrm>
              <a:grpFill/>
            </p:grpSpPr>
            <p:sp>
              <p:nvSpPr>
                <p:cNvPr id="29" name="직각 삼각형 28">
                  <a:extLst>
                    <a:ext uri="{FF2B5EF4-FFF2-40B4-BE49-F238E27FC236}">
                      <a16:creationId xmlns="" xmlns:a16="http://schemas.microsoft.com/office/drawing/2014/main" id="{681D1134-B42D-4970-AF6E-D318056C55BB}"/>
                    </a:ext>
                  </a:extLst>
                </p:cNvPr>
                <p:cNvSpPr/>
                <p:nvPr/>
              </p:nvSpPr>
              <p:spPr>
                <a:xfrm rot="13500000">
                  <a:off x="9151677" y="2121934"/>
                  <a:ext cx="1016766" cy="103102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메이플스토리" panose="02000300000000000000" pitchFamily="2" charset="-127"/>
                    <a:ea typeface="메이플스토리" panose="02000300000000000000" pitchFamily="2" charset="-127"/>
                  </a:endParaRPr>
                </a:p>
              </p:txBody>
            </p:sp>
            <p:sp>
              <p:nvSpPr>
                <p:cNvPr id="30" name="직사각형 29">
                  <a:extLst>
                    <a:ext uri="{FF2B5EF4-FFF2-40B4-BE49-F238E27FC236}">
                      <a16:creationId xmlns="" xmlns:a16="http://schemas.microsoft.com/office/drawing/2014/main" id="{ECF6A62D-6622-4889-BEE2-85A4836F1433}"/>
                    </a:ext>
                  </a:extLst>
                </p:cNvPr>
                <p:cNvSpPr/>
                <p:nvPr/>
              </p:nvSpPr>
              <p:spPr>
                <a:xfrm>
                  <a:off x="6611505" y="1913450"/>
                  <a:ext cx="3102771" cy="1447945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메이플스토리" panose="02000300000000000000" pitchFamily="2" charset="-127"/>
                    <a:ea typeface="메이플스토리" panose="02000300000000000000" pitchFamily="2" charset="-127"/>
                  </a:endParaRPr>
                </a:p>
              </p:txBody>
            </p:sp>
          </p:grpSp>
          <p:sp>
            <p:nvSpPr>
              <p:cNvPr id="28" name="직사각형 27">
                <a:extLst>
                  <a:ext uri="{FF2B5EF4-FFF2-40B4-BE49-F238E27FC236}">
                    <a16:creationId xmlns="" xmlns:a16="http://schemas.microsoft.com/office/drawing/2014/main" id="{7B1321F1-C410-435F-A126-6B4F96E2DD14}"/>
                  </a:ext>
                </a:extLst>
              </p:cNvPr>
              <p:cNvSpPr/>
              <p:nvPr/>
            </p:nvSpPr>
            <p:spPr>
              <a:xfrm>
                <a:off x="6824325" y="1913449"/>
                <a:ext cx="591906" cy="369332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r>
                  <a:rPr lang="ko-KR" altLang="en-US" dirty="0" smtClean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메이플스토리" panose="02000300000000000000" pitchFamily="2" charset="-127"/>
                    <a:ea typeface="메이플스토리" panose="02000300000000000000" pitchFamily="2" charset="-127"/>
                  </a:rPr>
                  <a:t>희진</a:t>
                </a:r>
                <a:endParaRPr lang="ko-KR" altLang="en-US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endParaRPr>
              </a:p>
            </p:txBody>
          </p:sp>
        </p:grpSp>
        <p:sp>
          <p:nvSpPr>
            <p:cNvPr id="23" name="직사각형 22"/>
            <p:cNvSpPr/>
            <p:nvPr/>
          </p:nvSpPr>
          <p:spPr>
            <a:xfrm>
              <a:off x="1846051" y="5282624"/>
              <a:ext cx="449335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사실 청반장 할 때 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‘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보드 게임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’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을 맡으면서 아이들과 아르바이트에 대해 이야기하는 것보다는 참 잘 놀고 왔다는 생각이 든다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그러나 이런 활동들을 통해서 아이들이 자신이 보호받고 있다는 것을 느끼고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직접 모니터링을 나가는 것을 통해 점주들에게 경각심을 일깨울 수 있을 것 같다는 생각이 들었다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</a:t>
              </a:r>
              <a:endPara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6091152" y="3723576"/>
            <a:ext cx="5668017" cy="1169551"/>
            <a:chOff x="931245" y="2780928"/>
            <a:chExt cx="5668017" cy="1169551"/>
          </a:xfrm>
        </p:grpSpPr>
        <p:grpSp>
          <p:nvGrpSpPr>
            <p:cNvPr id="32" name="그룹 31">
              <a:extLst>
                <a:ext uri="{FF2B5EF4-FFF2-40B4-BE49-F238E27FC236}">
                  <a16:creationId xmlns="" xmlns:a16="http://schemas.microsoft.com/office/drawing/2014/main" id="{9F3EA068-E29C-4603-96B3-9522E43A0B5E}"/>
                </a:ext>
              </a:extLst>
            </p:cNvPr>
            <p:cNvGrpSpPr/>
            <p:nvPr/>
          </p:nvGrpSpPr>
          <p:grpSpPr>
            <a:xfrm>
              <a:off x="931245" y="2844745"/>
              <a:ext cx="919858" cy="369332"/>
              <a:chOff x="6823910" y="1913449"/>
              <a:chExt cx="919978" cy="369332"/>
            </a:xfrm>
          </p:grpSpPr>
          <p:grpSp>
            <p:nvGrpSpPr>
              <p:cNvPr id="34" name="그룹 33">
                <a:extLst>
                  <a:ext uri="{FF2B5EF4-FFF2-40B4-BE49-F238E27FC236}">
                    <a16:creationId xmlns="" xmlns:a16="http://schemas.microsoft.com/office/drawing/2014/main" id="{91CAFA47-AF03-4F34-9A7C-E0C8DB0FF1F6}"/>
                  </a:ext>
                </a:extLst>
              </p:cNvPr>
              <p:cNvGrpSpPr/>
              <p:nvPr/>
            </p:nvGrpSpPr>
            <p:grpSpPr>
              <a:xfrm>
                <a:off x="6823910" y="1913450"/>
                <a:ext cx="919978" cy="369331"/>
                <a:chOff x="6611505" y="1913450"/>
                <a:chExt cx="3606739" cy="1447945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36" name="직각 삼각형 35">
                  <a:extLst>
                    <a:ext uri="{FF2B5EF4-FFF2-40B4-BE49-F238E27FC236}">
                      <a16:creationId xmlns="" xmlns:a16="http://schemas.microsoft.com/office/drawing/2014/main" id="{681D1134-B42D-4970-AF6E-D318056C55BB}"/>
                    </a:ext>
                  </a:extLst>
                </p:cNvPr>
                <p:cNvSpPr/>
                <p:nvPr/>
              </p:nvSpPr>
              <p:spPr>
                <a:xfrm rot="13500000">
                  <a:off x="9194352" y="2128780"/>
                  <a:ext cx="1030460" cy="1017324"/>
                </a:xfrm>
                <a:prstGeom prst="rtTriangl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메이플스토리" panose="02000300000000000000" pitchFamily="2" charset="-127"/>
                    <a:ea typeface="메이플스토리" panose="02000300000000000000" pitchFamily="2" charset="-127"/>
                  </a:endParaRPr>
                </a:p>
              </p:txBody>
            </p:sp>
            <p:sp>
              <p:nvSpPr>
                <p:cNvPr id="37" name="직사각형 36">
                  <a:extLst>
                    <a:ext uri="{FF2B5EF4-FFF2-40B4-BE49-F238E27FC236}">
                      <a16:creationId xmlns="" xmlns:a16="http://schemas.microsoft.com/office/drawing/2014/main" id="{ECF6A62D-6622-4889-BEE2-85A4836F1433}"/>
                    </a:ext>
                  </a:extLst>
                </p:cNvPr>
                <p:cNvSpPr/>
                <p:nvPr/>
              </p:nvSpPr>
              <p:spPr>
                <a:xfrm>
                  <a:off x="6611505" y="1913450"/>
                  <a:ext cx="3102771" cy="1447945"/>
                </a:xfrm>
                <a:prstGeom prst="rect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메이플스토리" panose="02000300000000000000" pitchFamily="2" charset="-127"/>
                    <a:ea typeface="메이플스토리" panose="02000300000000000000" pitchFamily="2" charset="-127"/>
                  </a:endParaRPr>
                </a:p>
              </p:txBody>
            </p:sp>
          </p:grpSp>
          <p:sp>
            <p:nvSpPr>
              <p:cNvPr id="35" name="직사각형 34">
                <a:extLst>
                  <a:ext uri="{FF2B5EF4-FFF2-40B4-BE49-F238E27FC236}">
                    <a16:creationId xmlns="" xmlns:a16="http://schemas.microsoft.com/office/drawing/2014/main" id="{7B1321F1-C410-435F-A126-6B4F96E2DD14}"/>
                  </a:ext>
                </a:extLst>
              </p:cNvPr>
              <p:cNvSpPr/>
              <p:nvPr/>
            </p:nvSpPr>
            <p:spPr>
              <a:xfrm>
                <a:off x="6824325" y="1913449"/>
                <a:ext cx="57908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dirty="0" smtClean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메이플스토리" panose="02000300000000000000" pitchFamily="2" charset="-127"/>
                    <a:ea typeface="메이플스토리" panose="02000300000000000000" pitchFamily="2" charset="-127"/>
                  </a:rPr>
                  <a:t>채윤</a:t>
                </a:r>
                <a:endParaRPr lang="ko-KR" altLang="en-US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endParaRPr>
              </a:p>
            </p:txBody>
          </p:sp>
        </p:grpSp>
        <p:sp>
          <p:nvSpPr>
            <p:cNvPr id="33" name="직사각형 32"/>
            <p:cNvSpPr/>
            <p:nvPr/>
          </p:nvSpPr>
          <p:spPr>
            <a:xfrm>
              <a:off x="2121318" y="2780928"/>
              <a:ext cx="447794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우리 모두가 알고 있어야 할 내용이었지만 언제부턴가 나중에 알아봐야지 하고 계속 </a:t>
              </a:r>
              <a:r>
                <a:rPr lang="ko-KR" altLang="en-US" sz="1400" dirty="0" err="1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미뤘던것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같다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혼자 근로기준법을 알아보는 것이 아니라 질문할 수 있는 기회가 있어서 다행이었다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청반장 프로그램 중 알바상식은 정말 우리가 하는 고민 대부분이었고 많은 도움이 되었다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</a:t>
              </a: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6091152" y="5203594"/>
            <a:ext cx="5547902" cy="738664"/>
            <a:chOff x="979352" y="5095298"/>
            <a:chExt cx="5547902" cy="738664"/>
          </a:xfrm>
        </p:grpSpPr>
        <p:grpSp>
          <p:nvGrpSpPr>
            <p:cNvPr id="41" name="그룹 40">
              <a:extLst>
                <a:ext uri="{FF2B5EF4-FFF2-40B4-BE49-F238E27FC236}">
                  <a16:creationId xmlns="" xmlns:a16="http://schemas.microsoft.com/office/drawing/2014/main" id="{9F3EA068-E29C-4603-96B3-9522E43A0B5E}"/>
                </a:ext>
              </a:extLst>
            </p:cNvPr>
            <p:cNvGrpSpPr/>
            <p:nvPr/>
          </p:nvGrpSpPr>
          <p:grpSpPr>
            <a:xfrm>
              <a:off x="979352" y="5101857"/>
              <a:ext cx="919380" cy="369332"/>
              <a:chOff x="6823912" y="1913449"/>
              <a:chExt cx="919500" cy="369332"/>
            </a:xfrm>
          </p:grpSpPr>
          <p:grpSp>
            <p:nvGrpSpPr>
              <p:cNvPr id="44" name="그룹 43">
                <a:extLst>
                  <a:ext uri="{FF2B5EF4-FFF2-40B4-BE49-F238E27FC236}">
                    <a16:creationId xmlns="" xmlns:a16="http://schemas.microsoft.com/office/drawing/2014/main" id="{91CAFA47-AF03-4F34-9A7C-E0C8DB0FF1F6}"/>
                  </a:ext>
                </a:extLst>
              </p:cNvPr>
              <p:cNvGrpSpPr/>
              <p:nvPr/>
            </p:nvGrpSpPr>
            <p:grpSpPr>
              <a:xfrm>
                <a:off x="6823912" y="1913450"/>
                <a:ext cx="919500" cy="369331"/>
                <a:chOff x="6611505" y="1913450"/>
                <a:chExt cx="3604864" cy="1447945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47" name="직각 삼각형 46">
                  <a:extLst>
                    <a:ext uri="{FF2B5EF4-FFF2-40B4-BE49-F238E27FC236}">
                      <a16:creationId xmlns="" xmlns:a16="http://schemas.microsoft.com/office/drawing/2014/main" id="{681D1134-B42D-4970-AF6E-D318056C55BB}"/>
                    </a:ext>
                  </a:extLst>
                </p:cNvPr>
                <p:cNvSpPr/>
                <p:nvPr/>
              </p:nvSpPr>
              <p:spPr>
                <a:xfrm rot="13500000">
                  <a:off x="9192477" y="2124279"/>
                  <a:ext cx="1021458" cy="1026326"/>
                </a:xfrm>
                <a:prstGeom prst="rtTriangle">
                  <a:avLst/>
                </a:prstGeom>
                <a:solidFill>
                  <a:srgbClr val="FFCC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메이플스토리" panose="02000300000000000000" pitchFamily="2" charset="-127"/>
                    <a:ea typeface="메이플스토리" panose="02000300000000000000" pitchFamily="2" charset="-127"/>
                  </a:endParaRPr>
                </a:p>
              </p:txBody>
            </p:sp>
            <p:sp>
              <p:nvSpPr>
                <p:cNvPr id="48" name="직사각형 47">
                  <a:extLst>
                    <a:ext uri="{FF2B5EF4-FFF2-40B4-BE49-F238E27FC236}">
                      <a16:creationId xmlns="" xmlns:a16="http://schemas.microsoft.com/office/drawing/2014/main" id="{ECF6A62D-6622-4889-BEE2-85A4836F1433}"/>
                    </a:ext>
                  </a:extLst>
                </p:cNvPr>
                <p:cNvSpPr/>
                <p:nvPr/>
              </p:nvSpPr>
              <p:spPr>
                <a:xfrm>
                  <a:off x="6611505" y="1913450"/>
                  <a:ext cx="3102771" cy="1447945"/>
                </a:xfrm>
                <a:prstGeom prst="rect">
                  <a:avLst/>
                </a:prstGeom>
                <a:solidFill>
                  <a:srgbClr val="FFCC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메이플스토리" panose="02000300000000000000" pitchFamily="2" charset="-127"/>
                    <a:ea typeface="메이플스토리" panose="02000300000000000000" pitchFamily="2" charset="-127"/>
                  </a:endParaRPr>
                </a:p>
              </p:txBody>
            </p:sp>
          </p:grpSp>
          <p:sp>
            <p:nvSpPr>
              <p:cNvPr id="46" name="직사각형 45">
                <a:extLst>
                  <a:ext uri="{FF2B5EF4-FFF2-40B4-BE49-F238E27FC236}">
                    <a16:creationId xmlns="" xmlns:a16="http://schemas.microsoft.com/office/drawing/2014/main" id="{7B1321F1-C410-435F-A126-6B4F96E2DD14}"/>
                  </a:ext>
                </a:extLst>
              </p:cNvPr>
              <p:cNvSpPr/>
              <p:nvPr/>
            </p:nvSpPr>
            <p:spPr>
              <a:xfrm>
                <a:off x="6824325" y="1913449"/>
                <a:ext cx="59671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dirty="0" smtClean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메이플스토리" panose="02000300000000000000" pitchFamily="2" charset="-127"/>
                    <a:ea typeface="메이플스토리" panose="02000300000000000000" pitchFamily="2" charset="-127"/>
                  </a:rPr>
                  <a:t>재</a:t>
                </a:r>
                <a:r>
                  <a:rPr lang="ko-KR" altLang="en-US" dirty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메이플스토리" panose="02000300000000000000" pitchFamily="2" charset="-127"/>
                    <a:ea typeface="메이플스토리" panose="02000300000000000000" pitchFamily="2" charset="-127"/>
                  </a:rPr>
                  <a:t>완</a:t>
                </a:r>
              </a:p>
            </p:txBody>
          </p:sp>
        </p:grpSp>
        <p:sp>
          <p:nvSpPr>
            <p:cNvPr id="43" name="직사각형 42"/>
            <p:cNvSpPr/>
            <p:nvPr/>
          </p:nvSpPr>
          <p:spPr>
            <a:xfrm>
              <a:off x="2121319" y="5095298"/>
              <a:ext cx="440593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청반장을 준비하면서 생소했던 노동법에 대해 조금 더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알 수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있었다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그리고 생각보다 악덕사장이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많다는 것에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한번 놀랐다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</a:t>
              </a:r>
            </a:p>
          </p:txBody>
        </p:sp>
      </p:grpSp>
      <p:sp>
        <p:nvSpPr>
          <p:cNvPr id="49" name="직사각형 48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21675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NO3.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우리들의 청반장 이야기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371909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청반장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!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노동인권부터 청소년 만나기까지의 우리들의 노력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48407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Administrator\Documents\카카오톡 받은 파일\라온아띠 사진\어린이 민주시민\KakaoTalk_Moim_7GxjztATwUHuHFgpB0W5O3gvNg0eL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785"/>
            <a:ext cx="12190413" cy="689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-1" y="-24707"/>
            <a:ext cx="12190414" cy="6891785"/>
          </a:xfrm>
          <a:prstGeom prst="rect">
            <a:avLst/>
          </a:prstGeom>
          <a:solidFill>
            <a:schemeClr val="bg2">
              <a:lumMod val="10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F5D6CF2B-F2D6-407A-9B8C-832AEBEA430A}"/>
              </a:ext>
            </a:extLst>
          </p:cNvPr>
          <p:cNvSpPr/>
          <p:nvPr/>
        </p:nvSpPr>
        <p:spPr>
          <a:xfrm>
            <a:off x="2402794" y="1787499"/>
            <a:ext cx="7384825" cy="3076060"/>
          </a:xfrm>
          <a:prstGeom prst="rect">
            <a:avLst/>
          </a:prstGeom>
          <a:pattFill prst="wdDn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>
            <a:extLst>
              <a:ext uri="{FF2B5EF4-FFF2-40B4-BE49-F238E27FC236}">
                <a16:creationId xmlns="" xmlns:a16="http://schemas.microsoft.com/office/drawing/2014/main" id="{D0E7E1E0-EF75-4B60-85C1-899DB6FAC5B5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DCF47E50-4F3E-4F95-91C9-1A8AD8FB5E6E}"/>
              </a:ext>
            </a:extLst>
          </p:cNvPr>
          <p:cNvSpPr/>
          <p:nvPr/>
        </p:nvSpPr>
        <p:spPr>
          <a:xfrm>
            <a:off x="2478322" y="1853728"/>
            <a:ext cx="9845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Impact" panose="020B0806030902050204" pitchFamily="34" charset="0"/>
                <a:ea typeface="-윤고딕310" panose="02030504000101010101" pitchFamily="18" charset="-127"/>
              </a:rPr>
              <a:t>NO. 4</a:t>
            </a:r>
            <a:endParaRPr lang="ko-KR" altLang="en-US" sz="3200" dirty="0"/>
          </a:p>
        </p:txBody>
      </p:sp>
      <p:grpSp>
        <p:nvGrpSpPr>
          <p:cNvPr id="26" name="그룹 25">
            <a:extLst>
              <a:ext uri="{FF2B5EF4-FFF2-40B4-BE49-F238E27FC236}">
                <a16:creationId xmlns="" xmlns:a16="http://schemas.microsoft.com/office/drawing/2014/main" id="{4C24F996-3145-4E82-8F2E-298652FBD5EB}"/>
              </a:ext>
            </a:extLst>
          </p:cNvPr>
          <p:cNvGrpSpPr/>
          <p:nvPr/>
        </p:nvGrpSpPr>
        <p:grpSpPr>
          <a:xfrm>
            <a:off x="5056362" y="1988840"/>
            <a:ext cx="2190971" cy="1674251"/>
            <a:chOff x="4613923" y="2168967"/>
            <a:chExt cx="2964152" cy="2520066"/>
          </a:xfrm>
        </p:grpSpPr>
        <p:sp>
          <p:nvSpPr>
            <p:cNvPr id="27" name="자유형: 도형 26">
              <a:extLst>
                <a:ext uri="{FF2B5EF4-FFF2-40B4-BE49-F238E27FC236}">
                  <a16:creationId xmlns="" xmlns:a16="http://schemas.microsoft.com/office/drawing/2014/main" id="{A1A4A44B-5976-4420-9D7F-AC515C4ED539}"/>
                </a:ext>
              </a:extLst>
            </p:cNvPr>
            <p:cNvSpPr/>
            <p:nvPr/>
          </p:nvSpPr>
          <p:spPr>
            <a:xfrm>
              <a:off x="4613923" y="2168967"/>
              <a:ext cx="2964152" cy="2520066"/>
            </a:xfrm>
            <a:custGeom>
              <a:avLst/>
              <a:gdLst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674796 h 2213811"/>
                <a:gd name="connsiteX3" fmla="*/ 2127183 w 2618072"/>
                <a:gd name="connsiteY3" fmla="*/ 1799925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819175 h 2213811"/>
                <a:gd name="connsiteX3" fmla="*/ 2127183 w 2618072"/>
                <a:gd name="connsiteY3" fmla="*/ 1799925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819175 h 2213811"/>
                <a:gd name="connsiteX3" fmla="*/ 2088682 w 2618072"/>
                <a:gd name="connsiteY3" fmla="*/ 1665172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492943"/>
                <a:gd name="connsiteY0" fmla="*/ 1722922 h 2213811"/>
                <a:gd name="connsiteX1" fmla="*/ 837398 w 2492943"/>
                <a:gd name="connsiteY1" fmla="*/ 2213811 h 2213811"/>
                <a:gd name="connsiteX2" fmla="*/ 1540042 w 2492943"/>
                <a:gd name="connsiteY2" fmla="*/ 1819175 h 2213811"/>
                <a:gd name="connsiteX3" fmla="*/ 2088682 w 2492943"/>
                <a:gd name="connsiteY3" fmla="*/ 1665172 h 2213811"/>
                <a:gd name="connsiteX4" fmla="*/ 2492943 w 2492943"/>
                <a:gd name="connsiteY4" fmla="*/ 1366788 h 2213811"/>
                <a:gd name="connsiteX5" fmla="*/ 2396691 w 2492943"/>
                <a:gd name="connsiteY5" fmla="*/ 394636 h 2213811"/>
                <a:gd name="connsiteX6" fmla="*/ 1597794 w 2492943"/>
                <a:gd name="connsiteY6" fmla="*/ 0 h 2213811"/>
                <a:gd name="connsiteX7" fmla="*/ 770021 w 2492943"/>
                <a:gd name="connsiteY7" fmla="*/ 86628 h 2213811"/>
                <a:gd name="connsiteX8" fmla="*/ 144379 w 2492943"/>
                <a:gd name="connsiteY8" fmla="*/ 336885 h 2213811"/>
                <a:gd name="connsiteX9" fmla="*/ 0 w 2492943"/>
                <a:gd name="connsiteY9" fmla="*/ 914400 h 2213811"/>
                <a:gd name="connsiteX10" fmla="*/ 125129 w 2492943"/>
                <a:gd name="connsiteY10" fmla="*/ 1463040 h 2213811"/>
                <a:gd name="connsiteX11" fmla="*/ 654518 w 2492943"/>
                <a:gd name="connsiteY11" fmla="*/ 1809550 h 2213811"/>
                <a:gd name="connsiteX12" fmla="*/ 1087655 w 2492943"/>
                <a:gd name="connsiteY12" fmla="*/ 1722922 h 2213811"/>
                <a:gd name="connsiteX0" fmla="*/ 1087655 w 2492943"/>
                <a:gd name="connsiteY0" fmla="*/ 1722922 h 2213811"/>
                <a:gd name="connsiteX1" fmla="*/ 837398 w 2492943"/>
                <a:gd name="connsiteY1" fmla="*/ 2213811 h 2213811"/>
                <a:gd name="connsiteX2" fmla="*/ 1540042 w 2492943"/>
                <a:gd name="connsiteY2" fmla="*/ 1819175 h 2213811"/>
                <a:gd name="connsiteX3" fmla="*/ 2088682 w 2492943"/>
                <a:gd name="connsiteY3" fmla="*/ 1665172 h 2213811"/>
                <a:gd name="connsiteX4" fmla="*/ 2492943 w 2492943"/>
                <a:gd name="connsiteY4" fmla="*/ 1366788 h 2213811"/>
                <a:gd name="connsiteX5" fmla="*/ 2461825 w 2492943"/>
                <a:gd name="connsiteY5" fmla="*/ 912449 h 2213811"/>
                <a:gd name="connsiteX6" fmla="*/ 2396691 w 2492943"/>
                <a:gd name="connsiteY6" fmla="*/ 394636 h 2213811"/>
                <a:gd name="connsiteX7" fmla="*/ 1597794 w 2492943"/>
                <a:gd name="connsiteY7" fmla="*/ 0 h 2213811"/>
                <a:gd name="connsiteX8" fmla="*/ 770021 w 2492943"/>
                <a:gd name="connsiteY8" fmla="*/ 86628 h 2213811"/>
                <a:gd name="connsiteX9" fmla="*/ 144379 w 2492943"/>
                <a:gd name="connsiteY9" fmla="*/ 336885 h 2213811"/>
                <a:gd name="connsiteX10" fmla="*/ 0 w 2492943"/>
                <a:gd name="connsiteY10" fmla="*/ 914400 h 2213811"/>
                <a:gd name="connsiteX11" fmla="*/ 125129 w 2492943"/>
                <a:gd name="connsiteY11" fmla="*/ 1463040 h 2213811"/>
                <a:gd name="connsiteX12" fmla="*/ 654518 w 2492943"/>
                <a:gd name="connsiteY12" fmla="*/ 1809550 h 2213811"/>
                <a:gd name="connsiteX13" fmla="*/ 1087655 w 2492943"/>
                <a:gd name="connsiteY13" fmla="*/ 1722922 h 2213811"/>
                <a:gd name="connsiteX0" fmla="*/ 1087655 w 2603928"/>
                <a:gd name="connsiteY0" fmla="*/ 1722922 h 2213811"/>
                <a:gd name="connsiteX1" fmla="*/ 837398 w 2603928"/>
                <a:gd name="connsiteY1" fmla="*/ 2213811 h 2213811"/>
                <a:gd name="connsiteX2" fmla="*/ 1540042 w 2603928"/>
                <a:gd name="connsiteY2" fmla="*/ 1819175 h 2213811"/>
                <a:gd name="connsiteX3" fmla="*/ 2088682 w 2603928"/>
                <a:gd name="connsiteY3" fmla="*/ 1665172 h 2213811"/>
                <a:gd name="connsiteX4" fmla="*/ 2492943 w 2603928"/>
                <a:gd name="connsiteY4" fmla="*/ 1366788 h 2213811"/>
                <a:gd name="connsiteX5" fmla="*/ 2603928 w 2603928"/>
                <a:gd name="connsiteY5" fmla="*/ 904970 h 2213811"/>
                <a:gd name="connsiteX6" fmla="*/ 2396691 w 2603928"/>
                <a:gd name="connsiteY6" fmla="*/ 394636 h 2213811"/>
                <a:gd name="connsiteX7" fmla="*/ 1597794 w 2603928"/>
                <a:gd name="connsiteY7" fmla="*/ 0 h 2213811"/>
                <a:gd name="connsiteX8" fmla="*/ 770021 w 2603928"/>
                <a:gd name="connsiteY8" fmla="*/ 86628 h 2213811"/>
                <a:gd name="connsiteX9" fmla="*/ 144379 w 2603928"/>
                <a:gd name="connsiteY9" fmla="*/ 336885 h 2213811"/>
                <a:gd name="connsiteX10" fmla="*/ 0 w 2603928"/>
                <a:gd name="connsiteY10" fmla="*/ 914400 h 2213811"/>
                <a:gd name="connsiteX11" fmla="*/ 125129 w 2603928"/>
                <a:gd name="connsiteY11" fmla="*/ 1463040 h 2213811"/>
                <a:gd name="connsiteX12" fmla="*/ 654518 w 2603928"/>
                <a:gd name="connsiteY12" fmla="*/ 1809550 h 2213811"/>
                <a:gd name="connsiteX13" fmla="*/ 1087655 w 2603928"/>
                <a:gd name="connsiteY13" fmla="*/ 1722922 h 2213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03928" h="2213811">
                  <a:moveTo>
                    <a:pt x="1087655" y="1722922"/>
                  </a:moveTo>
                  <a:lnTo>
                    <a:pt x="837398" y="2213811"/>
                  </a:lnTo>
                  <a:lnTo>
                    <a:pt x="1540042" y="1819175"/>
                  </a:lnTo>
                  <a:lnTo>
                    <a:pt x="2088682" y="1665172"/>
                  </a:lnTo>
                  <a:lnTo>
                    <a:pt x="2492943" y="1366788"/>
                  </a:lnTo>
                  <a:lnTo>
                    <a:pt x="2603928" y="904970"/>
                  </a:lnTo>
                  <a:lnTo>
                    <a:pt x="2396691" y="394636"/>
                  </a:lnTo>
                  <a:lnTo>
                    <a:pt x="1597794" y="0"/>
                  </a:lnTo>
                  <a:lnTo>
                    <a:pt x="770021" y="86628"/>
                  </a:lnTo>
                  <a:lnTo>
                    <a:pt x="144379" y="336885"/>
                  </a:lnTo>
                  <a:lnTo>
                    <a:pt x="0" y="914400"/>
                  </a:lnTo>
                  <a:lnTo>
                    <a:pt x="125129" y="1463040"/>
                  </a:lnTo>
                  <a:lnTo>
                    <a:pt x="654518" y="1809550"/>
                  </a:lnTo>
                  <a:lnTo>
                    <a:pt x="1087655" y="172292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100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="" xmlns:a16="http://schemas.microsoft.com/office/drawing/2014/main" id="{59352724-14B2-4F91-969E-3E5232290EAB}"/>
                </a:ext>
              </a:extLst>
            </p:cNvPr>
            <p:cNvSpPr/>
            <p:nvPr/>
          </p:nvSpPr>
          <p:spPr>
            <a:xfrm>
              <a:off x="5012501" y="2385738"/>
              <a:ext cx="2166960" cy="16214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32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어린이</a:t>
              </a:r>
              <a:endParaRPr lang="en-US" altLang="ko-KR" sz="3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  <a:p>
              <a:pPr algn="ctr"/>
              <a:r>
                <a:rPr lang="ko-KR" altLang="en-US" sz="32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민주시민학</a:t>
              </a:r>
              <a:r>
                <a:rPr lang="ko-KR" altLang="en-US" sz="32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교</a:t>
              </a:r>
              <a:endParaRPr lang="en-US" altLang="ko-KR" sz="32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</p:txBody>
        </p:sp>
      </p:grpSp>
      <p:sp>
        <p:nvSpPr>
          <p:cNvPr id="30" name="직사각형 29">
            <a:extLst>
              <a:ext uri="{FF2B5EF4-FFF2-40B4-BE49-F238E27FC236}">
                <a16:creationId xmlns="" xmlns:a16="http://schemas.microsoft.com/office/drawing/2014/main" id="{198D55DF-9834-4599-8EBC-C5EE726DE152}"/>
              </a:ext>
            </a:extLst>
          </p:cNvPr>
          <p:cNvSpPr/>
          <p:nvPr/>
        </p:nvSpPr>
        <p:spPr>
          <a:xfrm>
            <a:off x="2206774" y="3824898"/>
            <a:ext cx="763078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 동안의 민주시민교육과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박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일의 </a:t>
            </a:r>
            <a:r>
              <a:rPr lang="ko-KR" altLang="en-US" sz="1050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배내골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050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마을살이</a:t>
            </a:r>
            <a:r>
              <a:rPr lang="ko-KR" altLang="en-US" sz="105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활동을 통해 어린이들이 민주 시민이란 무엇인지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</a:t>
            </a:r>
          </a:p>
          <a:p>
            <a:pPr algn="ctr"/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자신이 시민으로써 어떤 권리를 가지고 있고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어떻게 세상과 함께 소통할 수 있는지를 마을에서 직접 배워보는</a:t>
            </a:r>
            <a:endParaRPr lang="en-US" altLang="ko-KR" sz="105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endParaRPr lang="en-US" altLang="ko-KR" sz="105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활동으로써</a:t>
            </a:r>
            <a:r>
              <a:rPr lang="en-US" altLang="ko-KR" sz="105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농부아줌마와 화채 만들기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빵 아저씨와 케이크 만들기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050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배내골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050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휴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마을의 부녀회장님과 꽃 손수건 만들기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두부 </a:t>
            </a:r>
            <a:endParaRPr lang="en-US" altLang="ko-KR" sz="105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1050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체험관에서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직접 두부 만들기 등을 통해 자신이 살고 있는 마을의 구성원들이 어떤 일을 하고 있는지 배울 수 있었습니다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3BFA2D42-F097-4848-937A-2F1A914A4FC9}"/>
              </a:ext>
            </a:extLst>
          </p:cNvPr>
          <p:cNvSpPr/>
          <p:nvPr/>
        </p:nvSpPr>
        <p:spPr>
          <a:xfrm>
            <a:off x="332615" y="377309"/>
            <a:ext cx="12490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RAONATTI 18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CA9C49B7-D347-4907-9B3A-9E8310594B0E}"/>
              </a:ext>
            </a:extLst>
          </p:cNvPr>
          <p:cNvSpPr/>
          <p:nvPr/>
        </p:nvSpPr>
        <p:spPr>
          <a:xfrm>
            <a:off x="332614" y="585286"/>
            <a:ext cx="15872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CAMBODIA TEAM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075393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90550" y="188640"/>
            <a:ext cx="11884260" cy="656470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5" name="직선 연결선 4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43476" y="41537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30893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NO4.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어린이들과 함께하는 민주시민 이야기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371909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어린이들은 시민이 될 수 있을까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어떤 권리를 가지고 있을까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3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박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일의 어린이 민주시민 되기 프로젝트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5581219" y="1138126"/>
            <a:ext cx="6168332" cy="2662894"/>
            <a:chOff x="6267842" y="1939453"/>
            <a:chExt cx="5139926" cy="2155730"/>
          </a:xfrm>
        </p:grpSpPr>
        <p:grpSp>
          <p:nvGrpSpPr>
            <p:cNvPr id="8" name="그룹 7">
              <a:extLst>
                <a:ext uri="{FF2B5EF4-FFF2-40B4-BE49-F238E27FC236}">
                  <a16:creationId xmlns="" xmlns:a16="http://schemas.microsoft.com/office/drawing/2014/main" id="{CC0B6721-876A-4E8B-919F-ECABEE0C95C2}"/>
                </a:ext>
              </a:extLst>
            </p:cNvPr>
            <p:cNvGrpSpPr/>
            <p:nvPr/>
          </p:nvGrpSpPr>
          <p:grpSpPr>
            <a:xfrm>
              <a:off x="6267842" y="1939453"/>
              <a:ext cx="970139" cy="858127"/>
              <a:chOff x="7170220" y="2296909"/>
              <a:chExt cx="970265" cy="858127"/>
            </a:xfrm>
          </p:grpSpPr>
          <p:sp>
            <p:nvSpPr>
              <p:cNvPr id="59" name="직사각형 58">
                <a:extLst>
                  <a:ext uri="{FF2B5EF4-FFF2-40B4-BE49-F238E27FC236}">
                    <a16:creationId xmlns="" xmlns:a16="http://schemas.microsoft.com/office/drawing/2014/main" id="{11697A9D-3A46-4072-8AF8-22AA21D930F8}"/>
                  </a:ext>
                </a:extLst>
              </p:cNvPr>
              <p:cNvSpPr/>
              <p:nvPr/>
            </p:nvSpPr>
            <p:spPr>
              <a:xfrm>
                <a:off x="7652788" y="2296909"/>
                <a:ext cx="487697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4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1</a:t>
                </a:r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="" xmlns:a16="http://schemas.microsoft.com/office/drawing/2014/main" id="{6BB85A90-3D6A-4510-9B06-AD28AF1732BD}"/>
                  </a:ext>
                </a:extLst>
              </p:cNvPr>
              <p:cNvSpPr/>
              <p:nvPr/>
            </p:nvSpPr>
            <p:spPr>
              <a:xfrm>
                <a:off x="7170220" y="2905877"/>
                <a:ext cx="914035" cy="2491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400" b="1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양산</a:t>
                </a:r>
                <a:r>
                  <a:rPr lang="en-US" altLang="ko-KR" sz="1400" b="1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YMCA</a:t>
                </a:r>
                <a:endParaRPr lang="en-US" altLang="ko-KR" sz="1400" b="1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  <p:sp>
          <p:nvSpPr>
            <p:cNvPr id="72" name="직사각형 71">
              <a:extLst>
                <a:ext uri="{FF2B5EF4-FFF2-40B4-BE49-F238E27FC236}">
                  <a16:creationId xmlns="" xmlns:a16="http://schemas.microsoft.com/office/drawing/2014/main" id="{2AE4C1D0-A749-4D41-9683-95BF8B1D5BB7}"/>
                </a:ext>
              </a:extLst>
            </p:cNvPr>
            <p:cNvSpPr/>
            <p:nvPr/>
          </p:nvSpPr>
          <p:spPr>
            <a:xfrm>
              <a:off x="7245166" y="2027166"/>
              <a:ext cx="4162602" cy="20680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600" b="1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첫 째날</a:t>
              </a:r>
              <a:r>
                <a:rPr lang="en-US" altLang="ko-KR" sz="1600" b="1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</a:t>
              </a:r>
              <a:r>
                <a:rPr lang="ko-KR" altLang="en-US" sz="1600" b="1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민주시민</a:t>
              </a:r>
              <a:r>
                <a:rPr lang="en-US" altLang="ko-KR" sz="1600" b="1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? </a:t>
              </a:r>
              <a:r>
                <a:rPr lang="ko-KR" altLang="en-US" sz="1600" b="1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그게 뭐지</a:t>
              </a:r>
              <a:r>
                <a:rPr lang="en-US" altLang="ko-KR" sz="1600" b="1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?</a:t>
              </a:r>
            </a:p>
            <a:p>
              <a:pPr marL="285750" indent="-285750">
                <a:buFontTx/>
                <a:buChar char="-"/>
              </a:pP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어린이 민주시민이 무엇인지 알아보기</a:t>
              </a:r>
              <a:endPara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marL="285750" indent="-285750">
                <a:buFontTx/>
                <a:buChar char="-"/>
              </a:pP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나를 알고 너를 알기</a:t>
              </a:r>
              <a:endPara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marL="285750" indent="-285750">
                <a:buFontTx/>
                <a:buChar char="-"/>
              </a:pP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다양한 방법으로 자신의 이야기 표현하기 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/>
              </a:r>
              <a:b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</a:b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(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신호등 게임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손가락 표시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)</a:t>
              </a:r>
            </a:p>
            <a:p>
              <a:pPr marL="285750" indent="-285750">
                <a:buFontTx/>
                <a:buChar char="-"/>
              </a:pP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농부 아주머니와 함께 화채 만들기 </a:t>
              </a:r>
              <a:endPara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endPara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r>
                <a:rPr lang="ko-KR" altLang="en-US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둘 </a:t>
              </a:r>
              <a:r>
                <a:rPr lang="ko-KR" altLang="en-US" sz="1600" dirty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째</a:t>
              </a:r>
              <a:r>
                <a:rPr lang="ko-KR" altLang="en-US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날</a:t>
              </a:r>
              <a:r>
                <a:rPr lang="en-US" altLang="ko-KR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권리로 보는 눈이 뭘까</a:t>
              </a:r>
              <a:r>
                <a:rPr lang="en-US" altLang="ko-KR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?</a:t>
              </a:r>
            </a:p>
            <a:p>
              <a:pPr marL="285750" indent="-285750">
                <a:buFontTx/>
                <a:buChar char="-"/>
              </a:pP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유엔아동권리협약을 통해 자신의 권리가 무엇인지 알아보기</a:t>
              </a:r>
              <a:endPara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marL="285750" indent="-285750">
                <a:buFontTx/>
                <a:buChar char="-"/>
              </a:pP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물놀이 안전 교육</a:t>
              </a:r>
              <a:endPara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marL="285750" indent="-285750">
                <a:buFontTx/>
                <a:buChar char="-"/>
              </a:pP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마을 빵 아저씨와 빵 만들기</a:t>
              </a:r>
              <a:endPara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pic>
        <p:nvPicPr>
          <p:cNvPr id="3074" name="Picture 2" descr="d:\Administrator\Desktop\울산시,양산시지도공유양산-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7" t="39910" r="40042" b="6581"/>
          <a:stretch/>
        </p:blipFill>
        <p:spPr bwMode="auto">
          <a:xfrm>
            <a:off x="332614" y="1622487"/>
            <a:ext cx="5332165" cy="4045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2655199" y="3601317"/>
            <a:ext cx="1038731" cy="883224"/>
            <a:chOff x="3511905" y="3984786"/>
            <a:chExt cx="1038731" cy="883224"/>
          </a:xfrm>
        </p:grpSpPr>
        <p:sp>
          <p:nvSpPr>
            <p:cNvPr id="24" name="자유형: 도형 55">
              <a:extLst>
                <a:ext uri="{FF2B5EF4-FFF2-40B4-BE49-F238E27FC236}">
                  <a16:creationId xmlns="" xmlns:a16="http://schemas.microsoft.com/office/drawing/2014/main" id="{0845C056-3B61-4BB7-A502-78F464F89FA4}"/>
                </a:ext>
              </a:extLst>
            </p:cNvPr>
            <p:cNvSpPr/>
            <p:nvPr/>
          </p:nvSpPr>
          <p:spPr>
            <a:xfrm>
              <a:off x="3511905" y="3984786"/>
              <a:ext cx="1038731" cy="883224"/>
            </a:xfrm>
            <a:custGeom>
              <a:avLst/>
              <a:gdLst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674796 h 2213811"/>
                <a:gd name="connsiteX3" fmla="*/ 2127183 w 2618072"/>
                <a:gd name="connsiteY3" fmla="*/ 1799925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819175 h 2213811"/>
                <a:gd name="connsiteX3" fmla="*/ 2127183 w 2618072"/>
                <a:gd name="connsiteY3" fmla="*/ 1799925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819175 h 2213811"/>
                <a:gd name="connsiteX3" fmla="*/ 2088682 w 2618072"/>
                <a:gd name="connsiteY3" fmla="*/ 1665172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492943"/>
                <a:gd name="connsiteY0" fmla="*/ 1722922 h 2213811"/>
                <a:gd name="connsiteX1" fmla="*/ 837398 w 2492943"/>
                <a:gd name="connsiteY1" fmla="*/ 2213811 h 2213811"/>
                <a:gd name="connsiteX2" fmla="*/ 1540042 w 2492943"/>
                <a:gd name="connsiteY2" fmla="*/ 1819175 h 2213811"/>
                <a:gd name="connsiteX3" fmla="*/ 2088682 w 2492943"/>
                <a:gd name="connsiteY3" fmla="*/ 1665172 h 2213811"/>
                <a:gd name="connsiteX4" fmla="*/ 2492943 w 2492943"/>
                <a:gd name="connsiteY4" fmla="*/ 1366788 h 2213811"/>
                <a:gd name="connsiteX5" fmla="*/ 2396691 w 2492943"/>
                <a:gd name="connsiteY5" fmla="*/ 394636 h 2213811"/>
                <a:gd name="connsiteX6" fmla="*/ 1597794 w 2492943"/>
                <a:gd name="connsiteY6" fmla="*/ 0 h 2213811"/>
                <a:gd name="connsiteX7" fmla="*/ 770021 w 2492943"/>
                <a:gd name="connsiteY7" fmla="*/ 86628 h 2213811"/>
                <a:gd name="connsiteX8" fmla="*/ 144379 w 2492943"/>
                <a:gd name="connsiteY8" fmla="*/ 336885 h 2213811"/>
                <a:gd name="connsiteX9" fmla="*/ 0 w 2492943"/>
                <a:gd name="connsiteY9" fmla="*/ 914400 h 2213811"/>
                <a:gd name="connsiteX10" fmla="*/ 125129 w 2492943"/>
                <a:gd name="connsiteY10" fmla="*/ 1463040 h 2213811"/>
                <a:gd name="connsiteX11" fmla="*/ 654518 w 2492943"/>
                <a:gd name="connsiteY11" fmla="*/ 1809550 h 2213811"/>
                <a:gd name="connsiteX12" fmla="*/ 1087655 w 2492943"/>
                <a:gd name="connsiteY12" fmla="*/ 1722922 h 2213811"/>
                <a:gd name="connsiteX0" fmla="*/ 1087655 w 2492943"/>
                <a:gd name="connsiteY0" fmla="*/ 1722922 h 2213811"/>
                <a:gd name="connsiteX1" fmla="*/ 837398 w 2492943"/>
                <a:gd name="connsiteY1" fmla="*/ 2213811 h 2213811"/>
                <a:gd name="connsiteX2" fmla="*/ 1540042 w 2492943"/>
                <a:gd name="connsiteY2" fmla="*/ 1819175 h 2213811"/>
                <a:gd name="connsiteX3" fmla="*/ 2088682 w 2492943"/>
                <a:gd name="connsiteY3" fmla="*/ 1665172 h 2213811"/>
                <a:gd name="connsiteX4" fmla="*/ 2492943 w 2492943"/>
                <a:gd name="connsiteY4" fmla="*/ 1366788 h 2213811"/>
                <a:gd name="connsiteX5" fmla="*/ 2461825 w 2492943"/>
                <a:gd name="connsiteY5" fmla="*/ 912449 h 2213811"/>
                <a:gd name="connsiteX6" fmla="*/ 2396691 w 2492943"/>
                <a:gd name="connsiteY6" fmla="*/ 394636 h 2213811"/>
                <a:gd name="connsiteX7" fmla="*/ 1597794 w 2492943"/>
                <a:gd name="connsiteY7" fmla="*/ 0 h 2213811"/>
                <a:gd name="connsiteX8" fmla="*/ 770021 w 2492943"/>
                <a:gd name="connsiteY8" fmla="*/ 86628 h 2213811"/>
                <a:gd name="connsiteX9" fmla="*/ 144379 w 2492943"/>
                <a:gd name="connsiteY9" fmla="*/ 336885 h 2213811"/>
                <a:gd name="connsiteX10" fmla="*/ 0 w 2492943"/>
                <a:gd name="connsiteY10" fmla="*/ 914400 h 2213811"/>
                <a:gd name="connsiteX11" fmla="*/ 125129 w 2492943"/>
                <a:gd name="connsiteY11" fmla="*/ 1463040 h 2213811"/>
                <a:gd name="connsiteX12" fmla="*/ 654518 w 2492943"/>
                <a:gd name="connsiteY12" fmla="*/ 1809550 h 2213811"/>
                <a:gd name="connsiteX13" fmla="*/ 1087655 w 2492943"/>
                <a:gd name="connsiteY13" fmla="*/ 1722922 h 2213811"/>
                <a:gd name="connsiteX0" fmla="*/ 1087655 w 2603928"/>
                <a:gd name="connsiteY0" fmla="*/ 1722922 h 2213811"/>
                <a:gd name="connsiteX1" fmla="*/ 837398 w 2603928"/>
                <a:gd name="connsiteY1" fmla="*/ 2213811 h 2213811"/>
                <a:gd name="connsiteX2" fmla="*/ 1540042 w 2603928"/>
                <a:gd name="connsiteY2" fmla="*/ 1819175 h 2213811"/>
                <a:gd name="connsiteX3" fmla="*/ 2088682 w 2603928"/>
                <a:gd name="connsiteY3" fmla="*/ 1665172 h 2213811"/>
                <a:gd name="connsiteX4" fmla="*/ 2492943 w 2603928"/>
                <a:gd name="connsiteY4" fmla="*/ 1366788 h 2213811"/>
                <a:gd name="connsiteX5" fmla="*/ 2603928 w 2603928"/>
                <a:gd name="connsiteY5" fmla="*/ 904970 h 2213811"/>
                <a:gd name="connsiteX6" fmla="*/ 2396691 w 2603928"/>
                <a:gd name="connsiteY6" fmla="*/ 394636 h 2213811"/>
                <a:gd name="connsiteX7" fmla="*/ 1597794 w 2603928"/>
                <a:gd name="connsiteY7" fmla="*/ 0 h 2213811"/>
                <a:gd name="connsiteX8" fmla="*/ 770021 w 2603928"/>
                <a:gd name="connsiteY8" fmla="*/ 86628 h 2213811"/>
                <a:gd name="connsiteX9" fmla="*/ 144379 w 2603928"/>
                <a:gd name="connsiteY9" fmla="*/ 336885 h 2213811"/>
                <a:gd name="connsiteX10" fmla="*/ 0 w 2603928"/>
                <a:gd name="connsiteY10" fmla="*/ 914400 h 2213811"/>
                <a:gd name="connsiteX11" fmla="*/ 125129 w 2603928"/>
                <a:gd name="connsiteY11" fmla="*/ 1463040 h 2213811"/>
                <a:gd name="connsiteX12" fmla="*/ 654518 w 2603928"/>
                <a:gd name="connsiteY12" fmla="*/ 1809550 h 2213811"/>
                <a:gd name="connsiteX13" fmla="*/ 1087655 w 2603928"/>
                <a:gd name="connsiteY13" fmla="*/ 1722922 h 2213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03928" h="2213811">
                  <a:moveTo>
                    <a:pt x="1087655" y="1722922"/>
                  </a:moveTo>
                  <a:lnTo>
                    <a:pt x="837398" y="2213811"/>
                  </a:lnTo>
                  <a:lnTo>
                    <a:pt x="1540042" y="1819175"/>
                  </a:lnTo>
                  <a:lnTo>
                    <a:pt x="2088682" y="1665172"/>
                  </a:lnTo>
                  <a:lnTo>
                    <a:pt x="2492943" y="1366788"/>
                  </a:lnTo>
                  <a:lnTo>
                    <a:pt x="2603928" y="904970"/>
                  </a:lnTo>
                  <a:lnTo>
                    <a:pt x="2396691" y="394636"/>
                  </a:lnTo>
                  <a:lnTo>
                    <a:pt x="1597794" y="0"/>
                  </a:lnTo>
                  <a:lnTo>
                    <a:pt x="770021" y="86628"/>
                  </a:lnTo>
                  <a:lnTo>
                    <a:pt x="144379" y="336885"/>
                  </a:lnTo>
                  <a:lnTo>
                    <a:pt x="0" y="914400"/>
                  </a:lnTo>
                  <a:lnTo>
                    <a:pt x="125129" y="1463040"/>
                  </a:lnTo>
                  <a:lnTo>
                    <a:pt x="654518" y="1809550"/>
                  </a:lnTo>
                  <a:lnTo>
                    <a:pt x="1087655" y="172292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100"/>
            </a:p>
          </p:txBody>
        </p:sp>
        <p:grpSp>
          <p:nvGrpSpPr>
            <p:cNvPr id="25" name="그룹 24"/>
            <p:cNvGrpSpPr/>
            <p:nvPr/>
          </p:nvGrpSpPr>
          <p:grpSpPr>
            <a:xfrm>
              <a:off x="3568120" y="3997125"/>
              <a:ext cx="970137" cy="665632"/>
              <a:chOff x="1496868" y="2822127"/>
              <a:chExt cx="970137" cy="665632"/>
            </a:xfrm>
          </p:grpSpPr>
          <p:sp>
            <p:nvSpPr>
              <p:cNvPr id="26" name="직사각형 25">
                <a:extLst>
                  <a:ext uri="{FF2B5EF4-FFF2-40B4-BE49-F238E27FC236}">
                    <a16:creationId xmlns="" xmlns:a16="http://schemas.microsoft.com/office/drawing/2014/main" id="{F4199AB0-E171-419C-93F3-095A44EAFF58}"/>
                  </a:ext>
                </a:extLst>
              </p:cNvPr>
              <p:cNvSpPr/>
              <p:nvPr/>
            </p:nvSpPr>
            <p:spPr>
              <a:xfrm>
                <a:off x="1784316" y="2822127"/>
                <a:ext cx="3497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2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1</a:t>
                </a:r>
              </a:p>
            </p:txBody>
          </p:sp>
          <p:sp>
            <p:nvSpPr>
              <p:cNvPr id="27" name="직사각형 26">
                <a:extLst>
                  <a:ext uri="{FF2B5EF4-FFF2-40B4-BE49-F238E27FC236}">
                    <a16:creationId xmlns="" xmlns:a16="http://schemas.microsoft.com/office/drawing/2014/main" id="{42612370-A248-44D9-AE9C-C60026A20AE2}"/>
                  </a:ext>
                </a:extLst>
              </p:cNvPr>
              <p:cNvSpPr/>
              <p:nvPr/>
            </p:nvSpPr>
            <p:spPr>
              <a:xfrm>
                <a:off x="1496868" y="3210760"/>
                <a:ext cx="97013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2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양산</a:t>
                </a:r>
                <a:r>
                  <a:rPr lang="en-US" altLang="ko-KR" sz="12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YMCA</a:t>
                </a:r>
                <a:endParaRPr lang="en-US" altLang="ko-KR" sz="12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</p:grpSp>
      <p:grpSp>
        <p:nvGrpSpPr>
          <p:cNvPr id="29" name="그룹 28"/>
          <p:cNvGrpSpPr/>
          <p:nvPr/>
        </p:nvGrpSpPr>
        <p:grpSpPr>
          <a:xfrm>
            <a:off x="1175075" y="2750639"/>
            <a:ext cx="1106393" cy="883224"/>
            <a:chOff x="3181057" y="3779791"/>
            <a:chExt cx="1106393" cy="883224"/>
          </a:xfrm>
        </p:grpSpPr>
        <p:sp>
          <p:nvSpPr>
            <p:cNvPr id="30" name="자유형: 도형 55">
              <a:extLst>
                <a:ext uri="{FF2B5EF4-FFF2-40B4-BE49-F238E27FC236}">
                  <a16:creationId xmlns="" xmlns:a16="http://schemas.microsoft.com/office/drawing/2014/main" id="{0845C056-3B61-4BB7-A502-78F464F89FA4}"/>
                </a:ext>
              </a:extLst>
            </p:cNvPr>
            <p:cNvSpPr/>
            <p:nvPr/>
          </p:nvSpPr>
          <p:spPr>
            <a:xfrm>
              <a:off x="3214877" y="3779791"/>
              <a:ext cx="1038731" cy="883224"/>
            </a:xfrm>
            <a:custGeom>
              <a:avLst/>
              <a:gdLst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674796 h 2213811"/>
                <a:gd name="connsiteX3" fmla="*/ 2127183 w 2618072"/>
                <a:gd name="connsiteY3" fmla="*/ 1799925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819175 h 2213811"/>
                <a:gd name="connsiteX3" fmla="*/ 2127183 w 2618072"/>
                <a:gd name="connsiteY3" fmla="*/ 1799925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819175 h 2213811"/>
                <a:gd name="connsiteX3" fmla="*/ 2088682 w 2618072"/>
                <a:gd name="connsiteY3" fmla="*/ 1665172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492943"/>
                <a:gd name="connsiteY0" fmla="*/ 1722922 h 2213811"/>
                <a:gd name="connsiteX1" fmla="*/ 837398 w 2492943"/>
                <a:gd name="connsiteY1" fmla="*/ 2213811 h 2213811"/>
                <a:gd name="connsiteX2" fmla="*/ 1540042 w 2492943"/>
                <a:gd name="connsiteY2" fmla="*/ 1819175 h 2213811"/>
                <a:gd name="connsiteX3" fmla="*/ 2088682 w 2492943"/>
                <a:gd name="connsiteY3" fmla="*/ 1665172 h 2213811"/>
                <a:gd name="connsiteX4" fmla="*/ 2492943 w 2492943"/>
                <a:gd name="connsiteY4" fmla="*/ 1366788 h 2213811"/>
                <a:gd name="connsiteX5" fmla="*/ 2396691 w 2492943"/>
                <a:gd name="connsiteY5" fmla="*/ 394636 h 2213811"/>
                <a:gd name="connsiteX6" fmla="*/ 1597794 w 2492943"/>
                <a:gd name="connsiteY6" fmla="*/ 0 h 2213811"/>
                <a:gd name="connsiteX7" fmla="*/ 770021 w 2492943"/>
                <a:gd name="connsiteY7" fmla="*/ 86628 h 2213811"/>
                <a:gd name="connsiteX8" fmla="*/ 144379 w 2492943"/>
                <a:gd name="connsiteY8" fmla="*/ 336885 h 2213811"/>
                <a:gd name="connsiteX9" fmla="*/ 0 w 2492943"/>
                <a:gd name="connsiteY9" fmla="*/ 914400 h 2213811"/>
                <a:gd name="connsiteX10" fmla="*/ 125129 w 2492943"/>
                <a:gd name="connsiteY10" fmla="*/ 1463040 h 2213811"/>
                <a:gd name="connsiteX11" fmla="*/ 654518 w 2492943"/>
                <a:gd name="connsiteY11" fmla="*/ 1809550 h 2213811"/>
                <a:gd name="connsiteX12" fmla="*/ 1087655 w 2492943"/>
                <a:gd name="connsiteY12" fmla="*/ 1722922 h 2213811"/>
                <a:gd name="connsiteX0" fmla="*/ 1087655 w 2492943"/>
                <a:gd name="connsiteY0" fmla="*/ 1722922 h 2213811"/>
                <a:gd name="connsiteX1" fmla="*/ 837398 w 2492943"/>
                <a:gd name="connsiteY1" fmla="*/ 2213811 h 2213811"/>
                <a:gd name="connsiteX2" fmla="*/ 1540042 w 2492943"/>
                <a:gd name="connsiteY2" fmla="*/ 1819175 h 2213811"/>
                <a:gd name="connsiteX3" fmla="*/ 2088682 w 2492943"/>
                <a:gd name="connsiteY3" fmla="*/ 1665172 h 2213811"/>
                <a:gd name="connsiteX4" fmla="*/ 2492943 w 2492943"/>
                <a:gd name="connsiteY4" fmla="*/ 1366788 h 2213811"/>
                <a:gd name="connsiteX5" fmla="*/ 2461825 w 2492943"/>
                <a:gd name="connsiteY5" fmla="*/ 912449 h 2213811"/>
                <a:gd name="connsiteX6" fmla="*/ 2396691 w 2492943"/>
                <a:gd name="connsiteY6" fmla="*/ 394636 h 2213811"/>
                <a:gd name="connsiteX7" fmla="*/ 1597794 w 2492943"/>
                <a:gd name="connsiteY7" fmla="*/ 0 h 2213811"/>
                <a:gd name="connsiteX8" fmla="*/ 770021 w 2492943"/>
                <a:gd name="connsiteY8" fmla="*/ 86628 h 2213811"/>
                <a:gd name="connsiteX9" fmla="*/ 144379 w 2492943"/>
                <a:gd name="connsiteY9" fmla="*/ 336885 h 2213811"/>
                <a:gd name="connsiteX10" fmla="*/ 0 w 2492943"/>
                <a:gd name="connsiteY10" fmla="*/ 914400 h 2213811"/>
                <a:gd name="connsiteX11" fmla="*/ 125129 w 2492943"/>
                <a:gd name="connsiteY11" fmla="*/ 1463040 h 2213811"/>
                <a:gd name="connsiteX12" fmla="*/ 654518 w 2492943"/>
                <a:gd name="connsiteY12" fmla="*/ 1809550 h 2213811"/>
                <a:gd name="connsiteX13" fmla="*/ 1087655 w 2492943"/>
                <a:gd name="connsiteY13" fmla="*/ 1722922 h 2213811"/>
                <a:gd name="connsiteX0" fmla="*/ 1087655 w 2603928"/>
                <a:gd name="connsiteY0" fmla="*/ 1722922 h 2213811"/>
                <a:gd name="connsiteX1" fmla="*/ 837398 w 2603928"/>
                <a:gd name="connsiteY1" fmla="*/ 2213811 h 2213811"/>
                <a:gd name="connsiteX2" fmla="*/ 1540042 w 2603928"/>
                <a:gd name="connsiteY2" fmla="*/ 1819175 h 2213811"/>
                <a:gd name="connsiteX3" fmla="*/ 2088682 w 2603928"/>
                <a:gd name="connsiteY3" fmla="*/ 1665172 h 2213811"/>
                <a:gd name="connsiteX4" fmla="*/ 2492943 w 2603928"/>
                <a:gd name="connsiteY4" fmla="*/ 1366788 h 2213811"/>
                <a:gd name="connsiteX5" fmla="*/ 2603928 w 2603928"/>
                <a:gd name="connsiteY5" fmla="*/ 904970 h 2213811"/>
                <a:gd name="connsiteX6" fmla="*/ 2396691 w 2603928"/>
                <a:gd name="connsiteY6" fmla="*/ 394636 h 2213811"/>
                <a:gd name="connsiteX7" fmla="*/ 1597794 w 2603928"/>
                <a:gd name="connsiteY7" fmla="*/ 0 h 2213811"/>
                <a:gd name="connsiteX8" fmla="*/ 770021 w 2603928"/>
                <a:gd name="connsiteY8" fmla="*/ 86628 h 2213811"/>
                <a:gd name="connsiteX9" fmla="*/ 144379 w 2603928"/>
                <a:gd name="connsiteY9" fmla="*/ 336885 h 2213811"/>
                <a:gd name="connsiteX10" fmla="*/ 0 w 2603928"/>
                <a:gd name="connsiteY10" fmla="*/ 914400 h 2213811"/>
                <a:gd name="connsiteX11" fmla="*/ 125129 w 2603928"/>
                <a:gd name="connsiteY11" fmla="*/ 1463040 h 2213811"/>
                <a:gd name="connsiteX12" fmla="*/ 654518 w 2603928"/>
                <a:gd name="connsiteY12" fmla="*/ 1809550 h 2213811"/>
                <a:gd name="connsiteX13" fmla="*/ 1087655 w 2603928"/>
                <a:gd name="connsiteY13" fmla="*/ 1722922 h 2213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03928" h="2213811">
                  <a:moveTo>
                    <a:pt x="1087655" y="1722922"/>
                  </a:moveTo>
                  <a:lnTo>
                    <a:pt x="837398" y="2213811"/>
                  </a:lnTo>
                  <a:lnTo>
                    <a:pt x="1540042" y="1819175"/>
                  </a:lnTo>
                  <a:lnTo>
                    <a:pt x="2088682" y="1665172"/>
                  </a:lnTo>
                  <a:lnTo>
                    <a:pt x="2492943" y="1366788"/>
                  </a:lnTo>
                  <a:lnTo>
                    <a:pt x="2603928" y="904970"/>
                  </a:lnTo>
                  <a:lnTo>
                    <a:pt x="2396691" y="394636"/>
                  </a:lnTo>
                  <a:lnTo>
                    <a:pt x="1597794" y="0"/>
                  </a:lnTo>
                  <a:lnTo>
                    <a:pt x="770021" y="86628"/>
                  </a:lnTo>
                  <a:lnTo>
                    <a:pt x="144379" y="336885"/>
                  </a:lnTo>
                  <a:lnTo>
                    <a:pt x="0" y="914400"/>
                  </a:lnTo>
                  <a:lnTo>
                    <a:pt x="125129" y="1463040"/>
                  </a:lnTo>
                  <a:lnTo>
                    <a:pt x="654518" y="1809550"/>
                  </a:lnTo>
                  <a:lnTo>
                    <a:pt x="1087655" y="172292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100"/>
            </a:p>
          </p:txBody>
        </p:sp>
        <p:grpSp>
          <p:nvGrpSpPr>
            <p:cNvPr id="31" name="그룹 30"/>
            <p:cNvGrpSpPr/>
            <p:nvPr/>
          </p:nvGrpSpPr>
          <p:grpSpPr>
            <a:xfrm>
              <a:off x="3181057" y="3788872"/>
              <a:ext cx="1106393" cy="637526"/>
              <a:chOff x="1109805" y="2613874"/>
              <a:chExt cx="1106393" cy="637526"/>
            </a:xfrm>
          </p:grpSpPr>
          <p:sp>
            <p:nvSpPr>
              <p:cNvPr id="32" name="직사각형 31">
                <a:extLst>
                  <a:ext uri="{FF2B5EF4-FFF2-40B4-BE49-F238E27FC236}">
                    <a16:creationId xmlns="" xmlns:a16="http://schemas.microsoft.com/office/drawing/2014/main" id="{F4199AB0-E171-419C-93F3-095A44EAFF58}"/>
                  </a:ext>
                </a:extLst>
              </p:cNvPr>
              <p:cNvSpPr/>
              <p:nvPr/>
            </p:nvSpPr>
            <p:spPr>
              <a:xfrm>
                <a:off x="1488103" y="2613874"/>
                <a:ext cx="34977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2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2</a:t>
                </a:r>
                <a:endParaRPr lang="en-US" altLang="ko-KR" sz="2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33" name="직사각형 32">
                <a:extLst>
                  <a:ext uri="{FF2B5EF4-FFF2-40B4-BE49-F238E27FC236}">
                    <a16:creationId xmlns="" xmlns:a16="http://schemas.microsoft.com/office/drawing/2014/main" id="{42612370-A248-44D9-AE9C-C60026A20AE2}"/>
                  </a:ext>
                </a:extLst>
              </p:cNvPr>
              <p:cNvSpPr/>
              <p:nvPr/>
            </p:nvSpPr>
            <p:spPr>
              <a:xfrm>
                <a:off x="1109805" y="2974401"/>
                <a:ext cx="110639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200" dirty="0" err="1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배내골</a:t>
                </a:r>
                <a:r>
                  <a:rPr lang="ko-KR" altLang="en-US" sz="12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 </a:t>
                </a:r>
                <a:r>
                  <a:rPr lang="ko-KR" altLang="en-US" sz="1200" dirty="0" err="1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휴마을</a:t>
                </a:r>
                <a:endParaRPr lang="en-US" altLang="ko-KR" sz="12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</p:grpSp>
      <p:grpSp>
        <p:nvGrpSpPr>
          <p:cNvPr id="3" name="그룹 2"/>
          <p:cNvGrpSpPr/>
          <p:nvPr/>
        </p:nvGrpSpPr>
        <p:grpSpPr>
          <a:xfrm>
            <a:off x="5416016" y="4098859"/>
            <a:ext cx="5981156" cy="2012888"/>
            <a:chOff x="6103466" y="3322088"/>
            <a:chExt cx="4821936" cy="1331263"/>
          </a:xfrm>
        </p:grpSpPr>
        <p:grpSp>
          <p:nvGrpSpPr>
            <p:cNvPr id="62" name="그룹 61">
              <a:extLst>
                <a:ext uri="{FF2B5EF4-FFF2-40B4-BE49-F238E27FC236}">
                  <a16:creationId xmlns="" xmlns:a16="http://schemas.microsoft.com/office/drawing/2014/main" id="{C6D20F7C-812D-479D-B1FC-BC06A1B90A10}"/>
                </a:ext>
              </a:extLst>
            </p:cNvPr>
            <p:cNvGrpSpPr/>
            <p:nvPr/>
          </p:nvGrpSpPr>
          <p:grpSpPr>
            <a:xfrm>
              <a:off x="6103466" y="3322088"/>
              <a:ext cx="1418337" cy="864312"/>
              <a:chOff x="7007608" y="2496791"/>
              <a:chExt cx="1418519" cy="864312"/>
            </a:xfrm>
          </p:grpSpPr>
          <p:sp>
            <p:nvSpPr>
              <p:cNvPr id="63" name="직사각형 62">
                <a:extLst>
                  <a:ext uri="{FF2B5EF4-FFF2-40B4-BE49-F238E27FC236}">
                    <a16:creationId xmlns="" xmlns:a16="http://schemas.microsoft.com/office/drawing/2014/main" id="{12E82338-38DA-46D9-8F2A-9D0C9EE1C1C1}"/>
                  </a:ext>
                </a:extLst>
              </p:cNvPr>
              <p:cNvSpPr/>
              <p:nvPr/>
            </p:nvSpPr>
            <p:spPr>
              <a:xfrm>
                <a:off x="7275730" y="2496791"/>
                <a:ext cx="1150397" cy="5088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4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2</a:t>
                </a:r>
              </a:p>
            </p:txBody>
          </p:sp>
          <p:sp>
            <p:nvSpPr>
              <p:cNvPr id="64" name="직사각형 63">
                <a:extLst>
                  <a:ext uri="{FF2B5EF4-FFF2-40B4-BE49-F238E27FC236}">
                    <a16:creationId xmlns="" xmlns:a16="http://schemas.microsoft.com/office/drawing/2014/main" id="{F31BA57F-69F8-40AE-85DD-CF68698871A4}"/>
                  </a:ext>
                </a:extLst>
              </p:cNvPr>
              <p:cNvSpPr/>
              <p:nvPr/>
            </p:nvSpPr>
            <p:spPr>
              <a:xfrm>
                <a:off x="7007608" y="3053326"/>
                <a:ext cx="125884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400" dirty="0" err="1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배내골</a:t>
                </a:r>
                <a:r>
                  <a:rPr lang="ko-KR" altLang="en-US" sz="1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 </a:t>
                </a:r>
                <a:r>
                  <a:rPr lang="ko-KR" altLang="en-US" sz="1400" dirty="0" err="1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휴마을</a:t>
                </a:r>
                <a:endPara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  <p:sp>
          <p:nvSpPr>
            <p:cNvPr id="73" name="직사각형 72">
              <a:extLst>
                <a:ext uri="{FF2B5EF4-FFF2-40B4-BE49-F238E27FC236}">
                  <a16:creationId xmlns="" xmlns:a16="http://schemas.microsoft.com/office/drawing/2014/main" id="{119F2D23-6A54-43E5-81BC-1737DFC84DA8}"/>
                </a:ext>
              </a:extLst>
            </p:cNvPr>
            <p:cNvSpPr/>
            <p:nvPr/>
          </p:nvSpPr>
          <p:spPr>
            <a:xfrm>
              <a:off x="7237993" y="3411671"/>
              <a:ext cx="3687409" cy="12416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ko-KR" altLang="en-US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셋 째날</a:t>
              </a:r>
              <a:r>
                <a:rPr lang="en-US" altLang="ko-KR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600" dirty="0" err="1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배내골</a:t>
              </a:r>
              <a:r>
                <a:rPr lang="ko-KR" altLang="en-US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마을 살이</a:t>
              </a:r>
              <a:endParaRPr lang="en-US" altLang="ko-KR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marL="285750" indent="-285750" algn="just">
                <a:buFontTx/>
                <a:buChar char="-"/>
              </a:pP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마을에서 함께 만드는 꽃 손수건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두부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</a:p>
            <a:p>
              <a:pPr marL="285750" indent="-285750" algn="just">
                <a:buFontTx/>
                <a:buChar char="-"/>
              </a:pP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온전히 놀아보기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(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물놀이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)</a:t>
              </a:r>
            </a:p>
            <a:p>
              <a:pPr marL="285750" indent="-285750" algn="just">
                <a:buFontTx/>
                <a:buChar char="-"/>
              </a:pP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만약 내가 어린이 시장이 된다면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?</a:t>
              </a:r>
            </a:p>
            <a:p>
              <a:pPr algn="just"/>
              <a:endPara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just"/>
              <a:r>
                <a:rPr lang="ko-KR" altLang="en-US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네 째날</a:t>
              </a:r>
              <a:r>
                <a:rPr lang="en-US" altLang="ko-KR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6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마지막 날</a:t>
              </a:r>
              <a:endParaRPr lang="en-US" altLang="ko-KR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marL="285750" indent="-285750" algn="just">
                <a:buFontTx/>
                <a:buChar char="-"/>
              </a:pP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어린이 민주시민학교의 수료 </a:t>
              </a:r>
              <a:endPara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marL="285750" indent="-285750" algn="just">
                <a:buFontTx/>
                <a:buChar char="-"/>
              </a:pP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롤링페이퍼 등 추억 정리하기</a:t>
              </a:r>
              <a:endPara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2120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57130" y="146186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5" name="직선 연결선 4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2" name="그룹 61">
            <a:extLst>
              <a:ext uri="{FF2B5EF4-FFF2-40B4-BE49-F238E27FC236}">
                <a16:creationId xmlns="" xmlns:a16="http://schemas.microsoft.com/office/drawing/2014/main" id="{C6D20F7C-812D-479D-B1FC-BC06A1B90A10}"/>
              </a:ext>
            </a:extLst>
          </p:cNvPr>
          <p:cNvGrpSpPr/>
          <p:nvPr/>
        </p:nvGrpSpPr>
        <p:grpSpPr>
          <a:xfrm>
            <a:off x="6077223" y="3941119"/>
            <a:ext cx="1428596" cy="1280342"/>
            <a:chOff x="6977122" y="2635945"/>
            <a:chExt cx="1312950" cy="1280342"/>
          </a:xfrm>
        </p:grpSpPr>
        <p:sp>
          <p:nvSpPr>
            <p:cNvPr id="63" name="직사각형 62">
              <a:extLst>
                <a:ext uri="{FF2B5EF4-FFF2-40B4-BE49-F238E27FC236}">
                  <a16:creationId xmlns="" xmlns:a16="http://schemas.microsoft.com/office/drawing/2014/main" id="{12E82338-38DA-46D9-8F2A-9D0C9EE1C1C1}"/>
                </a:ext>
              </a:extLst>
            </p:cNvPr>
            <p:cNvSpPr/>
            <p:nvPr/>
          </p:nvSpPr>
          <p:spPr>
            <a:xfrm>
              <a:off x="7720644" y="2635945"/>
              <a:ext cx="487697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4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</a:t>
              </a:r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="" xmlns:a16="http://schemas.microsoft.com/office/drawing/2014/main" id="{F31BA57F-69F8-40AE-85DD-CF68698871A4}"/>
                </a:ext>
              </a:extLst>
            </p:cNvPr>
            <p:cNvSpPr/>
            <p:nvPr/>
          </p:nvSpPr>
          <p:spPr>
            <a:xfrm>
              <a:off x="6977122" y="3393067"/>
              <a:ext cx="131295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어린이 민주시민</a:t>
              </a:r>
              <a:endPara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r"/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시장 선거</a:t>
              </a:r>
              <a:endPara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sp>
        <p:nvSpPr>
          <p:cNvPr id="68" name="직사각형 67">
            <a:extLst>
              <a:ext uri="{FF2B5EF4-FFF2-40B4-BE49-F238E27FC236}">
                <a16:creationId xmlns="" xmlns:a16="http://schemas.microsoft.com/office/drawing/2014/main" id="{8F8F6F5C-72B7-4727-8DD8-2F8793D517F1}"/>
              </a:ext>
            </a:extLst>
          </p:cNvPr>
          <p:cNvSpPr/>
          <p:nvPr/>
        </p:nvSpPr>
        <p:spPr>
          <a:xfrm>
            <a:off x="6785721" y="5209455"/>
            <a:ext cx="2010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altLang="ko-KR" sz="14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7476690" y="2464415"/>
            <a:ext cx="452983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핸드폰 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X</a:t>
            </a:r>
          </a:p>
          <a:p>
            <a:pPr marL="285750" indent="-285750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요리체험과 자연체험 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/>
            </a:r>
            <a:b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</a:b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마을에 게신 어르신들의 따뜻한 정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친구들과</a:t>
            </a:r>
            <a:r>
              <a: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마을 분들과의 함께 하는 경험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작은 물건이지만 손수 만드는 과정을 통해서 소중한 추억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="" xmlns:a16="http://schemas.microsoft.com/office/drawing/2014/main" id="{119F2D23-6A54-43E5-81BC-1737DFC84DA8}"/>
              </a:ext>
            </a:extLst>
          </p:cNvPr>
          <p:cNvSpPr/>
          <p:nvPr/>
        </p:nvSpPr>
        <p:spPr>
          <a:xfrm>
            <a:off x="7550628" y="4436843"/>
            <a:ext cx="45298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어린이들의 권리가 잘 담겨진 도시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권리의 눈으로 세상을 바라보기 </a:t>
            </a:r>
            <a:endParaRPr lang="en-US" altLang="ko-KR" sz="1400" dirty="0" smtClean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marL="285750" indent="-285750" algn="just">
              <a:buFontTx/>
              <a:buChar char="-"/>
            </a:pPr>
            <a:r>
              <a:rPr lang="ko-KR" altLang="en-US" sz="14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직접 정책을 만들어보는 민주시민 </a:t>
            </a:r>
            <a:endParaRPr lang="en-US" altLang="ko-KR" sz="14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30893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NO4.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어린이들과 함께하는 민주시민 이야기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371909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어린이들은 시민이 될 수 있을까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어떤 권리를 가지고 있을까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3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박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일의 어린이 민주시민 되기 프로젝트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2" name="Picture 2" descr="D:\Administrator\Documents\카카오톡 받은 파일\라온아띠 사진\어린이 민주시민\KakaoTalk_Moim_7GxjztATwUHuHFgpB0W5O3gvNfQ3V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85" y="1695706"/>
            <a:ext cx="2789490" cy="209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D:\Administrator\Documents\카카오톡 받은 파일\라온아띠 사진\어린이 민주시민\KakaoTalk_Moim_7GxjztATwUHuHFgpB0W5O3gvNfMde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41" y="3789040"/>
            <a:ext cx="2827134" cy="2070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6561981" y="2042527"/>
            <a:ext cx="895413" cy="1163560"/>
            <a:chOff x="6282745" y="1971601"/>
            <a:chExt cx="895413" cy="1163560"/>
          </a:xfrm>
        </p:grpSpPr>
        <p:grpSp>
          <p:nvGrpSpPr>
            <p:cNvPr id="8" name="그룹 7">
              <a:extLst>
                <a:ext uri="{FF2B5EF4-FFF2-40B4-BE49-F238E27FC236}">
                  <a16:creationId xmlns="" xmlns:a16="http://schemas.microsoft.com/office/drawing/2014/main" id="{CC0B6721-876A-4E8B-919F-ECABEE0C95C2}"/>
                </a:ext>
              </a:extLst>
            </p:cNvPr>
            <p:cNvGrpSpPr/>
            <p:nvPr/>
          </p:nvGrpSpPr>
          <p:grpSpPr>
            <a:xfrm>
              <a:off x="6647504" y="1971601"/>
              <a:ext cx="530654" cy="835046"/>
              <a:chOff x="7326312" y="2342578"/>
              <a:chExt cx="487697" cy="835046"/>
            </a:xfrm>
          </p:grpSpPr>
          <p:sp>
            <p:nvSpPr>
              <p:cNvPr id="59" name="직사각형 58">
                <a:extLst>
                  <a:ext uri="{FF2B5EF4-FFF2-40B4-BE49-F238E27FC236}">
                    <a16:creationId xmlns="" xmlns:a16="http://schemas.microsoft.com/office/drawing/2014/main" id="{11697A9D-3A46-4072-8AF8-22AA21D930F8}"/>
                  </a:ext>
                </a:extLst>
              </p:cNvPr>
              <p:cNvSpPr/>
              <p:nvPr/>
            </p:nvSpPr>
            <p:spPr>
              <a:xfrm>
                <a:off x="7326312" y="2342578"/>
                <a:ext cx="487697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4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1</a:t>
                </a:r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="" xmlns:a16="http://schemas.microsoft.com/office/drawing/2014/main" id="{6BB85A90-3D6A-4510-9B06-AD28AF1732BD}"/>
                  </a:ext>
                </a:extLst>
              </p:cNvPr>
              <p:cNvSpPr/>
              <p:nvPr/>
            </p:nvSpPr>
            <p:spPr>
              <a:xfrm>
                <a:off x="7626466" y="2869847"/>
                <a:ext cx="18475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  <p:sp>
          <p:nvSpPr>
            <p:cNvPr id="30" name="직사각형 29">
              <a:extLst>
                <a:ext uri="{FF2B5EF4-FFF2-40B4-BE49-F238E27FC236}">
                  <a16:creationId xmlns="" xmlns:a16="http://schemas.microsoft.com/office/drawing/2014/main" id="{F31BA57F-69F8-40AE-85DD-CF68698871A4}"/>
                </a:ext>
              </a:extLst>
            </p:cNvPr>
            <p:cNvSpPr/>
            <p:nvPr/>
          </p:nvSpPr>
          <p:spPr>
            <a:xfrm>
              <a:off x="6282745" y="2611941"/>
              <a:ext cx="86433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1400" dirty="0" err="1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배내골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</a:t>
              </a:r>
              <a:endParaRPr lang="en-US" altLang="ko-KR" sz="1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r"/>
              <a:r>
                <a:rPr lang="ko-KR" altLang="en-US" sz="1400" dirty="0" err="1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마을살이</a:t>
              </a:r>
              <a:endPara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675" y="1695706"/>
            <a:ext cx="2889515" cy="209211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674" y="3784641"/>
            <a:ext cx="2889515" cy="2074970"/>
          </a:xfrm>
          <a:prstGeom prst="rect">
            <a:avLst/>
          </a:prstGeom>
        </p:spPr>
      </p:pic>
      <p:sp>
        <p:nvSpPr>
          <p:cNvPr id="22" name="직사각형 21">
            <a:extLst>
              <a:ext uri="{FF2B5EF4-FFF2-40B4-BE49-F238E27FC236}">
                <a16:creationId xmlns="" xmlns:a16="http://schemas.microsoft.com/office/drawing/2014/main" id="{2AE4C1D0-A749-4D41-9683-95BF8B1D5BB7}"/>
              </a:ext>
            </a:extLst>
          </p:cNvPr>
          <p:cNvSpPr/>
          <p:nvPr/>
        </p:nvSpPr>
        <p:spPr>
          <a:xfrm>
            <a:off x="7457394" y="2125861"/>
            <a:ext cx="45298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600" b="1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Q. </a:t>
            </a:r>
            <a:r>
              <a:rPr lang="ko-KR" altLang="en-US" sz="1600" b="1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마을에서 아이들이 잘 놀 수 있을까</a:t>
            </a:r>
            <a:r>
              <a:rPr lang="en-US" altLang="ko-KR" sz="1600" b="1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="" xmlns:a16="http://schemas.microsoft.com/office/drawing/2014/main" id="{119F2D23-6A54-43E5-81BC-1737DFC84DA8}"/>
              </a:ext>
            </a:extLst>
          </p:cNvPr>
          <p:cNvSpPr/>
          <p:nvPr/>
        </p:nvSpPr>
        <p:spPr>
          <a:xfrm>
            <a:off x="7531286" y="4067873"/>
            <a:ext cx="45298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Q. </a:t>
            </a:r>
            <a:r>
              <a:rPr lang="ko-KR" altLang="en-US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어린이가 시장이 된다면</a:t>
            </a:r>
            <a:r>
              <a:rPr lang="en-US" altLang="ko-KR" sz="16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</a:t>
            </a:r>
            <a:endParaRPr lang="en-US" altLang="ko-KR" sz="16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47546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87610" y="176666"/>
            <a:ext cx="11884260" cy="656470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5" name="직선 연결선 4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30893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NO4.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어린이들과 함께하는 민주시민 이야기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72" y="1124744"/>
            <a:ext cx="5976664" cy="2573042"/>
          </a:xfrm>
          <a:prstGeom prst="rect">
            <a:avLst/>
          </a:prstGeom>
        </p:spPr>
      </p:pic>
      <p:sp>
        <p:nvSpPr>
          <p:cNvPr id="26" name="직사각형 25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371909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어린이들은 시민이 될 수 있을까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어떤 권리를 가지고 있을까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3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박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일의 어린이 민주시민 되기 프로젝트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366" y="1124744"/>
            <a:ext cx="3744416" cy="257304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366" y="3894047"/>
            <a:ext cx="3744416" cy="256546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72" y="3894047"/>
            <a:ext cx="3540638" cy="265638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22998" y="3933056"/>
            <a:ext cx="3168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 smtClean="0">
                <a:latin typeface="메이플스토리 OTF" pitchFamily="50" charset="-127"/>
                <a:ea typeface="메이플스토리 OTF" pitchFamily="50" charset="-127"/>
              </a:rPr>
              <a:t>아띠도</a:t>
            </a:r>
            <a:r>
              <a:rPr lang="ko-KR" altLang="en-US" sz="2400" dirty="0" smtClean="0">
                <a:latin typeface="메이플스토리 OTF" pitchFamily="50" charset="-127"/>
                <a:ea typeface="메이플스토리 OTF" pitchFamily="50" charset="-127"/>
              </a:rPr>
              <a:t> 함께 배우고 </a:t>
            </a:r>
            <a:endParaRPr lang="en-US" altLang="ko-KR" sz="2400" dirty="0" smtClean="0">
              <a:latin typeface="메이플스토리 OTF" pitchFamily="50" charset="-127"/>
              <a:ea typeface="메이플스토리 OTF" pitchFamily="50" charset="-127"/>
            </a:endParaRPr>
          </a:p>
          <a:p>
            <a:r>
              <a:rPr lang="ko-KR" altLang="en-US" sz="2400" dirty="0" smtClean="0">
                <a:latin typeface="메이플스토리 OTF" pitchFamily="50" charset="-127"/>
                <a:ea typeface="메이플스토리 OTF" pitchFamily="50" charset="-127"/>
              </a:rPr>
              <a:t>성장했던 </a:t>
            </a:r>
            <a:r>
              <a:rPr lang="en-US" altLang="ko-KR" sz="2400" dirty="0" smtClean="0">
                <a:latin typeface="메이플스토리 OTF" pitchFamily="50" charset="-127"/>
                <a:ea typeface="메이플스토리 OTF" pitchFamily="50" charset="-127"/>
              </a:rPr>
              <a:t>YMCA</a:t>
            </a:r>
          </a:p>
          <a:p>
            <a:r>
              <a:rPr lang="ko-KR" altLang="en-US" sz="2400" dirty="0" smtClean="0">
                <a:latin typeface="메이플스토리 OTF" pitchFamily="50" charset="-127"/>
                <a:ea typeface="메이플스토리 OTF" pitchFamily="50" charset="-127"/>
              </a:rPr>
              <a:t>어린이민주시민학교</a:t>
            </a:r>
            <a:endParaRPr lang="en-US" altLang="ko-KR" sz="2400" dirty="0" smtClean="0">
              <a:latin typeface="메이플스토리 OTF" pitchFamily="50" charset="-127"/>
              <a:ea typeface="메이플스토리 OTF" pitchFamily="50" charset="-127"/>
            </a:endParaRPr>
          </a:p>
          <a:p>
            <a:r>
              <a:rPr lang="ko-KR" altLang="en-US" sz="2400" dirty="0" smtClean="0">
                <a:latin typeface="메이플스토리 OTF" pitchFamily="50" charset="-127"/>
                <a:ea typeface="메이플스토리 OTF" pitchFamily="50" charset="-127"/>
              </a:rPr>
              <a:t>♥</a:t>
            </a:r>
            <a:endParaRPr lang="en-US" altLang="ko-KR" sz="2400" dirty="0" smtClean="0">
              <a:latin typeface="메이플스토리 OTF" pitchFamily="50" charset="-127"/>
              <a:ea typeface="메이플스토리 OTF" pitchFamily="50" charset="-127"/>
            </a:endParaRPr>
          </a:p>
          <a:p>
            <a:r>
              <a:rPr lang="en-US" altLang="ko-KR" sz="2400" dirty="0" smtClean="0">
                <a:latin typeface="메이플스토리 OTF" pitchFamily="50" charset="-127"/>
                <a:ea typeface="메이플스토리 OTF" pitchFamily="50" charset="-127"/>
              </a:rPr>
              <a:t>8.9~8.12</a:t>
            </a:r>
            <a:endParaRPr lang="ko-KR" altLang="en-US" sz="2400" dirty="0">
              <a:latin typeface="메이플스토리 OTF" pitchFamily="50" charset="-127"/>
              <a:ea typeface="메이플스토리 OTF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93996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56" name="직선 연결선 55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26" name="Picture 2" descr="d:\Administrator\Downloads\rainb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590" y="80479"/>
            <a:ext cx="1935585" cy="193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4" name="그룹 53"/>
          <p:cNvGrpSpPr/>
          <p:nvPr/>
        </p:nvGrpSpPr>
        <p:grpSpPr>
          <a:xfrm>
            <a:off x="478582" y="1308382"/>
            <a:ext cx="6008233" cy="884352"/>
            <a:chOff x="1249309" y="1196752"/>
            <a:chExt cx="6008233" cy="884352"/>
          </a:xfrm>
        </p:grpSpPr>
        <p:grpSp>
          <p:nvGrpSpPr>
            <p:cNvPr id="7" name="그룹 6">
              <a:extLst>
                <a:ext uri="{FF2B5EF4-FFF2-40B4-BE49-F238E27FC236}">
                  <a16:creationId xmlns="" xmlns:a16="http://schemas.microsoft.com/office/drawing/2014/main" id="{CC0B6721-876A-4E8B-919F-ECABEE0C95C2}"/>
                </a:ext>
              </a:extLst>
            </p:cNvPr>
            <p:cNvGrpSpPr/>
            <p:nvPr/>
          </p:nvGrpSpPr>
          <p:grpSpPr>
            <a:xfrm>
              <a:off x="1249309" y="1196752"/>
              <a:ext cx="532320" cy="884352"/>
              <a:chOff x="7656202" y="2296909"/>
              <a:chExt cx="443627" cy="1008000"/>
            </a:xfrm>
          </p:grpSpPr>
          <p:sp>
            <p:nvSpPr>
              <p:cNvPr id="9" name="직사각형 8">
                <a:extLst>
                  <a:ext uri="{FF2B5EF4-FFF2-40B4-BE49-F238E27FC236}">
                    <a16:creationId xmlns="" xmlns:a16="http://schemas.microsoft.com/office/drawing/2014/main" id="{11697A9D-3A46-4072-8AF8-22AA21D930F8}"/>
                  </a:ext>
                </a:extLst>
              </p:cNvPr>
              <p:cNvSpPr/>
              <p:nvPr/>
            </p:nvSpPr>
            <p:spPr>
              <a:xfrm>
                <a:off x="7693442" y="2296909"/>
                <a:ext cx="406387" cy="8770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4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4</a:t>
                </a:r>
                <a:endParaRPr lang="en-US" altLang="ko-KR" sz="4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0" name="직사각형 9">
                <a:extLst>
                  <a:ext uri="{FF2B5EF4-FFF2-40B4-BE49-F238E27FC236}">
                    <a16:creationId xmlns="" xmlns:a16="http://schemas.microsoft.com/office/drawing/2014/main" id="{6BB85A90-3D6A-4510-9B06-AD28AF1732BD}"/>
                  </a:ext>
                </a:extLst>
              </p:cNvPr>
              <p:cNvSpPr/>
              <p:nvPr/>
            </p:nvSpPr>
            <p:spPr>
              <a:xfrm>
                <a:off x="7656202" y="2954099"/>
                <a:ext cx="437112" cy="3508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400" b="1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소감</a:t>
                </a:r>
                <a:endParaRPr lang="en-US" altLang="ko-KR" sz="1400" b="1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</p:grpSp>
        <p:sp>
          <p:nvSpPr>
            <p:cNvPr id="59" name="직사각형 58">
              <a:extLst>
                <a:ext uri="{FF2B5EF4-FFF2-40B4-BE49-F238E27FC236}">
                  <a16:creationId xmlns="" xmlns:a16="http://schemas.microsoft.com/office/drawing/2014/main" id="{6896E523-65AA-41D9-B0D8-C3E524262FB5}"/>
                </a:ext>
              </a:extLst>
            </p:cNvPr>
            <p:cNvSpPr/>
            <p:nvPr/>
          </p:nvSpPr>
          <p:spPr>
            <a:xfrm>
              <a:off x="1856704" y="1283862"/>
              <a:ext cx="540083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440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우리들에게 어린이 민주시민</a:t>
              </a:r>
              <a:r>
                <a:rPr lang="en-US" altLang="ko-KR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 </a:t>
              </a:r>
              <a:r>
                <a:rPr lang="ko-KR" altLang="en-US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이란</a:t>
              </a:r>
              <a:r>
                <a:rPr lang="en-US" altLang="ko-KR" sz="4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?</a:t>
              </a:r>
              <a:endParaRPr lang="en-US" altLang="ko-KR" sz="4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</p:txBody>
        </p:sp>
      </p:grpSp>
      <p:sp>
        <p:nvSpPr>
          <p:cNvPr id="60" name="오각형 59"/>
          <p:cNvSpPr/>
          <p:nvPr/>
        </p:nvSpPr>
        <p:spPr>
          <a:xfrm>
            <a:off x="478581" y="2437141"/>
            <a:ext cx="936133" cy="355009"/>
          </a:xfrm>
          <a:prstGeom prst="homePlate">
            <a:avLst/>
          </a:prstGeom>
          <a:solidFill>
            <a:srgbClr val="FBD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현지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478582" y="3723577"/>
            <a:ext cx="5475063" cy="1600438"/>
            <a:chOff x="836167" y="3933056"/>
            <a:chExt cx="5475063" cy="1600438"/>
          </a:xfrm>
        </p:grpSpPr>
        <p:sp>
          <p:nvSpPr>
            <p:cNvPr id="68" name="오각형 67"/>
            <p:cNvSpPr/>
            <p:nvPr/>
          </p:nvSpPr>
          <p:spPr>
            <a:xfrm>
              <a:off x="836167" y="3953344"/>
              <a:ext cx="936133" cy="355009"/>
            </a:xfrm>
            <a:prstGeom prst="homePlate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지</a:t>
              </a:r>
              <a:r>
                <a:rPr lang="ko-KR" altLang="en-US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호</a:t>
              </a: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843539" y="3933056"/>
              <a:ext cx="5467691" cy="1600438"/>
              <a:chOff x="843539" y="3933056"/>
              <a:chExt cx="5467691" cy="1600438"/>
            </a:xfrm>
          </p:grpSpPr>
          <p:sp>
            <p:nvSpPr>
              <p:cNvPr id="42" name="직사각형 41"/>
              <p:cNvSpPr/>
              <p:nvPr/>
            </p:nvSpPr>
            <p:spPr>
              <a:xfrm>
                <a:off x="1813313" y="3933056"/>
                <a:ext cx="4497917" cy="16004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어린이들과 시간을 보내는 시간은 즐겁다</a:t>
                </a:r>
                <a:r>
                  <a:rPr lang="en-US" altLang="ko-KR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. </a:t>
                </a:r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지치진 않는 체력</a:t>
                </a:r>
                <a:r>
                  <a:rPr lang="en-US" altLang="ko-KR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순수함</a:t>
                </a:r>
                <a:r>
                  <a:rPr lang="en-US" altLang="ko-KR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에너지는 나에게도 긍정적인 영향을 준다</a:t>
                </a:r>
                <a:r>
                  <a:rPr lang="en-US" altLang="ko-KR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. </a:t>
                </a:r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민주시민에 관해 토론하는 어린이</a:t>
                </a:r>
                <a:r>
                  <a:rPr lang="en-US" altLang="ko-KR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아동권리에 관해 말하는 어린이들을 보고 내가 이전에 가졌던 어린이들에 관한 편견이 잘 못 되었구나 라는 것을 깨달았고 수업을 하면서 민주시민어린이들에게 많이 배웠고 그 친구들에게 고마웠던 시간이다</a:t>
                </a:r>
                <a:endPara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  <p:sp>
            <p:nvSpPr>
              <p:cNvPr id="69" name="오각형 68"/>
              <p:cNvSpPr/>
              <p:nvPr/>
            </p:nvSpPr>
            <p:spPr>
              <a:xfrm>
                <a:off x="843539" y="3984830"/>
                <a:ext cx="936133" cy="355009"/>
              </a:xfrm>
              <a:prstGeom prst="homePlate">
                <a:avLst/>
              </a:prstGeom>
              <a:solidFill>
                <a:srgbClr val="FF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dirty="0" smtClean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메이플스토리" panose="02000300000000000000" pitchFamily="2" charset="-127"/>
                    <a:ea typeface="메이플스토리" panose="02000300000000000000" pitchFamily="2" charset="-127"/>
                  </a:rPr>
                  <a:t>지</a:t>
                </a:r>
                <a:r>
                  <a:rPr lang="ko-KR" altLang="en-US" dirty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메이플스토리" panose="02000300000000000000" pitchFamily="2" charset="-127"/>
                    <a:ea typeface="메이플스토리" panose="02000300000000000000" pitchFamily="2" charset="-127"/>
                  </a:rPr>
                  <a:t>호</a:t>
                </a:r>
              </a:p>
            </p:txBody>
          </p:sp>
        </p:grpSp>
      </p:grpSp>
      <p:sp>
        <p:nvSpPr>
          <p:cNvPr id="39" name="직사각형 38"/>
          <p:cNvSpPr/>
          <p:nvPr/>
        </p:nvSpPr>
        <p:spPr>
          <a:xfrm>
            <a:off x="1558701" y="2348880"/>
            <a:ext cx="1020046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처음 내가 선생님이라는 말을 들었을 때에는 책임감과 부담감이 있었고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걱정도 많았다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 err="1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완벽하지않고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때로는 아이들에게 피해만 </a:t>
            </a:r>
            <a:r>
              <a:rPr lang="ko-KR" altLang="en-US" sz="1400" dirty="0" err="1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끼칠까봐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두려웠지만 때로는 선생님으로서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언니로서의 나의 모습을 보여주려고 노력한 것 같다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나의 모둠아이들은 서로 다른 색깔을 가지고 있었지만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짧은 </a:t>
            </a:r>
            <a:r>
              <a:rPr lang="ko-KR" altLang="en-US" sz="1400" dirty="0" err="1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시간동안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조금이나마 변화했다는 것을 알 </a:t>
            </a:r>
            <a:r>
              <a:rPr lang="ko-KR" altLang="en-US" sz="1400" dirty="0" err="1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수있었다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정말 순수하고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착했고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 err="1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나또한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많이 배울 수 있었던 경험이 된 것 같다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어린이라는 틀에 갇혀서 어느 순간 그들의 생각을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성장을 막고 있는 사회나 그런 것에 적응된 나 자신을 볼 수 있어서 나부터 바뀌어야겠다는 생각이 들었다</a:t>
            </a:r>
            <a:r>
              <a: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!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478582" y="5499229"/>
            <a:ext cx="5500787" cy="954107"/>
            <a:chOff x="838622" y="5282624"/>
            <a:chExt cx="5500787" cy="954107"/>
          </a:xfrm>
        </p:grpSpPr>
        <p:grpSp>
          <p:nvGrpSpPr>
            <p:cNvPr id="26" name="그룹 25">
              <a:extLst>
                <a:ext uri="{FF2B5EF4-FFF2-40B4-BE49-F238E27FC236}">
                  <a16:creationId xmlns="" xmlns:a16="http://schemas.microsoft.com/office/drawing/2014/main" id="{9F3EA068-E29C-4603-96B3-9522E43A0B5E}"/>
                </a:ext>
              </a:extLst>
            </p:cNvPr>
            <p:cNvGrpSpPr/>
            <p:nvPr/>
          </p:nvGrpSpPr>
          <p:grpSpPr>
            <a:xfrm>
              <a:off x="838622" y="5359562"/>
              <a:ext cx="908974" cy="369332"/>
              <a:chOff x="6823911" y="1913449"/>
              <a:chExt cx="909093" cy="369332"/>
            </a:xfrm>
            <a:solidFill>
              <a:schemeClr val="tx2">
                <a:lumMod val="40000"/>
                <a:lumOff val="60000"/>
              </a:schemeClr>
            </a:solidFill>
          </p:grpSpPr>
          <p:grpSp>
            <p:nvGrpSpPr>
              <p:cNvPr id="27" name="그룹 26">
                <a:extLst>
                  <a:ext uri="{FF2B5EF4-FFF2-40B4-BE49-F238E27FC236}">
                    <a16:creationId xmlns="" xmlns:a16="http://schemas.microsoft.com/office/drawing/2014/main" id="{91CAFA47-AF03-4F34-9A7C-E0C8DB0FF1F6}"/>
                  </a:ext>
                </a:extLst>
              </p:cNvPr>
              <p:cNvGrpSpPr/>
              <p:nvPr/>
            </p:nvGrpSpPr>
            <p:grpSpPr>
              <a:xfrm>
                <a:off x="6823911" y="1913450"/>
                <a:ext cx="909093" cy="369331"/>
                <a:chOff x="6611505" y="1913450"/>
                <a:chExt cx="3564065" cy="1447945"/>
              </a:xfrm>
              <a:grpFill/>
            </p:grpSpPr>
            <p:sp>
              <p:nvSpPr>
                <p:cNvPr id="29" name="직각 삼각형 28">
                  <a:extLst>
                    <a:ext uri="{FF2B5EF4-FFF2-40B4-BE49-F238E27FC236}">
                      <a16:creationId xmlns="" xmlns:a16="http://schemas.microsoft.com/office/drawing/2014/main" id="{681D1134-B42D-4970-AF6E-D318056C55BB}"/>
                    </a:ext>
                  </a:extLst>
                </p:cNvPr>
                <p:cNvSpPr/>
                <p:nvPr/>
              </p:nvSpPr>
              <p:spPr>
                <a:xfrm rot="13500000">
                  <a:off x="9151677" y="2121934"/>
                  <a:ext cx="1016766" cy="103102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메이플스토리" panose="02000300000000000000" pitchFamily="2" charset="-127"/>
                    <a:ea typeface="메이플스토리" panose="02000300000000000000" pitchFamily="2" charset="-127"/>
                  </a:endParaRPr>
                </a:p>
              </p:txBody>
            </p:sp>
            <p:sp>
              <p:nvSpPr>
                <p:cNvPr id="30" name="직사각형 29">
                  <a:extLst>
                    <a:ext uri="{FF2B5EF4-FFF2-40B4-BE49-F238E27FC236}">
                      <a16:creationId xmlns="" xmlns:a16="http://schemas.microsoft.com/office/drawing/2014/main" id="{ECF6A62D-6622-4889-BEE2-85A4836F1433}"/>
                    </a:ext>
                  </a:extLst>
                </p:cNvPr>
                <p:cNvSpPr/>
                <p:nvPr/>
              </p:nvSpPr>
              <p:spPr>
                <a:xfrm>
                  <a:off x="6611505" y="1913450"/>
                  <a:ext cx="3102771" cy="1447945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메이플스토리" panose="02000300000000000000" pitchFamily="2" charset="-127"/>
                    <a:ea typeface="메이플스토리" panose="02000300000000000000" pitchFamily="2" charset="-127"/>
                  </a:endParaRPr>
                </a:p>
              </p:txBody>
            </p:sp>
          </p:grpSp>
          <p:sp>
            <p:nvSpPr>
              <p:cNvPr id="28" name="직사각형 27">
                <a:extLst>
                  <a:ext uri="{FF2B5EF4-FFF2-40B4-BE49-F238E27FC236}">
                    <a16:creationId xmlns="" xmlns:a16="http://schemas.microsoft.com/office/drawing/2014/main" id="{7B1321F1-C410-435F-A126-6B4F96E2DD14}"/>
                  </a:ext>
                </a:extLst>
              </p:cNvPr>
              <p:cNvSpPr/>
              <p:nvPr/>
            </p:nvSpPr>
            <p:spPr>
              <a:xfrm>
                <a:off x="6824325" y="1913449"/>
                <a:ext cx="591906" cy="369332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r>
                  <a:rPr lang="ko-KR" altLang="en-US" dirty="0" smtClean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메이플스토리" panose="02000300000000000000" pitchFamily="2" charset="-127"/>
                    <a:ea typeface="메이플스토리" panose="02000300000000000000" pitchFamily="2" charset="-127"/>
                  </a:rPr>
                  <a:t>희진</a:t>
                </a:r>
                <a:endParaRPr lang="ko-KR" altLang="en-US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endParaRPr>
              </a:p>
            </p:txBody>
          </p:sp>
        </p:grpSp>
        <p:sp>
          <p:nvSpPr>
            <p:cNvPr id="23" name="직사각형 22"/>
            <p:cNvSpPr/>
            <p:nvPr/>
          </p:nvSpPr>
          <p:spPr>
            <a:xfrm>
              <a:off x="1846051" y="5282624"/>
              <a:ext cx="449335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왜 난 아이들을 어리다고만 생각하고 있었을까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?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과연 아이들이 어린 걸까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우리의 편견인 걸까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이 물음이 머릿속에서 떠나지 않았다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아이들과 함께하는 시간들이 참 소중하고 즐거운 시간이었다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endPara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6091152" y="3723576"/>
            <a:ext cx="5668017" cy="1600438"/>
            <a:chOff x="931245" y="2780928"/>
            <a:chExt cx="5668017" cy="1600438"/>
          </a:xfrm>
        </p:grpSpPr>
        <p:grpSp>
          <p:nvGrpSpPr>
            <p:cNvPr id="32" name="그룹 31">
              <a:extLst>
                <a:ext uri="{FF2B5EF4-FFF2-40B4-BE49-F238E27FC236}">
                  <a16:creationId xmlns="" xmlns:a16="http://schemas.microsoft.com/office/drawing/2014/main" id="{9F3EA068-E29C-4603-96B3-9522E43A0B5E}"/>
                </a:ext>
              </a:extLst>
            </p:cNvPr>
            <p:cNvGrpSpPr/>
            <p:nvPr/>
          </p:nvGrpSpPr>
          <p:grpSpPr>
            <a:xfrm>
              <a:off x="931245" y="2844745"/>
              <a:ext cx="919858" cy="369332"/>
              <a:chOff x="6823910" y="1913449"/>
              <a:chExt cx="919978" cy="369332"/>
            </a:xfrm>
          </p:grpSpPr>
          <p:grpSp>
            <p:nvGrpSpPr>
              <p:cNvPr id="34" name="그룹 33">
                <a:extLst>
                  <a:ext uri="{FF2B5EF4-FFF2-40B4-BE49-F238E27FC236}">
                    <a16:creationId xmlns="" xmlns:a16="http://schemas.microsoft.com/office/drawing/2014/main" id="{91CAFA47-AF03-4F34-9A7C-E0C8DB0FF1F6}"/>
                  </a:ext>
                </a:extLst>
              </p:cNvPr>
              <p:cNvGrpSpPr/>
              <p:nvPr/>
            </p:nvGrpSpPr>
            <p:grpSpPr>
              <a:xfrm>
                <a:off x="6823910" y="1913450"/>
                <a:ext cx="919978" cy="369331"/>
                <a:chOff x="6611505" y="1913450"/>
                <a:chExt cx="3606739" cy="1447945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36" name="직각 삼각형 35">
                  <a:extLst>
                    <a:ext uri="{FF2B5EF4-FFF2-40B4-BE49-F238E27FC236}">
                      <a16:creationId xmlns="" xmlns:a16="http://schemas.microsoft.com/office/drawing/2014/main" id="{681D1134-B42D-4970-AF6E-D318056C55BB}"/>
                    </a:ext>
                  </a:extLst>
                </p:cNvPr>
                <p:cNvSpPr/>
                <p:nvPr/>
              </p:nvSpPr>
              <p:spPr>
                <a:xfrm rot="13500000">
                  <a:off x="9194352" y="2128780"/>
                  <a:ext cx="1030460" cy="1017324"/>
                </a:xfrm>
                <a:prstGeom prst="rtTriangl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메이플스토리" panose="02000300000000000000" pitchFamily="2" charset="-127"/>
                    <a:ea typeface="메이플스토리" panose="02000300000000000000" pitchFamily="2" charset="-127"/>
                  </a:endParaRPr>
                </a:p>
              </p:txBody>
            </p:sp>
            <p:sp>
              <p:nvSpPr>
                <p:cNvPr id="37" name="직사각형 36">
                  <a:extLst>
                    <a:ext uri="{FF2B5EF4-FFF2-40B4-BE49-F238E27FC236}">
                      <a16:creationId xmlns="" xmlns:a16="http://schemas.microsoft.com/office/drawing/2014/main" id="{ECF6A62D-6622-4889-BEE2-85A4836F1433}"/>
                    </a:ext>
                  </a:extLst>
                </p:cNvPr>
                <p:cNvSpPr/>
                <p:nvPr/>
              </p:nvSpPr>
              <p:spPr>
                <a:xfrm>
                  <a:off x="6611505" y="1913450"/>
                  <a:ext cx="3102771" cy="1447945"/>
                </a:xfrm>
                <a:prstGeom prst="rect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메이플스토리" panose="02000300000000000000" pitchFamily="2" charset="-127"/>
                    <a:ea typeface="메이플스토리" panose="02000300000000000000" pitchFamily="2" charset="-127"/>
                  </a:endParaRPr>
                </a:p>
              </p:txBody>
            </p:sp>
          </p:grpSp>
          <p:sp>
            <p:nvSpPr>
              <p:cNvPr id="35" name="직사각형 34">
                <a:extLst>
                  <a:ext uri="{FF2B5EF4-FFF2-40B4-BE49-F238E27FC236}">
                    <a16:creationId xmlns="" xmlns:a16="http://schemas.microsoft.com/office/drawing/2014/main" id="{7B1321F1-C410-435F-A126-6B4F96E2DD14}"/>
                  </a:ext>
                </a:extLst>
              </p:cNvPr>
              <p:cNvSpPr/>
              <p:nvPr/>
            </p:nvSpPr>
            <p:spPr>
              <a:xfrm>
                <a:off x="6824325" y="1913449"/>
                <a:ext cx="57908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dirty="0" smtClean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메이플스토리" panose="02000300000000000000" pitchFamily="2" charset="-127"/>
                    <a:ea typeface="메이플스토리" panose="02000300000000000000" pitchFamily="2" charset="-127"/>
                  </a:rPr>
                  <a:t>채윤</a:t>
                </a:r>
                <a:endParaRPr lang="ko-KR" altLang="en-US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endParaRPr>
              </a:p>
            </p:txBody>
          </p:sp>
        </p:grpSp>
        <p:sp>
          <p:nvSpPr>
            <p:cNvPr id="33" name="직사각형 32"/>
            <p:cNvSpPr/>
            <p:nvPr/>
          </p:nvSpPr>
          <p:spPr>
            <a:xfrm>
              <a:off x="2121318" y="2780928"/>
              <a:ext cx="4477944" cy="16004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솔직히 처음에는 민주시민이라는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내용에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아이들이 잘 이해할 수 있을지 걱정이 되었다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하지만 내 걱정이 무색하게 아이들은 많은 것을 알고 있었고 지속적인 관심을 가지고 있었다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4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일 동안 이어진 시간 속에서 아이들이 점점 우리에게 마음을 열어가는 것이 보였고 그만큼 기뻤다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하지만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....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나 자신은 어린이들의 에너지를 감당하기에 벅차다는 걸 깨달았다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...</a:t>
              </a: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6091152" y="5568397"/>
            <a:ext cx="5547902" cy="954107"/>
            <a:chOff x="979352" y="5095298"/>
            <a:chExt cx="5547902" cy="954107"/>
          </a:xfrm>
        </p:grpSpPr>
        <p:grpSp>
          <p:nvGrpSpPr>
            <p:cNvPr id="41" name="그룹 40">
              <a:extLst>
                <a:ext uri="{FF2B5EF4-FFF2-40B4-BE49-F238E27FC236}">
                  <a16:creationId xmlns="" xmlns:a16="http://schemas.microsoft.com/office/drawing/2014/main" id="{9F3EA068-E29C-4603-96B3-9522E43A0B5E}"/>
                </a:ext>
              </a:extLst>
            </p:cNvPr>
            <p:cNvGrpSpPr/>
            <p:nvPr/>
          </p:nvGrpSpPr>
          <p:grpSpPr>
            <a:xfrm>
              <a:off x="979352" y="5101857"/>
              <a:ext cx="919380" cy="369332"/>
              <a:chOff x="6823912" y="1913449"/>
              <a:chExt cx="919500" cy="369332"/>
            </a:xfrm>
          </p:grpSpPr>
          <p:grpSp>
            <p:nvGrpSpPr>
              <p:cNvPr id="44" name="그룹 43">
                <a:extLst>
                  <a:ext uri="{FF2B5EF4-FFF2-40B4-BE49-F238E27FC236}">
                    <a16:creationId xmlns="" xmlns:a16="http://schemas.microsoft.com/office/drawing/2014/main" id="{91CAFA47-AF03-4F34-9A7C-E0C8DB0FF1F6}"/>
                  </a:ext>
                </a:extLst>
              </p:cNvPr>
              <p:cNvGrpSpPr/>
              <p:nvPr/>
            </p:nvGrpSpPr>
            <p:grpSpPr>
              <a:xfrm>
                <a:off x="6823912" y="1913450"/>
                <a:ext cx="919500" cy="369331"/>
                <a:chOff x="6611505" y="1913450"/>
                <a:chExt cx="3604864" cy="1447945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47" name="직각 삼각형 46">
                  <a:extLst>
                    <a:ext uri="{FF2B5EF4-FFF2-40B4-BE49-F238E27FC236}">
                      <a16:creationId xmlns="" xmlns:a16="http://schemas.microsoft.com/office/drawing/2014/main" id="{681D1134-B42D-4970-AF6E-D318056C55BB}"/>
                    </a:ext>
                  </a:extLst>
                </p:cNvPr>
                <p:cNvSpPr/>
                <p:nvPr/>
              </p:nvSpPr>
              <p:spPr>
                <a:xfrm rot="13500000">
                  <a:off x="9192477" y="2124279"/>
                  <a:ext cx="1021458" cy="1026326"/>
                </a:xfrm>
                <a:prstGeom prst="rtTriangle">
                  <a:avLst/>
                </a:prstGeom>
                <a:solidFill>
                  <a:srgbClr val="FFCC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메이플스토리" panose="02000300000000000000" pitchFamily="2" charset="-127"/>
                    <a:ea typeface="메이플스토리" panose="02000300000000000000" pitchFamily="2" charset="-127"/>
                  </a:endParaRPr>
                </a:p>
              </p:txBody>
            </p:sp>
            <p:sp>
              <p:nvSpPr>
                <p:cNvPr id="48" name="직사각형 47">
                  <a:extLst>
                    <a:ext uri="{FF2B5EF4-FFF2-40B4-BE49-F238E27FC236}">
                      <a16:creationId xmlns="" xmlns:a16="http://schemas.microsoft.com/office/drawing/2014/main" id="{ECF6A62D-6622-4889-BEE2-85A4836F1433}"/>
                    </a:ext>
                  </a:extLst>
                </p:cNvPr>
                <p:cNvSpPr/>
                <p:nvPr/>
              </p:nvSpPr>
              <p:spPr>
                <a:xfrm>
                  <a:off x="6611505" y="1913450"/>
                  <a:ext cx="3102771" cy="1447945"/>
                </a:xfrm>
                <a:prstGeom prst="rect">
                  <a:avLst/>
                </a:prstGeom>
                <a:solidFill>
                  <a:srgbClr val="FFCC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메이플스토리" panose="02000300000000000000" pitchFamily="2" charset="-127"/>
                    <a:ea typeface="메이플스토리" panose="02000300000000000000" pitchFamily="2" charset="-127"/>
                  </a:endParaRPr>
                </a:p>
              </p:txBody>
            </p:sp>
          </p:grpSp>
          <p:sp>
            <p:nvSpPr>
              <p:cNvPr id="46" name="직사각형 45">
                <a:extLst>
                  <a:ext uri="{FF2B5EF4-FFF2-40B4-BE49-F238E27FC236}">
                    <a16:creationId xmlns="" xmlns:a16="http://schemas.microsoft.com/office/drawing/2014/main" id="{7B1321F1-C410-435F-A126-6B4F96E2DD14}"/>
                  </a:ext>
                </a:extLst>
              </p:cNvPr>
              <p:cNvSpPr/>
              <p:nvPr/>
            </p:nvSpPr>
            <p:spPr>
              <a:xfrm>
                <a:off x="6824325" y="1913449"/>
                <a:ext cx="59671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dirty="0" smtClean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메이플스토리" panose="02000300000000000000" pitchFamily="2" charset="-127"/>
                    <a:ea typeface="메이플스토리" panose="02000300000000000000" pitchFamily="2" charset="-127"/>
                  </a:rPr>
                  <a:t>재</a:t>
                </a:r>
                <a:r>
                  <a:rPr lang="ko-KR" altLang="en-US" dirty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메이플스토리" panose="02000300000000000000" pitchFamily="2" charset="-127"/>
                    <a:ea typeface="메이플스토리" panose="02000300000000000000" pitchFamily="2" charset="-127"/>
                  </a:rPr>
                  <a:t>완</a:t>
                </a:r>
              </a:p>
            </p:txBody>
          </p:sp>
        </p:grpSp>
        <p:sp>
          <p:nvSpPr>
            <p:cNvPr id="43" name="직사각형 42"/>
            <p:cNvSpPr/>
            <p:nvPr/>
          </p:nvSpPr>
          <p:spPr>
            <a:xfrm>
              <a:off x="2121319" y="5095298"/>
              <a:ext cx="440593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오히려 어른들보다 명확하고 솔직하게 자신의 의견을 표현하는 어린이들을 보고 매우 부끄러운 마음이 들었다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그리고 무엇보다 어린이들의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지칠 줄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모르는 에너지와 밝은 모습에 나 또한 행복한 시간을 보낼 수 있었다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</a:t>
              </a:r>
            </a:p>
          </p:txBody>
        </p:sp>
      </p:grpSp>
      <p:sp>
        <p:nvSpPr>
          <p:cNvPr id="45" name="직사각형 44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30893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NO4.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어린이들과 함께하는 민주시민 이야기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="" xmlns:a16="http://schemas.microsoft.com/office/drawing/2014/main" id="{2E350DEA-4DEF-4FAE-9DE0-F232E707EFC7}"/>
              </a:ext>
            </a:extLst>
          </p:cNvPr>
          <p:cNvSpPr/>
          <p:nvPr/>
        </p:nvSpPr>
        <p:spPr>
          <a:xfrm>
            <a:off x="332614" y="585284"/>
            <a:ext cx="371909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어린이들은 시민이 될 수 있을까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어떤 권리를 가지고 있을까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? 3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박 </a:t>
            </a:r>
            <a:r>
              <a:rPr lang="en-US" altLang="ko-KR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</a:t>
            </a:r>
            <a:r>
              <a:rPr lang="ko-KR" altLang="en-US" sz="105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일의 어린이 민주시민 되기 프로젝트</a:t>
            </a:r>
            <a:endParaRPr lang="en-US" altLang="ko-KR" sz="105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79121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12212315" cy="6891496"/>
            <a:chOff x="0" y="0"/>
            <a:chExt cx="12212315" cy="6891496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879182" cy="3324263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9182" y="0"/>
              <a:ext cx="6311231" cy="3328138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24263"/>
              <a:ext cx="5879182" cy="3567233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9182" y="3333246"/>
              <a:ext cx="6333133" cy="3524754"/>
            </a:xfrm>
            <a:prstGeom prst="rect">
              <a:avLst/>
            </a:prstGeom>
          </p:spPr>
        </p:pic>
      </p:grpSp>
      <p:sp>
        <p:nvSpPr>
          <p:cNvPr id="21" name="직사각형 20"/>
          <p:cNvSpPr/>
          <p:nvPr/>
        </p:nvSpPr>
        <p:spPr>
          <a:xfrm>
            <a:off x="-1" y="-24707"/>
            <a:ext cx="12190414" cy="6891785"/>
          </a:xfrm>
          <a:prstGeom prst="rect">
            <a:avLst/>
          </a:prstGeom>
          <a:solidFill>
            <a:schemeClr val="bg2">
              <a:lumMod val="10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F5D6CF2B-F2D6-407A-9B8C-832AEBEA430A}"/>
              </a:ext>
            </a:extLst>
          </p:cNvPr>
          <p:cNvSpPr/>
          <p:nvPr/>
        </p:nvSpPr>
        <p:spPr>
          <a:xfrm>
            <a:off x="2402794" y="1787499"/>
            <a:ext cx="7384825" cy="3076060"/>
          </a:xfrm>
          <a:prstGeom prst="rect">
            <a:avLst/>
          </a:prstGeom>
          <a:pattFill prst="wdDn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>
            <a:extLst>
              <a:ext uri="{FF2B5EF4-FFF2-40B4-BE49-F238E27FC236}">
                <a16:creationId xmlns="" xmlns:a16="http://schemas.microsoft.com/office/drawing/2014/main" id="{D0E7E1E0-EF75-4B60-85C1-899DB6FAC5B5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DCF47E50-4F3E-4F95-91C9-1A8AD8FB5E6E}"/>
              </a:ext>
            </a:extLst>
          </p:cNvPr>
          <p:cNvSpPr/>
          <p:nvPr/>
        </p:nvSpPr>
        <p:spPr>
          <a:xfrm>
            <a:off x="2478322" y="1853728"/>
            <a:ext cx="9989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Impact" panose="020B0806030902050204" pitchFamily="34" charset="0"/>
                <a:ea typeface="-윤고딕310" panose="02030504000101010101" pitchFamily="18" charset="-127"/>
              </a:rPr>
              <a:t>NO. </a:t>
            </a:r>
            <a:r>
              <a:rPr lang="en-US" altLang="ko-KR" sz="32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Impact" panose="020B0806030902050204" pitchFamily="34" charset="0"/>
                <a:ea typeface="-윤고딕310" panose="02030504000101010101" pitchFamily="18" charset="-127"/>
              </a:rPr>
              <a:t>5</a:t>
            </a:r>
            <a:endParaRPr lang="ko-KR" altLang="en-US" sz="3200" dirty="0"/>
          </a:p>
        </p:txBody>
      </p:sp>
      <p:grpSp>
        <p:nvGrpSpPr>
          <p:cNvPr id="26" name="그룹 25">
            <a:extLst>
              <a:ext uri="{FF2B5EF4-FFF2-40B4-BE49-F238E27FC236}">
                <a16:creationId xmlns="" xmlns:a16="http://schemas.microsoft.com/office/drawing/2014/main" id="{4C24F996-3145-4E82-8F2E-298652FBD5EB}"/>
              </a:ext>
            </a:extLst>
          </p:cNvPr>
          <p:cNvGrpSpPr/>
          <p:nvPr/>
        </p:nvGrpSpPr>
        <p:grpSpPr>
          <a:xfrm>
            <a:off x="4943078" y="2242448"/>
            <a:ext cx="2736304" cy="2338681"/>
            <a:chOff x="4379911" y="2291659"/>
            <a:chExt cx="2964152" cy="2978625"/>
          </a:xfrm>
        </p:grpSpPr>
        <p:sp>
          <p:nvSpPr>
            <p:cNvPr id="27" name="자유형: 도형 26">
              <a:extLst>
                <a:ext uri="{FF2B5EF4-FFF2-40B4-BE49-F238E27FC236}">
                  <a16:creationId xmlns="" xmlns:a16="http://schemas.microsoft.com/office/drawing/2014/main" id="{A1A4A44B-5976-4420-9D7F-AC515C4ED539}"/>
                </a:ext>
              </a:extLst>
            </p:cNvPr>
            <p:cNvSpPr/>
            <p:nvPr/>
          </p:nvSpPr>
          <p:spPr>
            <a:xfrm>
              <a:off x="4379911" y="2291659"/>
              <a:ext cx="2964152" cy="2978625"/>
            </a:xfrm>
            <a:custGeom>
              <a:avLst/>
              <a:gdLst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674796 h 2213811"/>
                <a:gd name="connsiteX3" fmla="*/ 2127183 w 2618072"/>
                <a:gd name="connsiteY3" fmla="*/ 1799925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819175 h 2213811"/>
                <a:gd name="connsiteX3" fmla="*/ 2127183 w 2618072"/>
                <a:gd name="connsiteY3" fmla="*/ 1799925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618072"/>
                <a:gd name="connsiteY0" fmla="*/ 1722922 h 2213811"/>
                <a:gd name="connsiteX1" fmla="*/ 837398 w 2618072"/>
                <a:gd name="connsiteY1" fmla="*/ 2213811 h 2213811"/>
                <a:gd name="connsiteX2" fmla="*/ 1540042 w 2618072"/>
                <a:gd name="connsiteY2" fmla="*/ 1819175 h 2213811"/>
                <a:gd name="connsiteX3" fmla="*/ 2088682 w 2618072"/>
                <a:gd name="connsiteY3" fmla="*/ 1665172 h 2213811"/>
                <a:gd name="connsiteX4" fmla="*/ 2618072 w 2618072"/>
                <a:gd name="connsiteY4" fmla="*/ 1337912 h 2213811"/>
                <a:gd name="connsiteX5" fmla="*/ 2396691 w 2618072"/>
                <a:gd name="connsiteY5" fmla="*/ 394636 h 2213811"/>
                <a:gd name="connsiteX6" fmla="*/ 1597794 w 2618072"/>
                <a:gd name="connsiteY6" fmla="*/ 0 h 2213811"/>
                <a:gd name="connsiteX7" fmla="*/ 770021 w 2618072"/>
                <a:gd name="connsiteY7" fmla="*/ 86628 h 2213811"/>
                <a:gd name="connsiteX8" fmla="*/ 144379 w 2618072"/>
                <a:gd name="connsiteY8" fmla="*/ 336885 h 2213811"/>
                <a:gd name="connsiteX9" fmla="*/ 0 w 2618072"/>
                <a:gd name="connsiteY9" fmla="*/ 914400 h 2213811"/>
                <a:gd name="connsiteX10" fmla="*/ 125129 w 2618072"/>
                <a:gd name="connsiteY10" fmla="*/ 1463040 h 2213811"/>
                <a:gd name="connsiteX11" fmla="*/ 654518 w 2618072"/>
                <a:gd name="connsiteY11" fmla="*/ 1809550 h 2213811"/>
                <a:gd name="connsiteX12" fmla="*/ 1087655 w 2618072"/>
                <a:gd name="connsiteY12" fmla="*/ 1722922 h 2213811"/>
                <a:gd name="connsiteX0" fmla="*/ 1087655 w 2492943"/>
                <a:gd name="connsiteY0" fmla="*/ 1722922 h 2213811"/>
                <a:gd name="connsiteX1" fmla="*/ 837398 w 2492943"/>
                <a:gd name="connsiteY1" fmla="*/ 2213811 h 2213811"/>
                <a:gd name="connsiteX2" fmla="*/ 1540042 w 2492943"/>
                <a:gd name="connsiteY2" fmla="*/ 1819175 h 2213811"/>
                <a:gd name="connsiteX3" fmla="*/ 2088682 w 2492943"/>
                <a:gd name="connsiteY3" fmla="*/ 1665172 h 2213811"/>
                <a:gd name="connsiteX4" fmla="*/ 2492943 w 2492943"/>
                <a:gd name="connsiteY4" fmla="*/ 1366788 h 2213811"/>
                <a:gd name="connsiteX5" fmla="*/ 2396691 w 2492943"/>
                <a:gd name="connsiteY5" fmla="*/ 394636 h 2213811"/>
                <a:gd name="connsiteX6" fmla="*/ 1597794 w 2492943"/>
                <a:gd name="connsiteY6" fmla="*/ 0 h 2213811"/>
                <a:gd name="connsiteX7" fmla="*/ 770021 w 2492943"/>
                <a:gd name="connsiteY7" fmla="*/ 86628 h 2213811"/>
                <a:gd name="connsiteX8" fmla="*/ 144379 w 2492943"/>
                <a:gd name="connsiteY8" fmla="*/ 336885 h 2213811"/>
                <a:gd name="connsiteX9" fmla="*/ 0 w 2492943"/>
                <a:gd name="connsiteY9" fmla="*/ 914400 h 2213811"/>
                <a:gd name="connsiteX10" fmla="*/ 125129 w 2492943"/>
                <a:gd name="connsiteY10" fmla="*/ 1463040 h 2213811"/>
                <a:gd name="connsiteX11" fmla="*/ 654518 w 2492943"/>
                <a:gd name="connsiteY11" fmla="*/ 1809550 h 2213811"/>
                <a:gd name="connsiteX12" fmla="*/ 1087655 w 2492943"/>
                <a:gd name="connsiteY12" fmla="*/ 1722922 h 2213811"/>
                <a:gd name="connsiteX0" fmla="*/ 1087655 w 2492943"/>
                <a:gd name="connsiteY0" fmla="*/ 1722922 h 2213811"/>
                <a:gd name="connsiteX1" fmla="*/ 837398 w 2492943"/>
                <a:gd name="connsiteY1" fmla="*/ 2213811 h 2213811"/>
                <a:gd name="connsiteX2" fmla="*/ 1540042 w 2492943"/>
                <a:gd name="connsiteY2" fmla="*/ 1819175 h 2213811"/>
                <a:gd name="connsiteX3" fmla="*/ 2088682 w 2492943"/>
                <a:gd name="connsiteY3" fmla="*/ 1665172 h 2213811"/>
                <a:gd name="connsiteX4" fmla="*/ 2492943 w 2492943"/>
                <a:gd name="connsiteY4" fmla="*/ 1366788 h 2213811"/>
                <a:gd name="connsiteX5" fmla="*/ 2461825 w 2492943"/>
                <a:gd name="connsiteY5" fmla="*/ 912449 h 2213811"/>
                <a:gd name="connsiteX6" fmla="*/ 2396691 w 2492943"/>
                <a:gd name="connsiteY6" fmla="*/ 394636 h 2213811"/>
                <a:gd name="connsiteX7" fmla="*/ 1597794 w 2492943"/>
                <a:gd name="connsiteY7" fmla="*/ 0 h 2213811"/>
                <a:gd name="connsiteX8" fmla="*/ 770021 w 2492943"/>
                <a:gd name="connsiteY8" fmla="*/ 86628 h 2213811"/>
                <a:gd name="connsiteX9" fmla="*/ 144379 w 2492943"/>
                <a:gd name="connsiteY9" fmla="*/ 336885 h 2213811"/>
                <a:gd name="connsiteX10" fmla="*/ 0 w 2492943"/>
                <a:gd name="connsiteY10" fmla="*/ 914400 h 2213811"/>
                <a:gd name="connsiteX11" fmla="*/ 125129 w 2492943"/>
                <a:gd name="connsiteY11" fmla="*/ 1463040 h 2213811"/>
                <a:gd name="connsiteX12" fmla="*/ 654518 w 2492943"/>
                <a:gd name="connsiteY12" fmla="*/ 1809550 h 2213811"/>
                <a:gd name="connsiteX13" fmla="*/ 1087655 w 2492943"/>
                <a:gd name="connsiteY13" fmla="*/ 1722922 h 2213811"/>
                <a:gd name="connsiteX0" fmla="*/ 1087655 w 2603928"/>
                <a:gd name="connsiteY0" fmla="*/ 1722922 h 2213811"/>
                <a:gd name="connsiteX1" fmla="*/ 837398 w 2603928"/>
                <a:gd name="connsiteY1" fmla="*/ 2213811 h 2213811"/>
                <a:gd name="connsiteX2" fmla="*/ 1540042 w 2603928"/>
                <a:gd name="connsiteY2" fmla="*/ 1819175 h 2213811"/>
                <a:gd name="connsiteX3" fmla="*/ 2088682 w 2603928"/>
                <a:gd name="connsiteY3" fmla="*/ 1665172 h 2213811"/>
                <a:gd name="connsiteX4" fmla="*/ 2492943 w 2603928"/>
                <a:gd name="connsiteY4" fmla="*/ 1366788 h 2213811"/>
                <a:gd name="connsiteX5" fmla="*/ 2603928 w 2603928"/>
                <a:gd name="connsiteY5" fmla="*/ 904970 h 2213811"/>
                <a:gd name="connsiteX6" fmla="*/ 2396691 w 2603928"/>
                <a:gd name="connsiteY6" fmla="*/ 394636 h 2213811"/>
                <a:gd name="connsiteX7" fmla="*/ 1597794 w 2603928"/>
                <a:gd name="connsiteY7" fmla="*/ 0 h 2213811"/>
                <a:gd name="connsiteX8" fmla="*/ 770021 w 2603928"/>
                <a:gd name="connsiteY8" fmla="*/ 86628 h 2213811"/>
                <a:gd name="connsiteX9" fmla="*/ 144379 w 2603928"/>
                <a:gd name="connsiteY9" fmla="*/ 336885 h 2213811"/>
                <a:gd name="connsiteX10" fmla="*/ 0 w 2603928"/>
                <a:gd name="connsiteY10" fmla="*/ 914400 h 2213811"/>
                <a:gd name="connsiteX11" fmla="*/ 125129 w 2603928"/>
                <a:gd name="connsiteY11" fmla="*/ 1463040 h 2213811"/>
                <a:gd name="connsiteX12" fmla="*/ 654518 w 2603928"/>
                <a:gd name="connsiteY12" fmla="*/ 1809550 h 2213811"/>
                <a:gd name="connsiteX13" fmla="*/ 1087655 w 2603928"/>
                <a:gd name="connsiteY13" fmla="*/ 1722922 h 2213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03928" h="2213811">
                  <a:moveTo>
                    <a:pt x="1087655" y="1722922"/>
                  </a:moveTo>
                  <a:lnTo>
                    <a:pt x="837398" y="2213811"/>
                  </a:lnTo>
                  <a:lnTo>
                    <a:pt x="1540042" y="1819175"/>
                  </a:lnTo>
                  <a:lnTo>
                    <a:pt x="2088682" y="1665172"/>
                  </a:lnTo>
                  <a:lnTo>
                    <a:pt x="2492943" y="1366788"/>
                  </a:lnTo>
                  <a:lnTo>
                    <a:pt x="2603928" y="904970"/>
                  </a:lnTo>
                  <a:lnTo>
                    <a:pt x="2396691" y="394636"/>
                  </a:lnTo>
                  <a:lnTo>
                    <a:pt x="1597794" y="0"/>
                  </a:lnTo>
                  <a:lnTo>
                    <a:pt x="770021" y="86628"/>
                  </a:lnTo>
                  <a:lnTo>
                    <a:pt x="144379" y="336885"/>
                  </a:lnTo>
                  <a:lnTo>
                    <a:pt x="0" y="914400"/>
                  </a:lnTo>
                  <a:lnTo>
                    <a:pt x="125129" y="1463040"/>
                  </a:lnTo>
                  <a:lnTo>
                    <a:pt x="654518" y="1809550"/>
                  </a:lnTo>
                  <a:lnTo>
                    <a:pt x="1087655" y="172292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100" dirty="0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="" xmlns:a16="http://schemas.microsoft.com/office/drawing/2014/main" id="{59352724-14B2-4F91-969E-3E5232290EAB}"/>
                </a:ext>
              </a:extLst>
            </p:cNvPr>
            <p:cNvSpPr/>
            <p:nvPr/>
          </p:nvSpPr>
          <p:spPr>
            <a:xfrm>
              <a:off x="4922601" y="2702351"/>
              <a:ext cx="1873187" cy="16855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4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함께한</a:t>
              </a:r>
              <a:endParaRPr lang="en-US" altLang="ko-KR" sz="4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  <a:p>
              <a:pPr algn="ctr"/>
              <a:r>
                <a:rPr lang="ko-KR" altLang="en-US" sz="40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사람</a:t>
              </a:r>
              <a:r>
                <a:rPr lang="ko-KR" altLang="en-US" sz="40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들</a:t>
              </a:r>
              <a:endParaRPr lang="en-US" altLang="ko-KR" sz="40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</p:txBody>
        </p:sp>
      </p:grp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3BFA2D42-F097-4848-937A-2F1A914A4FC9}"/>
              </a:ext>
            </a:extLst>
          </p:cNvPr>
          <p:cNvSpPr/>
          <p:nvPr/>
        </p:nvSpPr>
        <p:spPr>
          <a:xfrm>
            <a:off x="332615" y="377309"/>
            <a:ext cx="12490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RAONATTI 18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CA9C49B7-D347-4907-9B3A-9E8310594B0E}"/>
              </a:ext>
            </a:extLst>
          </p:cNvPr>
          <p:cNvSpPr/>
          <p:nvPr/>
        </p:nvSpPr>
        <p:spPr>
          <a:xfrm>
            <a:off x="332614" y="585286"/>
            <a:ext cx="15872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CAMBODIA TEAM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54474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18542" y="120227"/>
            <a:ext cx="11884260" cy="656470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>
              <a:solidFill>
                <a:schemeClr val="tx1"/>
              </a:solidFill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이외에도</a:t>
            </a:r>
            <a:endParaRPr lang="en-US" altLang="ko-KR" sz="2000" dirty="0">
              <a:solidFill>
                <a:schemeClr val="tx1"/>
              </a:solidFill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함께 활동했던</a:t>
            </a:r>
            <a:endParaRPr lang="en-US" altLang="ko-KR" sz="2000" dirty="0" smtClean="0">
              <a:solidFill>
                <a:schemeClr val="tx1"/>
              </a:solidFill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민주시민학교의 </a:t>
            </a:r>
            <a:endParaRPr lang="en-US" altLang="ko-KR" sz="2000" dirty="0" smtClean="0">
              <a:solidFill>
                <a:schemeClr val="tx1"/>
              </a:solidFill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어린이들</a:t>
            </a:r>
            <a:r>
              <a:rPr lang="en-US" altLang="ko-KR" sz="2000" dirty="0" smtClean="0">
                <a:solidFill>
                  <a:schemeClr val="tx1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,</a:t>
            </a:r>
          </a:p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리터니 아띠 </a:t>
            </a:r>
            <a:endParaRPr lang="en-US" altLang="ko-KR" sz="2000" dirty="0" smtClean="0">
              <a:solidFill>
                <a:schemeClr val="tx1"/>
              </a:solidFill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미미</a:t>
            </a:r>
            <a:r>
              <a:rPr lang="en-US" altLang="ko-KR" sz="2000" dirty="0" smtClean="0">
                <a:solidFill>
                  <a:schemeClr val="tx1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,</a:t>
            </a:r>
          </a:p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청소년 노동에 대해</a:t>
            </a:r>
            <a:endParaRPr lang="en-US" altLang="ko-KR" sz="2000" dirty="0" smtClean="0">
              <a:solidFill>
                <a:schemeClr val="tx1"/>
              </a:solidFill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알려주신</a:t>
            </a:r>
            <a:r>
              <a:rPr lang="en-US" altLang="ko-KR" sz="2000" dirty="0">
                <a:solidFill>
                  <a:schemeClr val="tx1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 </a:t>
            </a:r>
            <a:r>
              <a:rPr lang="ko-KR" altLang="en-US" sz="2000" dirty="0" smtClean="0">
                <a:solidFill>
                  <a:schemeClr val="tx1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선생님들</a:t>
            </a:r>
            <a:endParaRPr lang="en-US" altLang="ko-KR" sz="2000" dirty="0" smtClean="0">
              <a:solidFill>
                <a:schemeClr val="tx1"/>
              </a:solidFill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등 모두들 정말 정말</a:t>
            </a:r>
            <a:endParaRPr lang="en-US" altLang="ko-KR" dirty="0">
              <a:solidFill>
                <a:schemeClr val="tx1"/>
              </a:solidFill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감사합니다♡</a:t>
            </a:r>
            <a:endParaRPr lang="en-US" altLang="ko-KR" dirty="0">
              <a:solidFill>
                <a:schemeClr val="tx1"/>
              </a:solidFill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  <a:p>
            <a:pPr algn="ctr"/>
            <a:r>
              <a:rPr lang="ko-KR" altLang="en-US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도</a:t>
            </a:r>
            <a:endParaRPr lang="ko-KR" altLang="en-US" dirty="0"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5" y="377309"/>
            <a:ext cx="15840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NO5.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함께한 사람들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="" xmlns:a16="http://schemas.microsoft.com/office/drawing/2014/main" id="{C820C2C4-2FBE-4965-9517-D084CA05D466}"/>
              </a:ext>
            </a:extLst>
          </p:cNvPr>
          <p:cNvGrpSpPr/>
          <p:nvPr/>
        </p:nvGrpSpPr>
        <p:grpSpPr>
          <a:xfrm>
            <a:off x="5519142" y="5476516"/>
            <a:ext cx="1414851" cy="371025"/>
            <a:chOff x="5462739" y="4193816"/>
            <a:chExt cx="1415034" cy="371025"/>
          </a:xfrm>
        </p:grpSpPr>
        <p:sp>
          <p:nvSpPr>
            <p:cNvPr id="75" name="직사각형 74">
              <a:extLst>
                <a:ext uri="{FF2B5EF4-FFF2-40B4-BE49-F238E27FC236}">
                  <a16:creationId xmlns="" xmlns:a16="http://schemas.microsoft.com/office/drawing/2014/main" id="{FB9B97BD-A286-4AD9-BB47-6A0D3F175EEA}"/>
                </a:ext>
              </a:extLst>
            </p:cNvPr>
            <p:cNvSpPr/>
            <p:nvPr/>
          </p:nvSpPr>
          <p:spPr>
            <a:xfrm>
              <a:off x="5462739" y="4202007"/>
              <a:ext cx="1415034" cy="36283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="" xmlns:a16="http://schemas.microsoft.com/office/drawing/2014/main" id="{7C035C2C-D005-465A-BCB2-85AE1D0FAB62}"/>
                </a:ext>
              </a:extLst>
            </p:cNvPr>
            <p:cNvSpPr/>
            <p:nvPr/>
          </p:nvSpPr>
          <p:spPr>
            <a:xfrm>
              <a:off x="5572899" y="4193816"/>
              <a:ext cx="119471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사람</a:t>
              </a:r>
              <a:r>
                <a:rPr lang="en-US" altLang="ko-KR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사랑</a:t>
              </a:r>
              <a:endParaRPr lang="ko-KR" alt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="" xmlns:a16="http://schemas.microsoft.com/office/drawing/2014/main" id="{62B25AF8-32F4-48F9-A17E-975EE67CDF07}"/>
              </a:ext>
            </a:extLst>
          </p:cNvPr>
          <p:cNvGrpSpPr/>
          <p:nvPr/>
        </p:nvGrpSpPr>
        <p:grpSpPr>
          <a:xfrm>
            <a:off x="910630" y="1904117"/>
            <a:ext cx="4365638" cy="3049769"/>
            <a:chOff x="1193860" y="1904115"/>
            <a:chExt cx="4366207" cy="3049769"/>
          </a:xfrm>
        </p:grpSpPr>
        <p:grpSp>
          <p:nvGrpSpPr>
            <p:cNvPr id="13" name="그룹 12">
              <a:extLst>
                <a:ext uri="{FF2B5EF4-FFF2-40B4-BE49-F238E27FC236}">
                  <a16:creationId xmlns="" xmlns:a16="http://schemas.microsoft.com/office/drawing/2014/main" id="{7686DDFA-38D3-4F17-9E4A-CC4AEC082B91}"/>
                </a:ext>
              </a:extLst>
            </p:cNvPr>
            <p:cNvGrpSpPr/>
            <p:nvPr/>
          </p:nvGrpSpPr>
          <p:grpSpPr>
            <a:xfrm>
              <a:off x="1193860" y="1904115"/>
              <a:ext cx="2070040" cy="3049769"/>
              <a:chOff x="1193860" y="1904115"/>
              <a:chExt cx="2070040" cy="3049769"/>
            </a:xfrm>
          </p:grpSpPr>
          <p:sp>
            <p:nvSpPr>
              <p:cNvPr id="89" name="직사각형 88">
                <a:extLst>
                  <a:ext uri="{FF2B5EF4-FFF2-40B4-BE49-F238E27FC236}">
                    <a16:creationId xmlns="" xmlns:a16="http://schemas.microsoft.com/office/drawing/2014/main" id="{EEBA9093-7143-4F4D-8327-8DCD4B273697}"/>
                  </a:ext>
                </a:extLst>
              </p:cNvPr>
              <p:cNvSpPr/>
              <p:nvPr/>
            </p:nvSpPr>
            <p:spPr>
              <a:xfrm>
                <a:off x="1476911" y="1904115"/>
                <a:ext cx="1503938" cy="3049769"/>
              </a:xfrm>
              <a:prstGeom prst="rect">
                <a:avLst/>
              </a:prstGeom>
              <a:noFill/>
              <a:ln w="1270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90" name="그룹 89">
                <a:extLst>
                  <a:ext uri="{FF2B5EF4-FFF2-40B4-BE49-F238E27FC236}">
                    <a16:creationId xmlns="" xmlns:a16="http://schemas.microsoft.com/office/drawing/2014/main" id="{38A73778-B482-4CD0-AE1D-88B2CEB876F8}"/>
                  </a:ext>
                </a:extLst>
              </p:cNvPr>
              <p:cNvGrpSpPr/>
              <p:nvPr/>
            </p:nvGrpSpPr>
            <p:grpSpPr>
              <a:xfrm>
                <a:off x="1193860" y="2188767"/>
                <a:ext cx="2070040" cy="2248342"/>
                <a:chOff x="4420430" y="2004462"/>
                <a:chExt cx="3351139" cy="3639791"/>
              </a:xfrm>
            </p:grpSpPr>
            <p:sp>
              <p:nvSpPr>
                <p:cNvPr id="91" name="자유형: 도형 90">
                  <a:extLst>
                    <a:ext uri="{FF2B5EF4-FFF2-40B4-BE49-F238E27FC236}">
                      <a16:creationId xmlns="" xmlns:a16="http://schemas.microsoft.com/office/drawing/2014/main" id="{DDA7E6D1-3958-4A85-B210-FFEB01E1D723}"/>
                    </a:ext>
                  </a:extLst>
                </p:cNvPr>
                <p:cNvSpPr/>
                <p:nvPr/>
              </p:nvSpPr>
              <p:spPr>
                <a:xfrm>
                  <a:off x="4420430" y="2004462"/>
                  <a:ext cx="3351139" cy="3639791"/>
                </a:xfrm>
                <a:custGeom>
                  <a:avLst/>
                  <a:gdLst>
                    <a:gd name="connsiteX0" fmla="*/ 1087655 w 2618072"/>
                    <a:gd name="connsiteY0" fmla="*/ 1722922 h 2213811"/>
                    <a:gd name="connsiteX1" fmla="*/ 837398 w 2618072"/>
                    <a:gd name="connsiteY1" fmla="*/ 2213811 h 2213811"/>
                    <a:gd name="connsiteX2" fmla="*/ 1540042 w 2618072"/>
                    <a:gd name="connsiteY2" fmla="*/ 1674796 h 2213811"/>
                    <a:gd name="connsiteX3" fmla="*/ 2127183 w 2618072"/>
                    <a:gd name="connsiteY3" fmla="*/ 1799925 h 2213811"/>
                    <a:gd name="connsiteX4" fmla="*/ 2618072 w 2618072"/>
                    <a:gd name="connsiteY4" fmla="*/ 1337912 h 2213811"/>
                    <a:gd name="connsiteX5" fmla="*/ 2396691 w 2618072"/>
                    <a:gd name="connsiteY5" fmla="*/ 394636 h 2213811"/>
                    <a:gd name="connsiteX6" fmla="*/ 1597794 w 2618072"/>
                    <a:gd name="connsiteY6" fmla="*/ 0 h 2213811"/>
                    <a:gd name="connsiteX7" fmla="*/ 770021 w 2618072"/>
                    <a:gd name="connsiteY7" fmla="*/ 86628 h 2213811"/>
                    <a:gd name="connsiteX8" fmla="*/ 144379 w 2618072"/>
                    <a:gd name="connsiteY8" fmla="*/ 336885 h 2213811"/>
                    <a:gd name="connsiteX9" fmla="*/ 0 w 2618072"/>
                    <a:gd name="connsiteY9" fmla="*/ 914400 h 2213811"/>
                    <a:gd name="connsiteX10" fmla="*/ 125129 w 2618072"/>
                    <a:gd name="connsiteY10" fmla="*/ 1463040 h 2213811"/>
                    <a:gd name="connsiteX11" fmla="*/ 654518 w 2618072"/>
                    <a:gd name="connsiteY11" fmla="*/ 1809550 h 2213811"/>
                    <a:gd name="connsiteX12" fmla="*/ 1087655 w 2618072"/>
                    <a:gd name="connsiteY12" fmla="*/ 1722922 h 2213811"/>
                    <a:gd name="connsiteX0" fmla="*/ 1087655 w 2618072"/>
                    <a:gd name="connsiteY0" fmla="*/ 1722922 h 2213811"/>
                    <a:gd name="connsiteX1" fmla="*/ 837398 w 2618072"/>
                    <a:gd name="connsiteY1" fmla="*/ 2213811 h 2213811"/>
                    <a:gd name="connsiteX2" fmla="*/ 1540042 w 2618072"/>
                    <a:gd name="connsiteY2" fmla="*/ 1819175 h 2213811"/>
                    <a:gd name="connsiteX3" fmla="*/ 2127183 w 2618072"/>
                    <a:gd name="connsiteY3" fmla="*/ 1799925 h 2213811"/>
                    <a:gd name="connsiteX4" fmla="*/ 2618072 w 2618072"/>
                    <a:gd name="connsiteY4" fmla="*/ 1337912 h 2213811"/>
                    <a:gd name="connsiteX5" fmla="*/ 2396691 w 2618072"/>
                    <a:gd name="connsiteY5" fmla="*/ 394636 h 2213811"/>
                    <a:gd name="connsiteX6" fmla="*/ 1597794 w 2618072"/>
                    <a:gd name="connsiteY6" fmla="*/ 0 h 2213811"/>
                    <a:gd name="connsiteX7" fmla="*/ 770021 w 2618072"/>
                    <a:gd name="connsiteY7" fmla="*/ 86628 h 2213811"/>
                    <a:gd name="connsiteX8" fmla="*/ 144379 w 2618072"/>
                    <a:gd name="connsiteY8" fmla="*/ 336885 h 2213811"/>
                    <a:gd name="connsiteX9" fmla="*/ 0 w 2618072"/>
                    <a:gd name="connsiteY9" fmla="*/ 914400 h 2213811"/>
                    <a:gd name="connsiteX10" fmla="*/ 125129 w 2618072"/>
                    <a:gd name="connsiteY10" fmla="*/ 1463040 h 2213811"/>
                    <a:gd name="connsiteX11" fmla="*/ 654518 w 2618072"/>
                    <a:gd name="connsiteY11" fmla="*/ 1809550 h 2213811"/>
                    <a:gd name="connsiteX12" fmla="*/ 1087655 w 2618072"/>
                    <a:gd name="connsiteY12" fmla="*/ 1722922 h 2213811"/>
                    <a:gd name="connsiteX0" fmla="*/ 1087655 w 2618072"/>
                    <a:gd name="connsiteY0" fmla="*/ 1722922 h 2213811"/>
                    <a:gd name="connsiteX1" fmla="*/ 837398 w 2618072"/>
                    <a:gd name="connsiteY1" fmla="*/ 2213811 h 2213811"/>
                    <a:gd name="connsiteX2" fmla="*/ 1540042 w 2618072"/>
                    <a:gd name="connsiteY2" fmla="*/ 1819175 h 2213811"/>
                    <a:gd name="connsiteX3" fmla="*/ 2088682 w 2618072"/>
                    <a:gd name="connsiteY3" fmla="*/ 1665172 h 2213811"/>
                    <a:gd name="connsiteX4" fmla="*/ 2618072 w 2618072"/>
                    <a:gd name="connsiteY4" fmla="*/ 1337912 h 2213811"/>
                    <a:gd name="connsiteX5" fmla="*/ 2396691 w 2618072"/>
                    <a:gd name="connsiteY5" fmla="*/ 394636 h 2213811"/>
                    <a:gd name="connsiteX6" fmla="*/ 1597794 w 2618072"/>
                    <a:gd name="connsiteY6" fmla="*/ 0 h 2213811"/>
                    <a:gd name="connsiteX7" fmla="*/ 770021 w 2618072"/>
                    <a:gd name="connsiteY7" fmla="*/ 86628 h 2213811"/>
                    <a:gd name="connsiteX8" fmla="*/ 144379 w 2618072"/>
                    <a:gd name="connsiteY8" fmla="*/ 336885 h 2213811"/>
                    <a:gd name="connsiteX9" fmla="*/ 0 w 2618072"/>
                    <a:gd name="connsiteY9" fmla="*/ 914400 h 2213811"/>
                    <a:gd name="connsiteX10" fmla="*/ 125129 w 2618072"/>
                    <a:gd name="connsiteY10" fmla="*/ 1463040 h 2213811"/>
                    <a:gd name="connsiteX11" fmla="*/ 654518 w 2618072"/>
                    <a:gd name="connsiteY11" fmla="*/ 1809550 h 2213811"/>
                    <a:gd name="connsiteX12" fmla="*/ 1087655 w 2618072"/>
                    <a:gd name="connsiteY12" fmla="*/ 1722922 h 2213811"/>
                    <a:gd name="connsiteX0" fmla="*/ 1087655 w 2492943"/>
                    <a:gd name="connsiteY0" fmla="*/ 1722922 h 2213811"/>
                    <a:gd name="connsiteX1" fmla="*/ 837398 w 2492943"/>
                    <a:gd name="connsiteY1" fmla="*/ 2213811 h 2213811"/>
                    <a:gd name="connsiteX2" fmla="*/ 1540042 w 2492943"/>
                    <a:gd name="connsiteY2" fmla="*/ 1819175 h 2213811"/>
                    <a:gd name="connsiteX3" fmla="*/ 2088682 w 2492943"/>
                    <a:gd name="connsiteY3" fmla="*/ 1665172 h 2213811"/>
                    <a:gd name="connsiteX4" fmla="*/ 2492943 w 2492943"/>
                    <a:gd name="connsiteY4" fmla="*/ 1366788 h 2213811"/>
                    <a:gd name="connsiteX5" fmla="*/ 2396691 w 2492943"/>
                    <a:gd name="connsiteY5" fmla="*/ 394636 h 2213811"/>
                    <a:gd name="connsiteX6" fmla="*/ 1597794 w 2492943"/>
                    <a:gd name="connsiteY6" fmla="*/ 0 h 2213811"/>
                    <a:gd name="connsiteX7" fmla="*/ 770021 w 2492943"/>
                    <a:gd name="connsiteY7" fmla="*/ 86628 h 2213811"/>
                    <a:gd name="connsiteX8" fmla="*/ 144379 w 2492943"/>
                    <a:gd name="connsiteY8" fmla="*/ 336885 h 2213811"/>
                    <a:gd name="connsiteX9" fmla="*/ 0 w 2492943"/>
                    <a:gd name="connsiteY9" fmla="*/ 914400 h 2213811"/>
                    <a:gd name="connsiteX10" fmla="*/ 125129 w 2492943"/>
                    <a:gd name="connsiteY10" fmla="*/ 1463040 h 2213811"/>
                    <a:gd name="connsiteX11" fmla="*/ 654518 w 2492943"/>
                    <a:gd name="connsiteY11" fmla="*/ 1809550 h 2213811"/>
                    <a:gd name="connsiteX12" fmla="*/ 1087655 w 2492943"/>
                    <a:gd name="connsiteY12" fmla="*/ 1722922 h 2213811"/>
                    <a:gd name="connsiteX0" fmla="*/ 1087655 w 2492943"/>
                    <a:gd name="connsiteY0" fmla="*/ 1722922 h 2213811"/>
                    <a:gd name="connsiteX1" fmla="*/ 837398 w 2492943"/>
                    <a:gd name="connsiteY1" fmla="*/ 2213811 h 2213811"/>
                    <a:gd name="connsiteX2" fmla="*/ 1540042 w 2492943"/>
                    <a:gd name="connsiteY2" fmla="*/ 1819175 h 2213811"/>
                    <a:gd name="connsiteX3" fmla="*/ 2088682 w 2492943"/>
                    <a:gd name="connsiteY3" fmla="*/ 1665172 h 2213811"/>
                    <a:gd name="connsiteX4" fmla="*/ 2492943 w 2492943"/>
                    <a:gd name="connsiteY4" fmla="*/ 1366788 h 2213811"/>
                    <a:gd name="connsiteX5" fmla="*/ 2461825 w 2492943"/>
                    <a:gd name="connsiteY5" fmla="*/ 912449 h 2213811"/>
                    <a:gd name="connsiteX6" fmla="*/ 2396691 w 2492943"/>
                    <a:gd name="connsiteY6" fmla="*/ 394636 h 2213811"/>
                    <a:gd name="connsiteX7" fmla="*/ 1597794 w 2492943"/>
                    <a:gd name="connsiteY7" fmla="*/ 0 h 2213811"/>
                    <a:gd name="connsiteX8" fmla="*/ 770021 w 2492943"/>
                    <a:gd name="connsiteY8" fmla="*/ 86628 h 2213811"/>
                    <a:gd name="connsiteX9" fmla="*/ 144379 w 2492943"/>
                    <a:gd name="connsiteY9" fmla="*/ 336885 h 2213811"/>
                    <a:gd name="connsiteX10" fmla="*/ 0 w 2492943"/>
                    <a:gd name="connsiteY10" fmla="*/ 914400 h 2213811"/>
                    <a:gd name="connsiteX11" fmla="*/ 125129 w 2492943"/>
                    <a:gd name="connsiteY11" fmla="*/ 1463040 h 2213811"/>
                    <a:gd name="connsiteX12" fmla="*/ 654518 w 2492943"/>
                    <a:gd name="connsiteY12" fmla="*/ 1809550 h 2213811"/>
                    <a:gd name="connsiteX13" fmla="*/ 1087655 w 2492943"/>
                    <a:gd name="connsiteY13" fmla="*/ 1722922 h 2213811"/>
                    <a:gd name="connsiteX0" fmla="*/ 1087655 w 2603928"/>
                    <a:gd name="connsiteY0" fmla="*/ 1722922 h 2213811"/>
                    <a:gd name="connsiteX1" fmla="*/ 837398 w 2603928"/>
                    <a:gd name="connsiteY1" fmla="*/ 2213811 h 2213811"/>
                    <a:gd name="connsiteX2" fmla="*/ 1540042 w 2603928"/>
                    <a:gd name="connsiteY2" fmla="*/ 1819175 h 2213811"/>
                    <a:gd name="connsiteX3" fmla="*/ 2088682 w 2603928"/>
                    <a:gd name="connsiteY3" fmla="*/ 1665172 h 2213811"/>
                    <a:gd name="connsiteX4" fmla="*/ 2492943 w 2603928"/>
                    <a:gd name="connsiteY4" fmla="*/ 1366788 h 2213811"/>
                    <a:gd name="connsiteX5" fmla="*/ 2603928 w 2603928"/>
                    <a:gd name="connsiteY5" fmla="*/ 904970 h 2213811"/>
                    <a:gd name="connsiteX6" fmla="*/ 2396691 w 2603928"/>
                    <a:gd name="connsiteY6" fmla="*/ 394636 h 2213811"/>
                    <a:gd name="connsiteX7" fmla="*/ 1597794 w 2603928"/>
                    <a:gd name="connsiteY7" fmla="*/ 0 h 2213811"/>
                    <a:gd name="connsiteX8" fmla="*/ 770021 w 2603928"/>
                    <a:gd name="connsiteY8" fmla="*/ 86628 h 2213811"/>
                    <a:gd name="connsiteX9" fmla="*/ 144379 w 2603928"/>
                    <a:gd name="connsiteY9" fmla="*/ 336885 h 2213811"/>
                    <a:gd name="connsiteX10" fmla="*/ 0 w 2603928"/>
                    <a:gd name="connsiteY10" fmla="*/ 914400 h 2213811"/>
                    <a:gd name="connsiteX11" fmla="*/ 125129 w 2603928"/>
                    <a:gd name="connsiteY11" fmla="*/ 1463040 h 2213811"/>
                    <a:gd name="connsiteX12" fmla="*/ 654518 w 2603928"/>
                    <a:gd name="connsiteY12" fmla="*/ 1809550 h 2213811"/>
                    <a:gd name="connsiteX13" fmla="*/ 1087655 w 2603928"/>
                    <a:gd name="connsiteY13" fmla="*/ 1722922 h 2213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603928" h="2213811">
                      <a:moveTo>
                        <a:pt x="1087655" y="1722922"/>
                      </a:moveTo>
                      <a:lnTo>
                        <a:pt x="837398" y="2213811"/>
                      </a:lnTo>
                      <a:lnTo>
                        <a:pt x="1540042" y="1819175"/>
                      </a:lnTo>
                      <a:lnTo>
                        <a:pt x="2088682" y="1665172"/>
                      </a:lnTo>
                      <a:lnTo>
                        <a:pt x="2492943" y="1366788"/>
                      </a:lnTo>
                      <a:lnTo>
                        <a:pt x="2603928" y="904970"/>
                      </a:lnTo>
                      <a:lnTo>
                        <a:pt x="2396691" y="394636"/>
                      </a:lnTo>
                      <a:lnTo>
                        <a:pt x="1597794" y="0"/>
                      </a:lnTo>
                      <a:lnTo>
                        <a:pt x="770021" y="86628"/>
                      </a:lnTo>
                      <a:lnTo>
                        <a:pt x="144379" y="336885"/>
                      </a:lnTo>
                      <a:lnTo>
                        <a:pt x="0" y="914400"/>
                      </a:lnTo>
                      <a:lnTo>
                        <a:pt x="125129" y="1463040"/>
                      </a:lnTo>
                      <a:lnTo>
                        <a:pt x="654518" y="1809550"/>
                      </a:lnTo>
                      <a:lnTo>
                        <a:pt x="1087655" y="1722922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6350">
                  <a:solidFill>
                    <a:schemeClr val="tx1">
                      <a:lumMod val="75000"/>
                      <a:lumOff val="25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100"/>
                </a:p>
              </p:txBody>
            </p:sp>
            <p:sp>
              <p:nvSpPr>
                <p:cNvPr id="92" name="직사각형 91">
                  <a:extLst>
                    <a:ext uri="{FF2B5EF4-FFF2-40B4-BE49-F238E27FC236}">
                      <a16:creationId xmlns="" xmlns:a16="http://schemas.microsoft.com/office/drawing/2014/main" id="{C9AF685A-954B-4821-BA8F-E4E28942AFC2}"/>
                    </a:ext>
                  </a:extLst>
                </p:cNvPr>
                <p:cNvSpPr/>
                <p:nvPr/>
              </p:nvSpPr>
              <p:spPr>
                <a:xfrm>
                  <a:off x="5147122" y="2718863"/>
                  <a:ext cx="1897760" cy="74737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ko-KR" sz="2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YMCA</a:t>
                  </a:r>
                  <a:endParaRPr lang="en-US" altLang="ko-KR" sz="2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  <p:sp>
              <p:nvSpPr>
                <p:cNvPr id="93" name="직사각형 92">
                  <a:extLst>
                    <a:ext uri="{FF2B5EF4-FFF2-40B4-BE49-F238E27FC236}">
                      <a16:creationId xmlns="" xmlns:a16="http://schemas.microsoft.com/office/drawing/2014/main" id="{0A5794DD-F959-4408-9AAC-2C09CCB0D1E0}"/>
                    </a:ext>
                  </a:extLst>
                </p:cNvPr>
                <p:cNvSpPr/>
                <p:nvPr/>
              </p:nvSpPr>
              <p:spPr>
                <a:xfrm>
                  <a:off x="4717594" y="3514932"/>
                  <a:ext cx="2756837" cy="8470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간사님들</a:t>
                  </a:r>
                  <a:r>
                    <a:rPr lang="en-US" altLang="ko-KR" sz="1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, </a:t>
                  </a:r>
                  <a:r>
                    <a:rPr lang="ko-KR" altLang="en-US" sz="1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총장님</a:t>
                  </a:r>
                  <a:r>
                    <a:rPr lang="en-US" altLang="ko-KR" sz="1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,</a:t>
                  </a:r>
                </a:p>
                <a:p>
                  <a:pPr algn="ctr"/>
                  <a:r>
                    <a:rPr lang="ko-KR" altLang="en-US" sz="1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이사님들</a:t>
                  </a:r>
                  <a:r>
                    <a:rPr lang="en-US" altLang="ko-KR" sz="1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, </a:t>
                  </a:r>
                  <a:r>
                    <a:rPr lang="ko-KR" altLang="en-US" sz="1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이사장님</a:t>
                  </a:r>
                  <a:endParaRPr lang="en-US" altLang="ko-KR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endParaRPr>
                </a:p>
              </p:txBody>
            </p:sp>
          </p:grpSp>
        </p:grpSp>
        <p:grpSp>
          <p:nvGrpSpPr>
            <p:cNvPr id="96" name="그룹 95">
              <a:extLst>
                <a:ext uri="{FF2B5EF4-FFF2-40B4-BE49-F238E27FC236}">
                  <a16:creationId xmlns="" xmlns:a16="http://schemas.microsoft.com/office/drawing/2014/main" id="{8263F1B3-BEF6-4FC7-8535-7B93AE43DFFC}"/>
                </a:ext>
              </a:extLst>
            </p:cNvPr>
            <p:cNvGrpSpPr/>
            <p:nvPr/>
          </p:nvGrpSpPr>
          <p:grpSpPr>
            <a:xfrm>
              <a:off x="3490027" y="1904115"/>
              <a:ext cx="2070040" cy="3049769"/>
              <a:chOff x="1193860" y="1904115"/>
              <a:chExt cx="2070040" cy="3049769"/>
            </a:xfrm>
          </p:grpSpPr>
          <p:sp>
            <p:nvSpPr>
              <p:cNvPr id="97" name="직사각형 96">
                <a:extLst>
                  <a:ext uri="{FF2B5EF4-FFF2-40B4-BE49-F238E27FC236}">
                    <a16:creationId xmlns="" xmlns:a16="http://schemas.microsoft.com/office/drawing/2014/main" id="{8381EFE0-F030-40E2-BC60-68A71E2A8AAF}"/>
                  </a:ext>
                </a:extLst>
              </p:cNvPr>
              <p:cNvSpPr/>
              <p:nvPr/>
            </p:nvSpPr>
            <p:spPr>
              <a:xfrm>
                <a:off x="1476911" y="1904115"/>
                <a:ext cx="1503938" cy="3049769"/>
              </a:xfrm>
              <a:prstGeom prst="rect">
                <a:avLst/>
              </a:prstGeom>
              <a:noFill/>
              <a:ln w="1270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98" name="그룹 97">
                <a:extLst>
                  <a:ext uri="{FF2B5EF4-FFF2-40B4-BE49-F238E27FC236}">
                    <a16:creationId xmlns="" xmlns:a16="http://schemas.microsoft.com/office/drawing/2014/main" id="{E4F0DF57-33A5-486D-AF36-924B027017DC}"/>
                  </a:ext>
                </a:extLst>
              </p:cNvPr>
              <p:cNvGrpSpPr/>
              <p:nvPr/>
            </p:nvGrpSpPr>
            <p:grpSpPr>
              <a:xfrm>
                <a:off x="1193860" y="2188766"/>
                <a:ext cx="2070040" cy="2248343"/>
                <a:chOff x="4420430" y="2004460"/>
                <a:chExt cx="3351139" cy="3639793"/>
              </a:xfrm>
            </p:grpSpPr>
            <p:sp>
              <p:nvSpPr>
                <p:cNvPr id="101" name="자유형: 도형 100">
                  <a:extLst>
                    <a:ext uri="{FF2B5EF4-FFF2-40B4-BE49-F238E27FC236}">
                      <a16:creationId xmlns="" xmlns:a16="http://schemas.microsoft.com/office/drawing/2014/main" id="{C8B251E7-928F-421A-8C44-140D87B9A289}"/>
                    </a:ext>
                  </a:extLst>
                </p:cNvPr>
                <p:cNvSpPr/>
                <p:nvPr/>
              </p:nvSpPr>
              <p:spPr>
                <a:xfrm>
                  <a:off x="4420430" y="2004460"/>
                  <a:ext cx="3351139" cy="3639793"/>
                </a:xfrm>
                <a:custGeom>
                  <a:avLst/>
                  <a:gdLst>
                    <a:gd name="connsiteX0" fmla="*/ 1087655 w 2618072"/>
                    <a:gd name="connsiteY0" fmla="*/ 1722922 h 2213811"/>
                    <a:gd name="connsiteX1" fmla="*/ 837398 w 2618072"/>
                    <a:gd name="connsiteY1" fmla="*/ 2213811 h 2213811"/>
                    <a:gd name="connsiteX2" fmla="*/ 1540042 w 2618072"/>
                    <a:gd name="connsiteY2" fmla="*/ 1674796 h 2213811"/>
                    <a:gd name="connsiteX3" fmla="*/ 2127183 w 2618072"/>
                    <a:gd name="connsiteY3" fmla="*/ 1799925 h 2213811"/>
                    <a:gd name="connsiteX4" fmla="*/ 2618072 w 2618072"/>
                    <a:gd name="connsiteY4" fmla="*/ 1337912 h 2213811"/>
                    <a:gd name="connsiteX5" fmla="*/ 2396691 w 2618072"/>
                    <a:gd name="connsiteY5" fmla="*/ 394636 h 2213811"/>
                    <a:gd name="connsiteX6" fmla="*/ 1597794 w 2618072"/>
                    <a:gd name="connsiteY6" fmla="*/ 0 h 2213811"/>
                    <a:gd name="connsiteX7" fmla="*/ 770021 w 2618072"/>
                    <a:gd name="connsiteY7" fmla="*/ 86628 h 2213811"/>
                    <a:gd name="connsiteX8" fmla="*/ 144379 w 2618072"/>
                    <a:gd name="connsiteY8" fmla="*/ 336885 h 2213811"/>
                    <a:gd name="connsiteX9" fmla="*/ 0 w 2618072"/>
                    <a:gd name="connsiteY9" fmla="*/ 914400 h 2213811"/>
                    <a:gd name="connsiteX10" fmla="*/ 125129 w 2618072"/>
                    <a:gd name="connsiteY10" fmla="*/ 1463040 h 2213811"/>
                    <a:gd name="connsiteX11" fmla="*/ 654518 w 2618072"/>
                    <a:gd name="connsiteY11" fmla="*/ 1809550 h 2213811"/>
                    <a:gd name="connsiteX12" fmla="*/ 1087655 w 2618072"/>
                    <a:gd name="connsiteY12" fmla="*/ 1722922 h 2213811"/>
                    <a:gd name="connsiteX0" fmla="*/ 1087655 w 2618072"/>
                    <a:gd name="connsiteY0" fmla="*/ 1722922 h 2213811"/>
                    <a:gd name="connsiteX1" fmla="*/ 837398 w 2618072"/>
                    <a:gd name="connsiteY1" fmla="*/ 2213811 h 2213811"/>
                    <a:gd name="connsiteX2" fmla="*/ 1540042 w 2618072"/>
                    <a:gd name="connsiteY2" fmla="*/ 1819175 h 2213811"/>
                    <a:gd name="connsiteX3" fmla="*/ 2127183 w 2618072"/>
                    <a:gd name="connsiteY3" fmla="*/ 1799925 h 2213811"/>
                    <a:gd name="connsiteX4" fmla="*/ 2618072 w 2618072"/>
                    <a:gd name="connsiteY4" fmla="*/ 1337912 h 2213811"/>
                    <a:gd name="connsiteX5" fmla="*/ 2396691 w 2618072"/>
                    <a:gd name="connsiteY5" fmla="*/ 394636 h 2213811"/>
                    <a:gd name="connsiteX6" fmla="*/ 1597794 w 2618072"/>
                    <a:gd name="connsiteY6" fmla="*/ 0 h 2213811"/>
                    <a:gd name="connsiteX7" fmla="*/ 770021 w 2618072"/>
                    <a:gd name="connsiteY7" fmla="*/ 86628 h 2213811"/>
                    <a:gd name="connsiteX8" fmla="*/ 144379 w 2618072"/>
                    <a:gd name="connsiteY8" fmla="*/ 336885 h 2213811"/>
                    <a:gd name="connsiteX9" fmla="*/ 0 w 2618072"/>
                    <a:gd name="connsiteY9" fmla="*/ 914400 h 2213811"/>
                    <a:gd name="connsiteX10" fmla="*/ 125129 w 2618072"/>
                    <a:gd name="connsiteY10" fmla="*/ 1463040 h 2213811"/>
                    <a:gd name="connsiteX11" fmla="*/ 654518 w 2618072"/>
                    <a:gd name="connsiteY11" fmla="*/ 1809550 h 2213811"/>
                    <a:gd name="connsiteX12" fmla="*/ 1087655 w 2618072"/>
                    <a:gd name="connsiteY12" fmla="*/ 1722922 h 2213811"/>
                    <a:gd name="connsiteX0" fmla="*/ 1087655 w 2618072"/>
                    <a:gd name="connsiteY0" fmla="*/ 1722922 h 2213811"/>
                    <a:gd name="connsiteX1" fmla="*/ 837398 w 2618072"/>
                    <a:gd name="connsiteY1" fmla="*/ 2213811 h 2213811"/>
                    <a:gd name="connsiteX2" fmla="*/ 1540042 w 2618072"/>
                    <a:gd name="connsiteY2" fmla="*/ 1819175 h 2213811"/>
                    <a:gd name="connsiteX3" fmla="*/ 2088682 w 2618072"/>
                    <a:gd name="connsiteY3" fmla="*/ 1665172 h 2213811"/>
                    <a:gd name="connsiteX4" fmla="*/ 2618072 w 2618072"/>
                    <a:gd name="connsiteY4" fmla="*/ 1337912 h 2213811"/>
                    <a:gd name="connsiteX5" fmla="*/ 2396691 w 2618072"/>
                    <a:gd name="connsiteY5" fmla="*/ 394636 h 2213811"/>
                    <a:gd name="connsiteX6" fmla="*/ 1597794 w 2618072"/>
                    <a:gd name="connsiteY6" fmla="*/ 0 h 2213811"/>
                    <a:gd name="connsiteX7" fmla="*/ 770021 w 2618072"/>
                    <a:gd name="connsiteY7" fmla="*/ 86628 h 2213811"/>
                    <a:gd name="connsiteX8" fmla="*/ 144379 w 2618072"/>
                    <a:gd name="connsiteY8" fmla="*/ 336885 h 2213811"/>
                    <a:gd name="connsiteX9" fmla="*/ 0 w 2618072"/>
                    <a:gd name="connsiteY9" fmla="*/ 914400 h 2213811"/>
                    <a:gd name="connsiteX10" fmla="*/ 125129 w 2618072"/>
                    <a:gd name="connsiteY10" fmla="*/ 1463040 h 2213811"/>
                    <a:gd name="connsiteX11" fmla="*/ 654518 w 2618072"/>
                    <a:gd name="connsiteY11" fmla="*/ 1809550 h 2213811"/>
                    <a:gd name="connsiteX12" fmla="*/ 1087655 w 2618072"/>
                    <a:gd name="connsiteY12" fmla="*/ 1722922 h 2213811"/>
                    <a:gd name="connsiteX0" fmla="*/ 1087655 w 2492943"/>
                    <a:gd name="connsiteY0" fmla="*/ 1722922 h 2213811"/>
                    <a:gd name="connsiteX1" fmla="*/ 837398 w 2492943"/>
                    <a:gd name="connsiteY1" fmla="*/ 2213811 h 2213811"/>
                    <a:gd name="connsiteX2" fmla="*/ 1540042 w 2492943"/>
                    <a:gd name="connsiteY2" fmla="*/ 1819175 h 2213811"/>
                    <a:gd name="connsiteX3" fmla="*/ 2088682 w 2492943"/>
                    <a:gd name="connsiteY3" fmla="*/ 1665172 h 2213811"/>
                    <a:gd name="connsiteX4" fmla="*/ 2492943 w 2492943"/>
                    <a:gd name="connsiteY4" fmla="*/ 1366788 h 2213811"/>
                    <a:gd name="connsiteX5" fmla="*/ 2396691 w 2492943"/>
                    <a:gd name="connsiteY5" fmla="*/ 394636 h 2213811"/>
                    <a:gd name="connsiteX6" fmla="*/ 1597794 w 2492943"/>
                    <a:gd name="connsiteY6" fmla="*/ 0 h 2213811"/>
                    <a:gd name="connsiteX7" fmla="*/ 770021 w 2492943"/>
                    <a:gd name="connsiteY7" fmla="*/ 86628 h 2213811"/>
                    <a:gd name="connsiteX8" fmla="*/ 144379 w 2492943"/>
                    <a:gd name="connsiteY8" fmla="*/ 336885 h 2213811"/>
                    <a:gd name="connsiteX9" fmla="*/ 0 w 2492943"/>
                    <a:gd name="connsiteY9" fmla="*/ 914400 h 2213811"/>
                    <a:gd name="connsiteX10" fmla="*/ 125129 w 2492943"/>
                    <a:gd name="connsiteY10" fmla="*/ 1463040 h 2213811"/>
                    <a:gd name="connsiteX11" fmla="*/ 654518 w 2492943"/>
                    <a:gd name="connsiteY11" fmla="*/ 1809550 h 2213811"/>
                    <a:gd name="connsiteX12" fmla="*/ 1087655 w 2492943"/>
                    <a:gd name="connsiteY12" fmla="*/ 1722922 h 2213811"/>
                    <a:gd name="connsiteX0" fmla="*/ 1087655 w 2492943"/>
                    <a:gd name="connsiteY0" fmla="*/ 1722922 h 2213811"/>
                    <a:gd name="connsiteX1" fmla="*/ 837398 w 2492943"/>
                    <a:gd name="connsiteY1" fmla="*/ 2213811 h 2213811"/>
                    <a:gd name="connsiteX2" fmla="*/ 1540042 w 2492943"/>
                    <a:gd name="connsiteY2" fmla="*/ 1819175 h 2213811"/>
                    <a:gd name="connsiteX3" fmla="*/ 2088682 w 2492943"/>
                    <a:gd name="connsiteY3" fmla="*/ 1665172 h 2213811"/>
                    <a:gd name="connsiteX4" fmla="*/ 2492943 w 2492943"/>
                    <a:gd name="connsiteY4" fmla="*/ 1366788 h 2213811"/>
                    <a:gd name="connsiteX5" fmla="*/ 2461825 w 2492943"/>
                    <a:gd name="connsiteY5" fmla="*/ 912449 h 2213811"/>
                    <a:gd name="connsiteX6" fmla="*/ 2396691 w 2492943"/>
                    <a:gd name="connsiteY6" fmla="*/ 394636 h 2213811"/>
                    <a:gd name="connsiteX7" fmla="*/ 1597794 w 2492943"/>
                    <a:gd name="connsiteY7" fmla="*/ 0 h 2213811"/>
                    <a:gd name="connsiteX8" fmla="*/ 770021 w 2492943"/>
                    <a:gd name="connsiteY8" fmla="*/ 86628 h 2213811"/>
                    <a:gd name="connsiteX9" fmla="*/ 144379 w 2492943"/>
                    <a:gd name="connsiteY9" fmla="*/ 336885 h 2213811"/>
                    <a:gd name="connsiteX10" fmla="*/ 0 w 2492943"/>
                    <a:gd name="connsiteY10" fmla="*/ 914400 h 2213811"/>
                    <a:gd name="connsiteX11" fmla="*/ 125129 w 2492943"/>
                    <a:gd name="connsiteY11" fmla="*/ 1463040 h 2213811"/>
                    <a:gd name="connsiteX12" fmla="*/ 654518 w 2492943"/>
                    <a:gd name="connsiteY12" fmla="*/ 1809550 h 2213811"/>
                    <a:gd name="connsiteX13" fmla="*/ 1087655 w 2492943"/>
                    <a:gd name="connsiteY13" fmla="*/ 1722922 h 2213811"/>
                    <a:gd name="connsiteX0" fmla="*/ 1087655 w 2603928"/>
                    <a:gd name="connsiteY0" fmla="*/ 1722922 h 2213811"/>
                    <a:gd name="connsiteX1" fmla="*/ 837398 w 2603928"/>
                    <a:gd name="connsiteY1" fmla="*/ 2213811 h 2213811"/>
                    <a:gd name="connsiteX2" fmla="*/ 1540042 w 2603928"/>
                    <a:gd name="connsiteY2" fmla="*/ 1819175 h 2213811"/>
                    <a:gd name="connsiteX3" fmla="*/ 2088682 w 2603928"/>
                    <a:gd name="connsiteY3" fmla="*/ 1665172 h 2213811"/>
                    <a:gd name="connsiteX4" fmla="*/ 2492943 w 2603928"/>
                    <a:gd name="connsiteY4" fmla="*/ 1366788 h 2213811"/>
                    <a:gd name="connsiteX5" fmla="*/ 2603928 w 2603928"/>
                    <a:gd name="connsiteY5" fmla="*/ 904970 h 2213811"/>
                    <a:gd name="connsiteX6" fmla="*/ 2396691 w 2603928"/>
                    <a:gd name="connsiteY6" fmla="*/ 394636 h 2213811"/>
                    <a:gd name="connsiteX7" fmla="*/ 1597794 w 2603928"/>
                    <a:gd name="connsiteY7" fmla="*/ 0 h 2213811"/>
                    <a:gd name="connsiteX8" fmla="*/ 770021 w 2603928"/>
                    <a:gd name="connsiteY8" fmla="*/ 86628 h 2213811"/>
                    <a:gd name="connsiteX9" fmla="*/ 144379 w 2603928"/>
                    <a:gd name="connsiteY9" fmla="*/ 336885 h 2213811"/>
                    <a:gd name="connsiteX10" fmla="*/ 0 w 2603928"/>
                    <a:gd name="connsiteY10" fmla="*/ 914400 h 2213811"/>
                    <a:gd name="connsiteX11" fmla="*/ 125129 w 2603928"/>
                    <a:gd name="connsiteY11" fmla="*/ 1463040 h 2213811"/>
                    <a:gd name="connsiteX12" fmla="*/ 654518 w 2603928"/>
                    <a:gd name="connsiteY12" fmla="*/ 1809550 h 2213811"/>
                    <a:gd name="connsiteX13" fmla="*/ 1087655 w 2603928"/>
                    <a:gd name="connsiteY13" fmla="*/ 1722922 h 2213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603928" h="2213811">
                      <a:moveTo>
                        <a:pt x="1087655" y="1722922"/>
                      </a:moveTo>
                      <a:lnTo>
                        <a:pt x="837398" y="2213811"/>
                      </a:lnTo>
                      <a:lnTo>
                        <a:pt x="1540042" y="1819175"/>
                      </a:lnTo>
                      <a:lnTo>
                        <a:pt x="2088682" y="1665172"/>
                      </a:lnTo>
                      <a:lnTo>
                        <a:pt x="2492943" y="1366788"/>
                      </a:lnTo>
                      <a:lnTo>
                        <a:pt x="2603928" y="904970"/>
                      </a:lnTo>
                      <a:lnTo>
                        <a:pt x="2396691" y="394636"/>
                      </a:lnTo>
                      <a:lnTo>
                        <a:pt x="1597794" y="0"/>
                      </a:lnTo>
                      <a:lnTo>
                        <a:pt x="770021" y="86628"/>
                      </a:lnTo>
                      <a:lnTo>
                        <a:pt x="144379" y="336885"/>
                      </a:lnTo>
                      <a:lnTo>
                        <a:pt x="0" y="914400"/>
                      </a:lnTo>
                      <a:lnTo>
                        <a:pt x="125129" y="1463040"/>
                      </a:lnTo>
                      <a:lnTo>
                        <a:pt x="654518" y="1809550"/>
                      </a:lnTo>
                      <a:lnTo>
                        <a:pt x="1087655" y="1722922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6350">
                  <a:solidFill>
                    <a:schemeClr val="tx1">
                      <a:lumMod val="75000"/>
                      <a:lumOff val="25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100"/>
                </a:p>
              </p:txBody>
            </p:sp>
            <p:sp>
              <p:nvSpPr>
                <p:cNvPr id="108" name="직사각형 107">
                  <a:extLst>
                    <a:ext uri="{FF2B5EF4-FFF2-40B4-BE49-F238E27FC236}">
                      <a16:creationId xmlns="" xmlns:a16="http://schemas.microsoft.com/office/drawing/2014/main" id="{C8985D1F-324D-4826-98E0-B0C2ABD01FAA}"/>
                    </a:ext>
                  </a:extLst>
                </p:cNvPr>
                <p:cNvSpPr/>
                <p:nvPr/>
              </p:nvSpPr>
              <p:spPr>
                <a:xfrm>
                  <a:off x="5001781" y="2718863"/>
                  <a:ext cx="2188443" cy="74737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2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폴라리스</a:t>
                  </a:r>
                  <a:endParaRPr lang="en-US" altLang="ko-KR" sz="2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  <p:sp>
              <p:nvSpPr>
                <p:cNvPr id="115" name="직사각형 114">
                  <a:extLst>
                    <a:ext uri="{FF2B5EF4-FFF2-40B4-BE49-F238E27FC236}">
                      <a16:creationId xmlns="" xmlns:a16="http://schemas.microsoft.com/office/drawing/2014/main" id="{BA96D29F-D859-4C7F-9A85-CD5F93FAD919}"/>
                    </a:ext>
                  </a:extLst>
                </p:cNvPr>
                <p:cNvSpPr/>
                <p:nvPr/>
              </p:nvSpPr>
              <p:spPr>
                <a:xfrm>
                  <a:off x="4801942" y="3545956"/>
                  <a:ext cx="2588136" cy="8470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dirty="0" err="1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청년몰부터</a:t>
                  </a:r>
                  <a:r>
                    <a:rPr lang="ko-KR" altLang="en-US" sz="1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 어린이</a:t>
                  </a:r>
                  <a:endParaRPr lang="en-US" altLang="ko-KR" sz="1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endParaRPr>
                </a:p>
                <a:p>
                  <a:pPr algn="ctr"/>
                  <a:r>
                    <a:rPr lang="ko-KR" altLang="en-US" sz="1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민주시민 학교까지</a:t>
                  </a:r>
                  <a:endParaRPr lang="en-US" altLang="ko-KR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endParaRPr>
                </a:p>
              </p:txBody>
            </p:sp>
          </p:grpSp>
        </p:grpSp>
      </p:grpSp>
      <p:grpSp>
        <p:nvGrpSpPr>
          <p:cNvPr id="15" name="그룹 14">
            <a:extLst>
              <a:ext uri="{FF2B5EF4-FFF2-40B4-BE49-F238E27FC236}">
                <a16:creationId xmlns="" xmlns:a16="http://schemas.microsoft.com/office/drawing/2014/main" id="{681F6ADF-94B4-4C80-9B24-C7CAFB1DE094}"/>
              </a:ext>
            </a:extLst>
          </p:cNvPr>
          <p:cNvGrpSpPr/>
          <p:nvPr/>
        </p:nvGrpSpPr>
        <p:grpSpPr>
          <a:xfrm>
            <a:off x="6986152" y="1904117"/>
            <a:ext cx="4365638" cy="3049769"/>
            <a:chOff x="6616760" y="1904115"/>
            <a:chExt cx="4366207" cy="3049769"/>
          </a:xfrm>
        </p:grpSpPr>
        <p:grpSp>
          <p:nvGrpSpPr>
            <p:cNvPr id="116" name="그룹 115">
              <a:extLst>
                <a:ext uri="{FF2B5EF4-FFF2-40B4-BE49-F238E27FC236}">
                  <a16:creationId xmlns="" xmlns:a16="http://schemas.microsoft.com/office/drawing/2014/main" id="{63BE0D57-7397-4AC1-9E70-59D99EC8A469}"/>
                </a:ext>
              </a:extLst>
            </p:cNvPr>
            <p:cNvGrpSpPr/>
            <p:nvPr/>
          </p:nvGrpSpPr>
          <p:grpSpPr>
            <a:xfrm>
              <a:off x="6616760" y="1904115"/>
              <a:ext cx="2070040" cy="3049769"/>
              <a:chOff x="1193860" y="1904115"/>
              <a:chExt cx="2070040" cy="3049769"/>
            </a:xfrm>
          </p:grpSpPr>
          <p:sp>
            <p:nvSpPr>
              <p:cNvPr id="117" name="직사각형 116">
                <a:extLst>
                  <a:ext uri="{FF2B5EF4-FFF2-40B4-BE49-F238E27FC236}">
                    <a16:creationId xmlns="" xmlns:a16="http://schemas.microsoft.com/office/drawing/2014/main" id="{9721C167-2AD2-49D7-AD21-D9754D43DD76}"/>
                  </a:ext>
                </a:extLst>
              </p:cNvPr>
              <p:cNvSpPr/>
              <p:nvPr/>
            </p:nvSpPr>
            <p:spPr>
              <a:xfrm>
                <a:off x="1476911" y="1904115"/>
                <a:ext cx="1503938" cy="3049769"/>
              </a:xfrm>
              <a:prstGeom prst="rect">
                <a:avLst/>
              </a:prstGeom>
              <a:noFill/>
              <a:ln w="1270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18" name="그룹 117">
                <a:extLst>
                  <a:ext uri="{FF2B5EF4-FFF2-40B4-BE49-F238E27FC236}">
                    <a16:creationId xmlns="" xmlns:a16="http://schemas.microsoft.com/office/drawing/2014/main" id="{5AA6821C-EDDE-4D41-BF05-3D47E55A8388}"/>
                  </a:ext>
                </a:extLst>
              </p:cNvPr>
              <p:cNvGrpSpPr/>
              <p:nvPr/>
            </p:nvGrpSpPr>
            <p:grpSpPr>
              <a:xfrm>
                <a:off x="1193860" y="2188766"/>
                <a:ext cx="2070040" cy="2320351"/>
                <a:chOff x="4420430" y="2004460"/>
                <a:chExt cx="3351139" cy="3756365"/>
              </a:xfrm>
            </p:grpSpPr>
            <p:sp>
              <p:nvSpPr>
                <p:cNvPr id="120" name="자유형: 도형 119">
                  <a:extLst>
                    <a:ext uri="{FF2B5EF4-FFF2-40B4-BE49-F238E27FC236}">
                      <a16:creationId xmlns="" xmlns:a16="http://schemas.microsoft.com/office/drawing/2014/main" id="{300CB257-4456-4DD5-BAE9-BB8F9E17F2B8}"/>
                    </a:ext>
                  </a:extLst>
                </p:cNvPr>
                <p:cNvSpPr/>
                <p:nvPr/>
              </p:nvSpPr>
              <p:spPr>
                <a:xfrm>
                  <a:off x="4420430" y="2004460"/>
                  <a:ext cx="3351139" cy="3756365"/>
                </a:xfrm>
                <a:custGeom>
                  <a:avLst/>
                  <a:gdLst>
                    <a:gd name="connsiteX0" fmla="*/ 1087655 w 2618072"/>
                    <a:gd name="connsiteY0" fmla="*/ 1722922 h 2213811"/>
                    <a:gd name="connsiteX1" fmla="*/ 837398 w 2618072"/>
                    <a:gd name="connsiteY1" fmla="*/ 2213811 h 2213811"/>
                    <a:gd name="connsiteX2" fmla="*/ 1540042 w 2618072"/>
                    <a:gd name="connsiteY2" fmla="*/ 1674796 h 2213811"/>
                    <a:gd name="connsiteX3" fmla="*/ 2127183 w 2618072"/>
                    <a:gd name="connsiteY3" fmla="*/ 1799925 h 2213811"/>
                    <a:gd name="connsiteX4" fmla="*/ 2618072 w 2618072"/>
                    <a:gd name="connsiteY4" fmla="*/ 1337912 h 2213811"/>
                    <a:gd name="connsiteX5" fmla="*/ 2396691 w 2618072"/>
                    <a:gd name="connsiteY5" fmla="*/ 394636 h 2213811"/>
                    <a:gd name="connsiteX6" fmla="*/ 1597794 w 2618072"/>
                    <a:gd name="connsiteY6" fmla="*/ 0 h 2213811"/>
                    <a:gd name="connsiteX7" fmla="*/ 770021 w 2618072"/>
                    <a:gd name="connsiteY7" fmla="*/ 86628 h 2213811"/>
                    <a:gd name="connsiteX8" fmla="*/ 144379 w 2618072"/>
                    <a:gd name="connsiteY8" fmla="*/ 336885 h 2213811"/>
                    <a:gd name="connsiteX9" fmla="*/ 0 w 2618072"/>
                    <a:gd name="connsiteY9" fmla="*/ 914400 h 2213811"/>
                    <a:gd name="connsiteX10" fmla="*/ 125129 w 2618072"/>
                    <a:gd name="connsiteY10" fmla="*/ 1463040 h 2213811"/>
                    <a:gd name="connsiteX11" fmla="*/ 654518 w 2618072"/>
                    <a:gd name="connsiteY11" fmla="*/ 1809550 h 2213811"/>
                    <a:gd name="connsiteX12" fmla="*/ 1087655 w 2618072"/>
                    <a:gd name="connsiteY12" fmla="*/ 1722922 h 2213811"/>
                    <a:gd name="connsiteX0" fmla="*/ 1087655 w 2618072"/>
                    <a:gd name="connsiteY0" fmla="*/ 1722922 h 2213811"/>
                    <a:gd name="connsiteX1" fmla="*/ 837398 w 2618072"/>
                    <a:gd name="connsiteY1" fmla="*/ 2213811 h 2213811"/>
                    <a:gd name="connsiteX2" fmla="*/ 1540042 w 2618072"/>
                    <a:gd name="connsiteY2" fmla="*/ 1819175 h 2213811"/>
                    <a:gd name="connsiteX3" fmla="*/ 2127183 w 2618072"/>
                    <a:gd name="connsiteY3" fmla="*/ 1799925 h 2213811"/>
                    <a:gd name="connsiteX4" fmla="*/ 2618072 w 2618072"/>
                    <a:gd name="connsiteY4" fmla="*/ 1337912 h 2213811"/>
                    <a:gd name="connsiteX5" fmla="*/ 2396691 w 2618072"/>
                    <a:gd name="connsiteY5" fmla="*/ 394636 h 2213811"/>
                    <a:gd name="connsiteX6" fmla="*/ 1597794 w 2618072"/>
                    <a:gd name="connsiteY6" fmla="*/ 0 h 2213811"/>
                    <a:gd name="connsiteX7" fmla="*/ 770021 w 2618072"/>
                    <a:gd name="connsiteY7" fmla="*/ 86628 h 2213811"/>
                    <a:gd name="connsiteX8" fmla="*/ 144379 w 2618072"/>
                    <a:gd name="connsiteY8" fmla="*/ 336885 h 2213811"/>
                    <a:gd name="connsiteX9" fmla="*/ 0 w 2618072"/>
                    <a:gd name="connsiteY9" fmla="*/ 914400 h 2213811"/>
                    <a:gd name="connsiteX10" fmla="*/ 125129 w 2618072"/>
                    <a:gd name="connsiteY10" fmla="*/ 1463040 h 2213811"/>
                    <a:gd name="connsiteX11" fmla="*/ 654518 w 2618072"/>
                    <a:gd name="connsiteY11" fmla="*/ 1809550 h 2213811"/>
                    <a:gd name="connsiteX12" fmla="*/ 1087655 w 2618072"/>
                    <a:gd name="connsiteY12" fmla="*/ 1722922 h 2213811"/>
                    <a:gd name="connsiteX0" fmla="*/ 1087655 w 2618072"/>
                    <a:gd name="connsiteY0" fmla="*/ 1722922 h 2213811"/>
                    <a:gd name="connsiteX1" fmla="*/ 837398 w 2618072"/>
                    <a:gd name="connsiteY1" fmla="*/ 2213811 h 2213811"/>
                    <a:gd name="connsiteX2" fmla="*/ 1540042 w 2618072"/>
                    <a:gd name="connsiteY2" fmla="*/ 1819175 h 2213811"/>
                    <a:gd name="connsiteX3" fmla="*/ 2088682 w 2618072"/>
                    <a:gd name="connsiteY3" fmla="*/ 1665172 h 2213811"/>
                    <a:gd name="connsiteX4" fmla="*/ 2618072 w 2618072"/>
                    <a:gd name="connsiteY4" fmla="*/ 1337912 h 2213811"/>
                    <a:gd name="connsiteX5" fmla="*/ 2396691 w 2618072"/>
                    <a:gd name="connsiteY5" fmla="*/ 394636 h 2213811"/>
                    <a:gd name="connsiteX6" fmla="*/ 1597794 w 2618072"/>
                    <a:gd name="connsiteY6" fmla="*/ 0 h 2213811"/>
                    <a:gd name="connsiteX7" fmla="*/ 770021 w 2618072"/>
                    <a:gd name="connsiteY7" fmla="*/ 86628 h 2213811"/>
                    <a:gd name="connsiteX8" fmla="*/ 144379 w 2618072"/>
                    <a:gd name="connsiteY8" fmla="*/ 336885 h 2213811"/>
                    <a:gd name="connsiteX9" fmla="*/ 0 w 2618072"/>
                    <a:gd name="connsiteY9" fmla="*/ 914400 h 2213811"/>
                    <a:gd name="connsiteX10" fmla="*/ 125129 w 2618072"/>
                    <a:gd name="connsiteY10" fmla="*/ 1463040 h 2213811"/>
                    <a:gd name="connsiteX11" fmla="*/ 654518 w 2618072"/>
                    <a:gd name="connsiteY11" fmla="*/ 1809550 h 2213811"/>
                    <a:gd name="connsiteX12" fmla="*/ 1087655 w 2618072"/>
                    <a:gd name="connsiteY12" fmla="*/ 1722922 h 2213811"/>
                    <a:gd name="connsiteX0" fmla="*/ 1087655 w 2492943"/>
                    <a:gd name="connsiteY0" fmla="*/ 1722922 h 2213811"/>
                    <a:gd name="connsiteX1" fmla="*/ 837398 w 2492943"/>
                    <a:gd name="connsiteY1" fmla="*/ 2213811 h 2213811"/>
                    <a:gd name="connsiteX2" fmla="*/ 1540042 w 2492943"/>
                    <a:gd name="connsiteY2" fmla="*/ 1819175 h 2213811"/>
                    <a:gd name="connsiteX3" fmla="*/ 2088682 w 2492943"/>
                    <a:gd name="connsiteY3" fmla="*/ 1665172 h 2213811"/>
                    <a:gd name="connsiteX4" fmla="*/ 2492943 w 2492943"/>
                    <a:gd name="connsiteY4" fmla="*/ 1366788 h 2213811"/>
                    <a:gd name="connsiteX5" fmla="*/ 2396691 w 2492943"/>
                    <a:gd name="connsiteY5" fmla="*/ 394636 h 2213811"/>
                    <a:gd name="connsiteX6" fmla="*/ 1597794 w 2492943"/>
                    <a:gd name="connsiteY6" fmla="*/ 0 h 2213811"/>
                    <a:gd name="connsiteX7" fmla="*/ 770021 w 2492943"/>
                    <a:gd name="connsiteY7" fmla="*/ 86628 h 2213811"/>
                    <a:gd name="connsiteX8" fmla="*/ 144379 w 2492943"/>
                    <a:gd name="connsiteY8" fmla="*/ 336885 h 2213811"/>
                    <a:gd name="connsiteX9" fmla="*/ 0 w 2492943"/>
                    <a:gd name="connsiteY9" fmla="*/ 914400 h 2213811"/>
                    <a:gd name="connsiteX10" fmla="*/ 125129 w 2492943"/>
                    <a:gd name="connsiteY10" fmla="*/ 1463040 h 2213811"/>
                    <a:gd name="connsiteX11" fmla="*/ 654518 w 2492943"/>
                    <a:gd name="connsiteY11" fmla="*/ 1809550 h 2213811"/>
                    <a:gd name="connsiteX12" fmla="*/ 1087655 w 2492943"/>
                    <a:gd name="connsiteY12" fmla="*/ 1722922 h 2213811"/>
                    <a:gd name="connsiteX0" fmla="*/ 1087655 w 2492943"/>
                    <a:gd name="connsiteY0" fmla="*/ 1722922 h 2213811"/>
                    <a:gd name="connsiteX1" fmla="*/ 837398 w 2492943"/>
                    <a:gd name="connsiteY1" fmla="*/ 2213811 h 2213811"/>
                    <a:gd name="connsiteX2" fmla="*/ 1540042 w 2492943"/>
                    <a:gd name="connsiteY2" fmla="*/ 1819175 h 2213811"/>
                    <a:gd name="connsiteX3" fmla="*/ 2088682 w 2492943"/>
                    <a:gd name="connsiteY3" fmla="*/ 1665172 h 2213811"/>
                    <a:gd name="connsiteX4" fmla="*/ 2492943 w 2492943"/>
                    <a:gd name="connsiteY4" fmla="*/ 1366788 h 2213811"/>
                    <a:gd name="connsiteX5" fmla="*/ 2461825 w 2492943"/>
                    <a:gd name="connsiteY5" fmla="*/ 912449 h 2213811"/>
                    <a:gd name="connsiteX6" fmla="*/ 2396691 w 2492943"/>
                    <a:gd name="connsiteY6" fmla="*/ 394636 h 2213811"/>
                    <a:gd name="connsiteX7" fmla="*/ 1597794 w 2492943"/>
                    <a:gd name="connsiteY7" fmla="*/ 0 h 2213811"/>
                    <a:gd name="connsiteX8" fmla="*/ 770021 w 2492943"/>
                    <a:gd name="connsiteY8" fmla="*/ 86628 h 2213811"/>
                    <a:gd name="connsiteX9" fmla="*/ 144379 w 2492943"/>
                    <a:gd name="connsiteY9" fmla="*/ 336885 h 2213811"/>
                    <a:gd name="connsiteX10" fmla="*/ 0 w 2492943"/>
                    <a:gd name="connsiteY10" fmla="*/ 914400 h 2213811"/>
                    <a:gd name="connsiteX11" fmla="*/ 125129 w 2492943"/>
                    <a:gd name="connsiteY11" fmla="*/ 1463040 h 2213811"/>
                    <a:gd name="connsiteX12" fmla="*/ 654518 w 2492943"/>
                    <a:gd name="connsiteY12" fmla="*/ 1809550 h 2213811"/>
                    <a:gd name="connsiteX13" fmla="*/ 1087655 w 2492943"/>
                    <a:gd name="connsiteY13" fmla="*/ 1722922 h 2213811"/>
                    <a:gd name="connsiteX0" fmla="*/ 1087655 w 2603928"/>
                    <a:gd name="connsiteY0" fmla="*/ 1722922 h 2213811"/>
                    <a:gd name="connsiteX1" fmla="*/ 837398 w 2603928"/>
                    <a:gd name="connsiteY1" fmla="*/ 2213811 h 2213811"/>
                    <a:gd name="connsiteX2" fmla="*/ 1540042 w 2603928"/>
                    <a:gd name="connsiteY2" fmla="*/ 1819175 h 2213811"/>
                    <a:gd name="connsiteX3" fmla="*/ 2088682 w 2603928"/>
                    <a:gd name="connsiteY3" fmla="*/ 1665172 h 2213811"/>
                    <a:gd name="connsiteX4" fmla="*/ 2492943 w 2603928"/>
                    <a:gd name="connsiteY4" fmla="*/ 1366788 h 2213811"/>
                    <a:gd name="connsiteX5" fmla="*/ 2603928 w 2603928"/>
                    <a:gd name="connsiteY5" fmla="*/ 904970 h 2213811"/>
                    <a:gd name="connsiteX6" fmla="*/ 2396691 w 2603928"/>
                    <a:gd name="connsiteY6" fmla="*/ 394636 h 2213811"/>
                    <a:gd name="connsiteX7" fmla="*/ 1597794 w 2603928"/>
                    <a:gd name="connsiteY7" fmla="*/ 0 h 2213811"/>
                    <a:gd name="connsiteX8" fmla="*/ 770021 w 2603928"/>
                    <a:gd name="connsiteY8" fmla="*/ 86628 h 2213811"/>
                    <a:gd name="connsiteX9" fmla="*/ 144379 w 2603928"/>
                    <a:gd name="connsiteY9" fmla="*/ 336885 h 2213811"/>
                    <a:gd name="connsiteX10" fmla="*/ 0 w 2603928"/>
                    <a:gd name="connsiteY10" fmla="*/ 914400 h 2213811"/>
                    <a:gd name="connsiteX11" fmla="*/ 125129 w 2603928"/>
                    <a:gd name="connsiteY11" fmla="*/ 1463040 h 2213811"/>
                    <a:gd name="connsiteX12" fmla="*/ 654518 w 2603928"/>
                    <a:gd name="connsiteY12" fmla="*/ 1809550 h 2213811"/>
                    <a:gd name="connsiteX13" fmla="*/ 1087655 w 2603928"/>
                    <a:gd name="connsiteY13" fmla="*/ 1722922 h 2213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603928" h="2213811">
                      <a:moveTo>
                        <a:pt x="1087655" y="1722922"/>
                      </a:moveTo>
                      <a:lnTo>
                        <a:pt x="837398" y="2213811"/>
                      </a:lnTo>
                      <a:lnTo>
                        <a:pt x="1540042" y="1819175"/>
                      </a:lnTo>
                      <a:lnTo>
                        <a:pt x="2088682" y="1665172"/>
                      </a:lnTo>
                      <a:lnTo>
                        <a:pt x="2492943" y="1366788"/>
                      </a:lnTo>
                      <a:lnTo>
                        <a:pt x="2603928" y="904970"/>
                      </a:lnTo>
                      <a:lnTo>
                        <a:pt x="2396691" y="394636"/>
                      </a:lnTo>
                      <a:lnTo>
                        <a:pt x="1597794" y="0"/>
                      </a:lnTo>
                      <a:lnTo>
                        <a:pt x="770021" y="86628"/>
                      </a:lnTo>
                      <a:lnTo>
                        <a:pt x="144379" y="336885"/>
                      </a:lnTo>
                      <a:lnTo>
                        <a:pt x="0" y="914400"/>
                      </a:lnTo>
                      <a:lnTo>
                        <a:pt x="125129" y="1463040"/>
                      </a:lnTo>
                      <a:lnTo>
                        <a:pt x="654518" y="1809550"/>
                      </a:lnTo>
                      <a:lnTo>
                        <a:pt x="1087655" y="1722922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6350">
                  <a:solidFill>
                    <a:schemeClr val="tx1">
                      <a:lumMod val="75000"/>
                      <a:lumOff val="25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100"/>
                </a:p>
              </p:txBody>
            </p:sp>
            <p:sp>
              <p:nvSpPr>
                <p:cNvPr id="121" name="직사각형 120">
                  <a:extLst>
                    <a:ext uri="{FF2B5EF4-FFF2-40B4-BE49-F238E27FC236}">
                      <a16:creationId xmlns="" xmlns:a16="http://schemas.microsoft.com/office/drawing/2014/main" id="{43E60E3E-71B0-487C-972C-C5773981A3A5}"/>
                    </a:ext>
                  </a:extLst>
                </p:cNvPr>
                <p:cNvSpPr/>
                <p:nvPr/>
              </p:nvSpPr>
              <p:spPr>
                <a:xfrm>
                  <a:off x="5474145" y="2613379"/>
                  <a:ext cx="1243717" cy="74737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2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Bold" panose="02020603020101020101" pitchFamily="18" charset="-127"/>
                      <a:ea typeface="KoPub돋움체 Bold" panose="02020603020101020101" pitchFamily="18" charset="-127"/>
                    </a:rPr>
                    <a:t>배움</a:t>
                  </a:r>
                  <a:endParaRPr lang="en-US" altLang="ko-KR" sz="2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  <p:sp>
              <p:nvSpPr>
                <p:cNvPr id="122" name="직사각형 121">
                  <a:extLst>
                    <a:ext uri="{FF2B5EF4-FFF2-40B4-BE49-F238E27FC236}">
                      <a16:creationId xmlns="" xmlns:a16="http://schemas.microsoft.com/office/drawing/2014/main" id="{0467656E-6F60-435E-A8D7-9954259A13E6}"/>
                    </a:ext>
                  </a:extLst>
                </p:cNvPr>
                <p:cNvSpPr/>
                <p:nvPr/>
              </p:nvSpPr>
              <p:spPr>
                <a:xfrm>
                  <a:off x="4482711" y="3255744"/>
                  <a:ext cx="3226604" cy="154458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캄보디아 서윤아 선생님</a:t>
                  </a:r>
                  <a:endParaRPr lang="en-US" altLang="ko-KR" sz="1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endParaRPr>
                </a:p>
                <a:p>
                  <a:pPr algn="ctr"/>
                  <a:r>
                    <a:rPr lang="ko-KR" altLang="en-US" sz="1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영어를 가르쳐주신 </a:t>
                  </a:r>
                  <a:endParaRPr lang="en-US" altLang="ko-KR" sz="1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endParaRPr>
                </a:p>
                <a:p>
                  <a:pPr algn="ctr"/>
                  <a:r>
                    <a:rPr lang="ko-KR" altLang="en-US" sz="1400" dirty="0" err="1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최복춘</a:t>
                  </a:r>
                  <a:r>
                    <a:rPr lang="ko-KR" altLang="en-US" sz="1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 이사님</a:t>
                  </a:r>
                  <a:endParaRPr lang="en-US" altLang="ko-KR" sz="1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endParaRPr>
                </a:p>
                <a:p>
                  <a:pPr algn="ctr"/>
                  <a:r>
                    <a:rPr lang="ko-KR" altLang="en-US" sz="1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허문화 선생님</a:t>
                  </a:r>
                  <a:endParaRPr lang="en-US" altLang="ko-KR" sz="1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endParaRPr>
                </a:p>
              </p:txBody>
            </p:sp>
          </p:grpSp>
        </p:grpSp>
        <p:grpSp>
          <p:nvGrpSpPr>
            <p:cNvPr id="123" name="그룹 122">
              <a:extLst>
                <a:ext uri="{FF2B5EF4-FFF2-40B4-BE49-F238E27FC236}">
                  <a16:creationId xmlns="" xmlns:a16="http://schemas.microsoft.com/office/drawing/2014/main" id="{379E36FF-0F18-426F-B249-618B511382B5}"/>
                </a:ext>
              </a:extLst>
            </p:cNvPr>
            <p:cNvGrpSpPr/>
            <p:nvPr/>
          </p:nvGrpSpPr>
          <p:grpSpPr>
            <a:xfrm>
              <a:off x="8912927" y="1904115"/>
              <a:ext cx="2070040" cy="3049769"/>
              <a:chOff x="1193860" y="1904115"/>
              <a:chExt cx="2070040" cy="3049769"/>
            </a:xfrm>
          </p:grpSpPr>
          <p:sp>
            <p:nvSpPr>
              <p:cNvPr id="124" name="직사각형 123">
                <a:extLst>
                  <a:ext uri="{FF2B5EF4-FFF2-40B4-BE49-F238E27FC236}">
                    <a16:creationId xmlns="" xmlns:a16="http://schemas.microsoft.com/office/drawing/2014/main" id="{CAE0404C-BA3F-4804-B749-3961879E94B8}"/>
                  </a:ext>
                </a:extLst>
              </p:cNvPr>
              <p:cNvSpPr/>
              <p:nvPr/>
            </p:nvSpPr>
            <p:spPr>
              <a:xfrm>
                <a:off x="1476911" y="1904115"/>
                <a:ext cx="1503938" cy="3049769"/>
              </a:xfrm>
              <a:prstGeom prst="rect">
                <a:avLst/>
              </a:prstGeom>
              <a:noFill/>
              <a:ln w="1270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5" name="그룹 124">
                <a:extLst>
                  <a:ext uri="{FF2B5EF4-FFF2-40B4-BE49-F238E27FC236}">
                    <a16:creationId xmlns="" xmlns:a16="http://schemas.microsoft.com/office/drawing/2014/main" id="{FED101C8-93DF-4BDE-AB62-1B9562872252}"/>
                  </a:ext>
                </a:extLst>
              </p:cNvPr>
              <p:cNvGrpSpPr/>
              <p:nvPr/>
            </p:nvGrpSpPr>
            <p:grpSpPr>
              <a:xfrm>
                <a:off x="1193860" y="2188765"/>
                <a:ext cx="2070040" cy="2320351"/>
                <a:chOff x="4420430" y="2004458"/>
                <a:chExt cx="3351139" cy="3756365"/>
              </a:xfrm>
            </p:grpSpPr>
            <p:sp>
              <p:nvSpPr>
                <p:cNvPr id="127" name="자유형: 도형 126">
                  <a:extLst>
                    <a:ext uri="{FF2B5EF4-FFF2-40B4-BE49-F238E27FC236}">
                      <a16:creationId xmlns="" xmlns:a16="http://schemas.microsoft.com/office/drawing/2014/main" id="{FCEFFCF3-E4A6-46DF-9693-ECFFD18FB3FD}"/>
                    </a:ext>
                  </a:extLst>
                </p:cNvPr>
                <p:cNvSpPr/>
                <p:nvPr/>
              </p:nvSpPr>
              <p:spPr>
                <a:xfrm>
                  <a:off x="4420430" y="2004458"/>
                  <a:ext cx="3351139" cy="3756365"/>
                </a:xfrm>
                <a:custGeom>
                  <a:avLst/>
                  <a:gdLst>
                    <a:gd name="connsiteX0" fmla="*/ 1087655 w 2618072"/>
                    <a:gd name="connsiteY0" fmla="*/ 1722922 h 2213811"/>
                    <a:gd name="connsiteX1" fmla="*/ 837398 w 2618072"/>
                    <a:gd name="connsiteY1" fmla="*/ 2213811 h 2213811"/>
                    <a:gd name="connsiteX2" fmla="*/ 1540042 w 2618072"/>
                    <a:gd name="connsiteY2" fmla="*/ 1674796 h 2213811"/>
                    <a:gd name="connsiteX3" fmla="*/ 2127183 w 2618072"/>
                    <a:gd name="connsiteY3" fmla="*/ 1799925 h 2213811"/>
                    <a:gd name="connsiteX4" fmla="*/ 2618072 w 2618072"/>
                    <a:gd name="connsiteY4" fmla="*/ 1337912 h 2213811"/>
                    <a:gd name="connsiteX5" fmla="*/ 2396691 w 2618072"/>
                    <a:gd name="connsiteY5" fmla="*/ 394636 h 2213811"/>
                    <a:gd name="connsiteX6" fmla="*/ 1597794 w 2618072"/>
                    <a:gd name="connsiteY6" fmla="*/ 0 h 2213811"/>
                    <a:gd name="connsiteX7" fmla="*/ 770021 w 2618072"/>
                    <a:gd name="connsiteY7" fmla="*/ 86628 h 2213811"/>
                    <a:gd name="connsiteX8" fmla="*/ 144379 w 2618072"/>
                    <a:gd name="connsiteY8" fmla="*/ 336885 h 2213811"/>
                    <a:gd name="connsiteX9" fmla="*/ 0 w 2618072"/>
                    <a:gd name="connsiteY9" fmla="*/ 914400 h 2213811"/>
                    <a:gd name="connsiteX10" fmla="*/ 125129 w 2618072"/>
                    <a:gd name="connsiteY10" fmla="*/ 1463040 h 2213811"/>
                    <a:gd name="connsiteX11" fmla="*/ 654518 w 2618072"/>
                    <a:gd name="connsiteY11" fmla="*/ 1809550 h 2213811"/>
                    <a:gd name="connsiteX12" fmla="*/ 1087655 w 2618072"/>
                    <a:gd name="connsiteY12" fmla="*/ 1722922 h 2213811"/>
                    <a:gd name="connsiteX0" fmla="*/ 1087655 w 2618072"/>
                    <a:gd name="connsiteY0" fmla="*/ 1722922 h 2213811"/>
                    <a:gd name="connsiteX1" fmla="*/ 837398 w 2618072"/>
                    <a:gd name="connsiteY1" fmla="*/ 2213811 h 2213811"/>
                    <a:gd name="connsiteX2" fmla="*/ 1540042 w 2618072"/>
                    <a:gd name="connsiteY2" fmla="*/ 1819175 h 2213811"/>
                    <a:gd name="connsiteX3" fmla="*/ 2127183 w 2618072"/>
                    <a:gd name="connsiteY3" fmla="*/ 1799925 h 2213811"/>
                    <a:gd name="connsiteX4" fmla="*/ 2618072 w 2618072"/>
                    <a:gd name="connsiteY4" fmla="*/ 1337912 h 2213811"/>
                    <a:gd name="connsiteX5" fmla="*/ 2396691 w 2618072"/>
                    <a:gd name="connsiteY5" fmla="*/ 394636 h 2213811"/>
                    <a:gd name="connsiteX6" fmla="*/ 1597794 w 2618072"/>
                    <a:gd name="connsiteY6" fmla="*/ 0 h 2213811"/>
                    <a:gd name="connsiteX7" fmla="*/ 770021 w 2618072"/>
                    <a:gd name="connsiteY7" fmla="*/ 86628 h 2213811"/>
                    <a:gd name="connsiteX8" fmla="*/ 144379 w 2618072"/>
                    <a:gd name="connsiteY8" fmla="*/ 336885 h 2213811"/>
                    <a:gd name="connsiteX9" fmla="*/ 0 w 2618072"/>
                    <a:gd name="connsiteY9" fmla="*/ 914400 h 2213811"/>
                    <a:gd name="connsiteX10" fmla="*/ 125129 w 2618072"/>
                    <a:gd name="connsiteY10" fmla="*/ 1463040 h 2213811"/>
                    <a:gd name="connsiteX11" fmla="*/ 654518 w 2618072"/>
                    <a:gd name="connsiteY11" fmla="*/ 1809550 h 2213811"/>
                    <a:gd name="connsiteX12" fmla="*/ 1087655 w 2618072"/>
                    <a:gd name="connsiteY12" fmla="*/ 1722922 h 2213811"/>
                    <a:gd name="connsiteX0" fmla="*/ 1087655 w 2618072"/>
                    <a:gd name="connsiteY0" fmla="*/ 1722922 h 2213811"/>
                    <a:gd name="connsiteX1" fmla="*/ 837398 w 2618072"/>
                    <a:gd name="connsiteY1" fmla="*/ 2213811 h 2213811"/>
                    <a:gd name="connsiteX2" fmla="*/ 1540042 w 2618072"/>
                    <a:gd name="connsiteY2" fmla="*/ 1819175 h 2213811"/>
                    <a:gd name="connsiteX3" fmla="*/ 2088682 w 2618072"/>
                    <a:gd name="connsiteY3" fmla="*/ 1665172 h 2213811"/>
                    <a:gd name="connsiteX4" fmla="*/ 2618072 w 2618072"/>
                    <a:gd name="connsiteY4" fmla="*/ 1337912 h 2213811"/>
                    <a:gd name="connsiteX5" fmla="*/ 2396691 w 2618072"/>
                    <a:gd name="connsiteY5" fmla="*/ 394636 h 2213811"/>
                    <a:gd name="connsiteX6" fmla="*/ 1597794 w 2618072"/>
                    <a:gd name="connsiteY6" fmla="*/ 0 h 2213811"/>
                    <a:gd name="connsiteX7" fmla="*/ 770021 w 2618072"/>
                    <a:gd name="connsiteY7" fmla="*/ 86628 h 2213811"/>
                    <a:gd name="connsiteX8" fmla="*/ 144379 w 2618072"/>
                    <a:gd name="connsiteY8" fmla="*/ 336885 h 2213811"/>
                    <a:gd name="connsiteX9" fmla="*/ 0 w 2618072"/>
                    <a:gd name="connsiteY9" fmla="*/ 914400 h 2213811"/>
                    <a:gd name="connsiteX10" fmla="*/ 125129 w 2618072"/>
                    <a:gd name="connsiteY10" fmla="*/ 1463040 h 2213811"/>
                    <a:gd name="connsiteX11" fmla="*/ 654518 w 2618072"/>
                    <a:gd name="connsiteY11" fmla="*/ 1809550 h 2213811"/>
                    <a:gd name="connsiteX12" fmla="*/ 1087655 w 2618072"/>
                    <a:gd name="connsiteY12" fmla="*/ 1722922 h 2213811"/>
                    <a:gd name="connsiteX0" fmla="*/ 1087655 w 2492943"/>
                    <a:gd name="connsiteY0" fmla="*/ 1722922 h 2213811"/>
                    <a:gd name="connsiteX1" fmla="*/ 837398 w 2492943"/>
                    <a:gd name="connsiteY1" fmla="*/ 2213811 h 2213811"/>
                    <a:gd name="connsiteX2" fmla="*/ 1540042 w 2492943"/>
                    <a:gd name="connsiteY2" fmla="*/ 1819175 h 2213811"/>
                    <a:gd name="connsiteX3" fmla="*/ 2088682 w 2492943"/>
                    <a:gd name="connsiteY3" fmla="*/ 1665172 h 2213811"/>
                    <a:gd name="connsiteX4" fmla="*/ 2492943 w 2492943"/>
                    <a:gd name="connsiteY4" fmla="*/ 1366788 h 2213811"/>
                    <a:gd name="connsiteX5" fmla="*/ 2396691 w 2492943"/>
                    <a:gd name="connsiteY5" fmla="*/ 394636 h 2213811"/>
                    <a:gd name="connsiteX6" fmla="*/ 1597794 w 2492943"/>
                    <a:gd name="connsiteY6" fmla="*/ 0 h 2213811"/>
                    <a:gd name="connsiteX7" fmla="*/ 770021 w 2492943"/>
                    <a:gd name="connsiteY7" fmla="*/ 86628 h 2213811"/>
                    <a:gd name="connsiteX8" fmla="*/ 144379 w 2492943"/>
                    <a:gd name="connsiteY8" fmla="*/ 336885 h 2213811"/>
                    <a:gd name="connsiteX9" fmla="*/ 0 w 2492943"/>
                    <a:gd name="connsiteY9" fmla="*/ 914400 h 2213811"/>
                    <a:gd name="connsiteX10" fmla="*/ 125129 w 2492943"/>
                    <a:gd name="connsiteY10" fmla="*/ 1463040 h 2213811"/>
                    <a:gd name="connsiteX11" fmla="*/ 654518 w 2492943"/>
                    <a:gd name="connsiteY11" fmla="*/ 1809550 h 2213811"/>
                    <a:gd name="connsiteX12" fmla="*/ 1087655 w 2492943"/>
                    <a:gd name="connsiteY12" fmla="*/ 1722922 h 2213811"/>
                    <a:gd name="connsiteX0" fmla="*/ 1087655 w 2492943"/>
                    <a:gd name="connsiteY0" fmla="*/ 1722922 h 2213811"/>
                    <a:gd name="connsiteX1" fmla="*/ 837398 w 2492943"/>
                    <a:gd name="connsiteY1" fmla="*/ 2213811 h 2213811"/>
                    <a:gd name="connsiteX2" fmla="*/ 1540042 w 2492943"/>
                    <a:gd name="connsiteY2" fmla="*/ 1819175 h 2213811"/>
                    <a:gd name="connsiteX3" fmla="*/ 2088682 w 2492943"/>
                    <a:gd name="connsiteY3" fmla="*/ 1665172 h 2213811"/>
                    <a:gd name="connsiteX4" fmla="*/ 2492943 w 2492943"/>
                    <a:gd name="connsiteY4" fmla="*/ 1366788 h 2213811"/>
                    <a:gd name="connsiteX5" fmla="*/ 2461825 w 2492943"/>
                    <a:gd name="connsiteY5" fmla="*/ 912449 h 2213811"/>
                    <a:gd name="connsiteX6" fmla="*/ 2396691 w 2492943"/>
                    <a:gd name="connsiteY6" fmla="*/ 394636 h 2213811"/>
                    <a:gd name="connsiteX7" fmla="*/ 1597794 w 2492943"/>
                    <a:gd name="connsiteY7" fmla="*/ 0 h 2213811"/>
                    <a:gd name="connsiteX8" fmla="*/ 770021 w 2492943"/>
                    <a:gd name="connsiteY8" fmla="*/ 86628 h 2213811"/>
                    <a:gd name="connsiteX9" fmla="*/ 144379 w 2492943"/>
                    <a:gd name="connsiteY9" fmla="*/ 336885 h 2213811"/>
                    <a:gd name="connsiteX10" fmla="*/ 0 w 2492943"/>
                    <a:gd name="connsiteY10" fmla="*/ 914400 h 2213811"/>
                    <a:gd name="connsiteX11" fmla="*/ 125129 w 2492943"/>
                    <a:gd name="connsiteY11" fmla="*/ 1463040 h 2213811"/>
                    <a:gd name="connsiteX12" fmla="*/ 654518 w 2492943"/>
                    <a:gd name="connsiteY12" fmla="*/ 1809550 h 2213811"/>
                    <a:gd name="connsiteX13" fmla="*/ 1087655 w 2492943"/>
                    <a:gd name="connsiteY13" fmla="*/ 1722922 h 2213811"/>
                    <a:gd name="connsiteX0" fmla="*/ 1087655 w 2603928"/>
                    <a:gd name="connsiteY0" fmla="*/ 1722922 h 2213811"/>
                    <a:gd name="connsiteX1" fmla="*/ 837398 w 2603928"/>
                    <a:gd name="connsiteY1" fmla="*/ 2213811 h 2213811"/>
                    <a:gd name="connsiteX2" fmla="*/ 1540042 w 2603928"/>
                    <a:gd name="connsiteY2" fmla="*/ 1819175 h 2213811"/>
                    <a:gd name="connsiteX3" fmla="*/ 2088682 w 2603928"/>
                    <a:gd name="connsiteY3" fmla="*/ 1665172 h 2213811"/>
                    <a:gd name="connsiteX4" fmla="*/ 2492943 w 2603928"/>
                    <a:gd name="connsiteY4" fmla="*/ 1366788 h 2213811"/>
                    <a:gd name="connsiteX5" fmla="*/ 2603928 w 2603928"/>
                    <a:gd name="connsiteY5" fmla="*/ 904970 h 2213811"/>
                    <a:gd name="connsiteX6" fmla="*/ 2396691 w 2603928"/>
                    <a:gd name="connsiteY6" fmla="*/ 394636 h 2213811"/>
                    <a:gd name="connsiteX7" fmla="*/ 1597794 w 2603928"/>
                    <a:gd name="connsiteY7" fmla="*/ 0 h 2213811"/>
                    <a:gd name="connsiteX8" fmla="*/ 770021 w 2603928"/>
                    <a:gd name="connsiteY8" fmla="*/ 86628 h 2213811"/>
                    <a:gd name="connsiteX9" fmla="*/ 144379 w 2603928"/>
                    <a:gd name="connsiteY9" fmla="*/ 336885 h 2213811"/>
                    <a:gd name="connsiteX10" fmla="*/ 0 w 2603928"/>
                    <a:gd name="connsiteY10" fmla="*/ 914400 h 2213811"/>
                    <a:gd name="connsiteX11" fmla="*/ 125129 w 2603928"/>
                    <a:gd name="connsiteY11" fmla="*/ 1463040 h 2213811"/>
                    <a:gd name="connsiteX12" fmla="*/ 654518 w 2603928"/>
                    <a:gd name="connsiteY12" fmla="*/ 1809550 h 2213811"/>
                    <a:gd name="connsiteX13" fmla="*/ 1087655 w 2603928"/>
                    <a:gd name="connsiteY13" fmla="*/ 1722922 h 2213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603928" h="2213811">
                      <a:moveTo>
                        <a:pt x="1087655" y="1722922"/>
                      </a:moveTo>
                      <a:lnTo>
                        <a:pt x="837398" y="2213811"/>
                      </a:lnTo>
                      <a:lnTo>
                        <a:pt x="1540042" y="1819175"/>
                      </a:lnTo>
                      <a:lnTo>
                        <a:pt x="2088682" y="1665172"/>
                      </a:lnTo>
                      <a:lnTo>
                        <a:pt x="2492943" y="1366788"/>
                      </a:lnTo>
                      <a:lnTo>
                        <a:pt x="2603928" y="904970"/>
                      </a:lnTo>
                      <a:lnTo>
                        <a:pt x="2396691" y="394636"/>
                      </a:lnTo>
                      <a:lnTo>
                        <a:pt x="1597794" y="0"/>
                      </a:lnTo>
                      <a:lnTo>
                        <a:pt x="770021" y="86628"/>
                      </a:lnTo>
                      <a:lnTo>
                        <a:pt x="144379" y="336885"/>
                      </a:lnTo>
                      <a:lnTo>
                        <a:pt x="0" y="914400"/>
                      </a:lnTo>
                      <a:lnTo>
                        <a:pt x="125129" y="1463040"/>
                      </a:lnTo>
                      <a:lnTo>
                        <a:pt x="654518" y="1809550"/>
                      </a:lnTo>
                      <a:lnTo>
                        <a:pt x="1087655" y="1722922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6350">
                  <a:solidFill>
                    <a:schemeClr val="tx1">
                      <a:lumMod val="75000"/>
                      <a:lumOff val="25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100"/>
                </a:p>
              </p:txBody>
            </p:sp>
            <p:sp>
              <p:nvSpPr>
                <p:cNvPr id="128" name="직사각형 127">
                  <a:extLst>
                    <a:ext uri="{FF2B5EF4-FFF2-40B4-BE49-F238E27FC236}">
                      <a16:creationId xmlns="" xmlns:a16="http://schemas.microsoft.com/office/drawing/2014/main" id="{F7324B49-A57E-4C8F-999C-032CD23F3299}"/>
                    </a:ext>
                  </a:extLst>
                </p:cNvPr>
                <p:cNvSpPr/>
                <p:nvPr/>
              </p:nvSpPr>
              <p:spPr>
                <a:xfrm>
                  <a:off x="5946452" y="2718863"/>
                  <a:ext cx="299096" cy="74737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altLang="ko-KR" sz="2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endParaRPr>
                </a:p>
              </p:txBody>
            </p:sp>
            <p:sp>
              <p:nvSpPr>
                <p:cNvPr id="129" name="직사각형 128">
                  <a:extLst>
                    <a:ext uri="{FF2B5EF4-FFF2-40B4-BE49-F238E27FC236}">
                      <a16:creationId xmlns="" xmlns:a16="http://schemas.microsoft.com/office/drawing/2014/main" id="{8E7EA036-19FB-4523-8073-159163B3152D}"/>
                    </a:ext>
                  </a:extLst>
                </p:cNvPr>
                <p:cNvSpPr/>
                <p:nvPr/>
              </p:nvSpPr>
              <p:spPr>
                <a:xfrm>
                  <a:off x="4620268" y="3515870"/>
                  <a:ext cx="2951493" cy="119580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1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봉사를 통해 만날 수</a:t>
                  </a:r>
                  <a:endParaRPr lang="en-US" altLang="ko-KR" sz="1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endParaRPr>
                </a:p>
                <a:p>
                  <a:pPr algn="ctr"/>
                  <a:r>
                    <a:rPr lang="ko-KR" altLang="en-US" sz="1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있었던 규헌</a:t>
                  </a:r>
                  <a:r>
                    <a:rPr lang="en-US" altLang="ko-KR" sz="1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, </a:t>
                  </a:r>
                  <a:r>
                    <a:rPr lang="ko-KR" altLang="en-US" sz="1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피터 외</a:t>
                  </a:r>
                  <a:endParaRPr lang="en-US" altLang="ko-KR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endParaRPr>
                </a:p>
                <a:p>
                  <a:pPr algn="ctr"/>
                  <a:r>
                    <a:rPr lang="ko-KR" altLang="en-US" sz="1400" dirty="0" err="1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북앤비</a:t>
                  </a:r>
                  <a:r>
                    <a:rPr lang="ko-KR" altLang="en-US" sz="1400" dirty="0" smtClean="0">
                      <a:ln>
                        <a:solidFill>
                          <a:schemeClr val="tx1">
                            <a:lumMod val="75000"/>
                            <a:lumOff val="25000"/>
                            <a:alpha val="30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KoPub돋움체 Light" panose="02020603020101020101" pitchFamily="18" charset="-127"/>
                      <a:ea typeface="KoPub돋움체 Light" panose="02020603020101020101" pitchFamily="18" charset="-127"/>
                    </a:rPr>
                    <a:t> 팀원들</a:t>
                  </a:r>
                  <a:endParaRPr lang="en-US" altLang="ko-KR" sz="1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endParaRPr>
                </a:p>
              </p:txBody>
            </p:sp>
          </p:grpSp>
        </p:grpSp>
      </p:grpSp>
      <p:sp>
        <p:nvSpPr>
          <p:cNvPr id="42" name="직사각형 41">
            <a:extLst>
              <a:ext uri="{FF2B5EF4-FFF2-40B4-BE49-F238E27FC236}">
                <a16:creationId xmlns="" xmlns:a16="http://schemas.microsoft.com/office/drawing/2014/main" id="{43E60E3E-71B0-487C-972C-C5773981A3A5}"/>
              </a:ext>
            </a:extLst>
          </p:cNvPr>
          <p:cNvSpPr/>
          <p:nvPr/>
        </p:nvSpPr>
        <p:spPr>
          <a:xfrm>
            <a:off x="9863551" y="2607295"/>
            <a:ext cx="7681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봉사</a:t>
            </a:r>
            <a:endParaRPr lang="en-US" altLang="ko-KR" sz="24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6" name="하트 45"/>
          <p:cNvSpPr/>
          <p:nvPr/>
        </p:nvSpPr>
        <p:spPr>
          <a:xfrm rot="11015309" flipV="1">
            <a:off x="2359753" y="1358264"/>
            <a:ext cx="665130" cy="604152"/>
          </a:xfrm>
          <a:prstGeom prst="heart">
            <a:avLst/>
          </a:prstGeom>
          <a:solidFill>
            <a:srgbClr val="DF21AD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1" name="하트 40"/>
          <p:cNvSpPr/>
          <p:nvPr/>
        </p:nvSpPr>
        <p:spPr>
          <a:xfrm rot="11015309" flipV="1">
            <a:off x="4660688" y="1413324"/>
            <a:ext cx="665130" cy="604152"/>
          </a:xfrm>
          <a:prstGeom prst="heart">
            <a:avLst/>
          </a:prstGeom>
          <a:solidFill>
            <a:srgbClr val="DF21AD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3" name="하트 42"/>
          <p:cNvSpPr/>
          <p:nvPr/>
        </p:nvSpPr>
        <p:spPr>
          <a:xfrm rot="11015309" flipV="1">
            <a:off x="8440343" y="1391364"/>
            <a:ext cx="665130" cy="604152"/>
          </a:xfrm>
          <a:prstGeom prst="heart">
            <a:avLst/>
          </a:prstGeom>
          <a:solidFill>
            <a:srgbClr val="DF21AD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4" name="하트 43"/>
          <p:cNvSpPr/>
          <p:nvPr/>
        </p:nvSpPr>
        <p:spPr>
          <a:xfrm rot="11015309" flipV="1">
            <a:off x="10736210" y="1389724"/>
            <a:ext cx="665130" cy="604152"/>
          </a:xfrm>
          <a:prstGeom prst="heart">
            <a:avLst/>
          </a:prstGeom>
          <a:solidFill>
            <a:srgbClr val="DF21AD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7397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1" grpId="0" animBg="1"/>
      <p:bldP spid="43" grpId="0" animBg="1"/>
      <p:bldP spid="4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18542" y="120227"/>
            <a:ext cx="11884260" cy="656470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15840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NO5.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함께한 사람들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052" y="3254111"/>
            <a:ext cx="2919340" cy="291934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821" y="192123"/>
            <a:ext cx="3702621" cy="266081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534" y="3254111"/>
            <a:ext cx="2477939" cy="330279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771" y="3606004"/>
            <a:ext cx="2245632" cy="305752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50" y="150252"/>
            <a:ext cx="3698333" cy="27746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34566" y="980728"/>
            <a:ext cx="57606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DX빨간우체통B" panose="02020600000000000000" pitchFamily="18" charset="-127"/>
                <a:ea typeface="DX빨간우체통B" panose="02020600000000000000" pitchFamily="18" charset="-127"/>
              </a:rPr>
              <a:t>아띠</a:t>
            </a:r>
            <a:endParaRPr lang="en-US" altLang="ko-KR" sz="3200" dirty="0" smtClean="0">
              <a:latin typeface="DX빨간우체통B" panose="02020600000000000000" pitchFamily="18" charset="-127"/>
              <a:ea typeface="DX빨간우체통B" panose="02020600000000000000" pitchFamily="18" charset="-127"/>
            </a:endParaRPr>
          </a:p>
          <a:p>
            <a:r>
              <a:rPr lang="ko-KR" altLang="en-US" sz="3200" dirty="0" smtClean="0">
                <a:latin typeface="DX빨간우체통B" panose="02020600000000000000" pitchFamily="18" charset="-127"/>
                <a:ea typeface="DX빨간우체통B" panose="02020600000000000000" pitchFamily="18" charset="-127"/>
              </a:rPr>
              <a:t>사진관</a:t>
            </a:r>
            <a:endParaRPr lang="en-US" altLang="ko-KR" sz="3200" dirty="0" smtClean="0">
              <a:latin typeface="DX빨간우체통B" panose="02020600000000000000" pitchFamily="18" charset="-127"/>
              <a:ea typeface="DX빨간우체통B" panose="02020600000000000000" pitchFamily="18" charset="-127"/>
            </a:endParaRPr>
          </a:p>
          <a:p>
            <a:r>
              <a:rPr lang="en-US" altLang="ko-KR" sz="3200" dirty="0" smtClean="0">
                <a:latin typeface="DX빨간우체통B" panose="02020600000000000000" pitchFamily="18" charset="-127"/>
                <a:ea typeface="DX빨간우체통B" panose="02020600000000000000" pitchFamily="18" charset="-127"/>
              </a:rPr>
              <a:t>- YMCA</a:t>
            </a:r>
            <a:endParaRPr lang="ko-KR" altLang="en-US" sz="3200" dirty="0">
              <a:latin typeface="DX빨간우체통B" panose="02020600000000000000" pitchFamily="18" charset="-127"/>
              <a:ea typeface="DX빨간우체통B" panose="02020600000000000000" pitchFamily="18" charset="-127"/>
            </a:endParaRPr>
          </a:p>
        </p:txBody>
      </p:sp>
      <p:pic>
        <p:nvPicPr>
          <p:cNvPr id="2050" name="Picture 2" descr="d:\Administrator\Downloads\film-roll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796" y="1336505"/>
            <a:ext cx="1084383" cy="122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175326" y="3781360"/>
            <a:ext cx="1302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총장님</a:t>
            </a:r>
            <a:r>
              <a:rPr lang="ko-KR" altLang="en-US" sz="3200" b="1" dirty="0" smtClean="0">
                <a:solidFill>
                  <a:srgbClr val="FF0000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♡</a:t>
            </a:r>
            <a:endParaRPr lang="ko-KR" altLang="en-US" sz="3200" b="1" dirty="0">
              <a:solidFill>
                <a:srgbClr val="FF0000"/>
              </a:solidFill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412849" y="2272516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rgbClr val="00B050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수진간사님♡</a:t>
            </a:r>
            <a:endParaRPr lang="ko-KR" altLang="en-US" sz="3200" b="1" dirty="0">
              <a:solidFill>
                <a:srgbClr val="00B050"/>
              </a:solidFill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166603" y="6173451"/>
            <a:ext cx="1888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accent5">
                    <a:lumMod val="7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이사장님 ♡</a:t>
            </a:r>
            <a:endParaRPr lang="ko-KR" altLang="en-US" sz="3200" b="1" dirty="0">
              <a:solidFill>
                <a:schemeClr val="accent5">
                  <a:lumMod val="75000"/>
                </a:schemeClr>
              </a:solidFill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55036" y="2780928"/>
            <a:ext cx="18961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희경간사님♡</a:t>
            </a:r>
            <a:endParaRPr lang="ko-KR" altLang="en-US" sz="3200" b="1" dirty="0">
              <a:solidFill>
                <a:schemeClr val="accent3">
                  <a:lumMod val="60000"/>
                  <a:lumOff val="40000"/>
                </a:schemeClr>
              </a:solidFill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28036" y="3452629"/>
            <a:ext cx="13022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소소서원</a:t>
            </a:r>
            <a:endParaRPr lang="en-US" altLang="ko-KR" sz="3200" b="1" dirty="0" smtClean="0"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  <a:p>
            <a:r>
              <a:rPr lang="ko-KR" altLang="en-US" sz="3200" b="1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이사님</a:t>
            </a:r>
            <a:r>
              <a:rPr lang="ko-KR" altLang="en-US" sz="3200" b="1" dirty="0" smtClean="0">
                <a:solidFill>
                  <a:schemeClr val="bg2">
                    <a:lumMod val="50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♡</a:t>
            </a:r>
            <a:endParaRPr lang="en-US" altLang="ko-KR" sz="3200" b="1" dirty="0" smtClean="0">
              <a:solidFill>
                <a:schemeClr val="bg2">
                  <a:lumMod val="50000"/>
                </a:schemeClr>
              </a:solidFill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27597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18542" y="120227"/>
            <a:ext cx="11884260" cy="656470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15840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NO5.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함께한 사람들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4566" y="980728"/>
            <a:ext cx="57606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DX빨간우체통B" panose="02020600000000000000" pitchFamily="18" charset="-127"/>
                <a:ea typeface="DX빨간우체통B" panose="02020600000000000000" pitchFamily="18" charset="-127"/>
              </a:rPr>
              <a:t>아띠</a:t>
            </a:r>
            <a:endParaRPr lang="en-US" altLang="ko-KR" sz="3200" dirty="0" smtClean="0">
              <a:latin typeface="DX빨간우체통B" panose="02020600000000000000" pitchFamily="18" charset="-127"/>
              <a:ea typeface="DX빨간우체통B" panose="02020600000000000000" pitchFamily="18" charset="-127"/>
            </a:endParaRPr>
          </a:p>
          <a:p>
            <a:r>
              <a:rPr lang="ko-KR" altLang="en-US" sz="3200" dirty="0" smtClean="0">
                <a:latin typeface="DX빨간우체통B" panose="02020600000000000000" pitchFamily="18" charset="-127"/>
                <a:ea typeface="DX빨간우체통B" panose="02020600000000000000" pitchFamily="18" charset="-127"/>
              </a:rPr>
              <a:t>사진관</a:t>
            </a:r>
            <a:endParaRPr lang="en-US" altLang="ko-KR" sz="3200" dirty="0" smtClean="0">
              <a:latin typeface="DX빨간우체통B" panose="02020600000000000000" pitchFamily="18" charset="-127"/>
              <a:ea typeface="DX빨간우체통B" panose="02020600000000000000" pitchFamily="18" charset="-127"/>
            </a:endParaRPr>
          </a:p>
          <a:p>
            <a:r>
              <a:rPr lang="en-US" altLang="ko-KR" sz="3200" dirty="0" smtClean="0">
                <a:latin typeface="DX빨간우체통B" panose="02020600000000000000" pitchFamily="18" charset="-127"/>
                <a:ea typeface="DX빨간우체통B" panose="02020600000000000000" pitchFamily="18" charset="-127"/>
              </a:rPr>
              <a:t>- YMCA</a:t>
            </a:r>
            <a:endParaRPr lang="ko-KR" altLang="en-US" sz="3200" dirty="0">
              <a:latin typeface="DX빨간우체통B" panose="02020600000000000000" pitchFamily="18" charset="-127"/>
              <a:ea typeface="DX빨간우체통B" panose="02020600000000000000" pitchFamily="18" charset="-127"/>
            </a:endParaRPr>
          </a:p>
        </p:txBody>
      </p:sp>
      <p:pic>
        <p:nvPicPr>
          <p:cNvPr id="2050" name="Picture 2" descr="d:\Administrator\Downloads\film-rol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796" y="1336505"/>
            <a:ext cx="1084383" cy="122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861" y="377309"/>
            <a:ext cx="4052539" cy="287253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827" y="388894"/>
            <a:ext cx="3863988" cy="332813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807" y="3591416"/>
            <a:ext cx="5328593" cy="31347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974362">
            <a:off x="8565484" y="1429195"/>
            <a:ext cx="3281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err="1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최복춘</a:t>
            </a:r>
            <a:r>
              <a:rPr lang="ko-KR" altLang="en-US" sz="2800" b="1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 이사님과 찰칵</a:t>
            </a:r>
            <a:r>
              <a:rPr lang="en-US" altLang="ko-KR" sz="2800" b="1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!</a:t>
            </a:r>
            <a:endParaRPr lang="ko-KR" altLang="en-US" sz="2800" b="1" dirty="0"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30910" y="961564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바람꽃 작은 도서관</a:t>
            </a:r>
            <a:r>
              <a:rPr lang="en-US" altLang="ko-KR" sz="2800" b="1" dirty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♥</a:t>
            </a:r>
            <a:endParaRPr lang="ko-KR" altLang="en-US" sz="2800" b="1" dirty="0">
              <a:solidFill>
                <a:srgbClr val="FF0000"/>
              </a:solidFill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821" y="3717032"/>
            <a:ext cx="47444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폴라리스 </a:t>
            </a:r>
            <a:r>
              <a:rPr lang="en-US" altLang="ko-KR" sz="3200" b="1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+ </a:t>
            </a:r>
            <a:r>
              <a:rPr lang="ko-KR" altLang="en-US" sz="3200" b="1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라온아띠</a:t>
            </a:r>
            <a:r>
              <a:rPr lang="ko-KR" altLang="en-US" sz="3200" b="1" dirty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 </a:t>
            </a:r>
            <a:r>
              <a:rPr lang="en-US" altLang="ko-KR" sz="3200" b="1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= </a:t>
            </a:r>
            <a:r>
              <a:rPr lang="ko-KR" altLang="en-US" sz="3200" b="1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♬</a:t>
            </a:r>
            <a:r>
              <a:rPr lang="ko-KR" altLang="en-US" sz="3200" b="1" dirty="0">
                <a:solidFill>
                  <a:srgbClr val="FF0000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♥</a:t>
            </a:r>
          </a:p>
        </p:txBody>
      </p:sp>
      <p:pic>
        <p:nvPicPr>
          <p:cNvPr id="3074" name="Picture 2" descr="d:\Administrator\Downloads\photo-camer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3638" y="488232"/>
            <a:ext cx="996552" cy="99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828" y="4035032"/>
            <a:ext cx="3863988" cy="249031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760361" y="5997486"/>
            <a:ext cx="4008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어린이 민주시민 학교 ♬♭</a:t>
            </a:r>
            <a:endParaRPr lang="en-US" altLang="ko-KR" sz="2800" b="1" dirty="0" smtClean="0"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</p:txBody>
      </p:sp>
      <p:pic>
        <p:nvPicPr>
          <p:cNvPr id="3075" name="Picture 3" descr="d:\Administrator\Downloads\school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7110" y="5516538"/>
            <a:ext cx="961896" cy="96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6466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56" name="직선 연결선 55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26" name="Picture 2" descr="d:\Administrator\Downloads\rainb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590" y="80479"/>
            <a:ext cx="1935585" cy="193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직사각형 58">
            <a:extLst>
              <a:ext uri="{FF2B5EF4-FFF2-40B4-BE49-F238E27FC236}">
                <a16:creationId xmlns="" xmlns:a16="http://schemas.microsoft.com/office/drawing/2014/main" id="{6896E523-65AA-41D9-B0D8-C3E524262FB5}"/>
              </a:ext>
            </a:extLst>
          </p:cNvPr>
          <p:cNvSpPr/>
          <p:nvPr/>
        </p:nvSpPr>
        <p:spPr>
          <a:xfrm>
            <a:off x="622598" y="961689"/>
            <a:ext cx="56829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4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국내훈련</a:t>
            </a:r>
            <a:r>
              <a:rPr lang="en-US" altLang="ko-KR" sz="4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… </a:t>
            </a:r>
            <a:r>
              <a:rPr lang="ko-KR" altLang="en-US" sz="4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힘들긴 했지만 아쉽다</a:t>
            </a:r>
            <a:r>
              <a:rPr lang="en-US" altLang="ko-KR" sz="4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.</a:t>
            </a:r>
            <a:endParaRPr lang="en-US" altLang="ko-KR" sz="44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694606" y="2132856"/>
            <a:ext cx="10733912" cy="1815882"/>
            <a:chOff x="838622" y="5282624"/>
            <a:chExt cx="10733912" cy="1815882"/>
          </a:xfrm>
        </p:grpSpPr>
        <p:grpSp>
          <p:nvGrpSpPr>
            <p:cNvPr id="26" name="그룹 25">
              <a:extLst>
                <a:ext uri="{FF2B5EF4-FFF2-40B4-BE49-F238E27FC236}">
                  <a16:creationId xmlns="" xmlns:a16="http://schemas.microsoft.com/office/drawing/2014/main" id="{9F3EA068-E29C-4603-96B3-9522E43A0B5E}"/>
                </a:ext>
              </a:extLst>
            </p:cNvPr>
            <p:cNvGrpSpPr/>
            <p:nvPr/>
          </p:nvGrpSpPr>
          <p:grpSpPr>
            <a:xfrm>
              <a:off x="838622" y="5359562"/>
              <a:ext cx="908974" cy="369332"/>
              <a:chOff x="6823911" y="1913449"/>
              <a:chExt cx="909093" cy="369332"/>
            </a:xfrm>
            <a:solidFill>
              <a:schemeClr val="tx2">
                <a:lumMod val="40000"/>
                <a:lumOff val="60000"/>
              </a:schemeClr>
            </a:solidFill>
          </p:grpSpPr>
          <p:grpSp>
            <p:nvGrpSpPr>
              <p:cNvPr id="27" name="그룹 26">
                <a:extLst>
                  <a:ext uri="{FF2B5EF4-FFF2-40B4-BE49-F238E27FC236}">
                    <a16:creationId xmlns="" xmlns:a16="http://schemas.microsoft.com/office/drawing/2014/main" id="{91CAFA47-AF03-4F34-9A7C-E0C8DB0FF1F6}"/>
                  </a:ext>
                </a:extLst>
              </p:cNvPr>
              <p:cNvGrpSpPr/>
              <p:nvPr/>
            </p:nvGrpSpPr>
            <p:grpSpPr>
              <a:xfrm>
                <a:off x="6823911" y="1913450"/>
                <a:ext cx="909093" cy="369331"/>
                <a:chOff x="6611505" y="1913450"/>
                <a:chExt cx="3564065" cy="1447945"/>
              </a:xfrm>
              <a:grpFill/>
            </p:grpSpPr>
            <p:sp>
              <p:nvSpPr>
                <p:cNvPr id="29" name="직각 삼각형 28">
                  <a:extLst>
                    <a:ext uri="{FF2B5EF4-FFF2-40B4-BE49-F238E27FC236}">
                      <a16:creationId xmlns="" xmlns:a16="http://schemas.microsoft.com/office/drawing/2014/main" id="{681D1134-B42D-4970-AF6E-D318056C55BB}"/>
                    </a:ext>
                  </a:extLst>
                </p:cNvPr>
                <p:cNvSpPr/>
                <p:nvPr/>
              </p:nvSpPr>
              <p:spPr>
                <a:xfrm rot="13500000">
                  <a:off x="9151677" y="2121934"/>
                  <a:ext cx="1016766" cy="103102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메이플스토리" panose="02000300000000000000" pitchFamily="2" charset="-127"/>
                    <a:ea typeface="메이플스토리" panose="02000300000000000000" pitchFamily="2" charset="-127"/>
                  </a:endParaRPr>
                </a:p>
              </p:txBody>
            </p:sp>
            <p:sp>
              <p:nvSpPr>
                <p:cNvPr id="30" name="직사각형 29">
                  <a:extLst>
                    <a:ext uri="{FF2B5EF4-FFF2-40B4-BE49-F238E27FC236}">
                      <a16:creationId xmlns="" xmlns:a16="http://schemas.microsoft.com/office/drawing/2014/main" id="{ECF6A62D-6622-4889-BEE2-85A4836F1433}"/>
                    </a:ext>
                  </a:extLst>
                </p:cNvPr>
                <p:cNvSpPr/>
                <p:nvPr/>
              </p:nvSpPr>
              <p:spPr>
                <a:xfrm>
                  <a:off x="6611505" y="1913450"/>
                  <a:ext cx="3102771" cy="1447945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메이플스토리" panose="02000300000000000000" pitchFamily="2" charset="-127"/>
                    <a:ea typeface="메이플스토리" panose="02000300000000000000" pitchFamily="2" charset="-127"/>
                  </a:endParaRPr>
                </a:p>
              </p:txBody>
            </p:sp>
          </p:grpSp>
          <p:sp>
            <p:nvSpPr>
              <p:cNvPr id="28" name="직사각형 27">
                <a:extLst>
                  <a:ext uri="{FF2B5EF4-FFF2-40B4-BE49-F238E27FC236}">
                    <a16:creationId xmlns="" xmlns:a16="http://schemas.microsoft.com/office/drawing/2014/main" id="{7B1321F1-C410-435F-A126-6B4F96E2DD14}"/>
                  </a:ext>
                </a:extLst>
              </p:cNvPr>
              <p:cNvSpPr/>
              <p:nvPr/>
            </p:nvSpPr>
            <p:spPr>
              <a:xfrm>
                <a:off x="6824325" y="1913449"/>
                <a:ext cx="591906" cy="369332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r>
                  <a:rPr lang="ko-KR" altLang="en-US" dirty="0" smtClean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메이플스토리" panose="02000300000000000000" pitchFamily="2" charset="-127"/>
                    <a:ea typeface="메이플스토리" panose="02000300000000000000" pitchFamily="2" charset="-127"/>
                  </a:rPr>
                  <a:t>희진</a:t>
                </a:r>
                <a:endParaRPr lang="ko-KR" altLang="en-US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endParaRPr>
              </a:p>
            </p:txBody>
          </p:sp>
        </p:grpSp>
        <p:sp>
          <p:nvSpPr>
            <p:cNvPr id="23" name="직사각형 22"/>
            <p:cNvSpPr/>
            <p:nvPr/>
          </p:nvSpPr>
          <p:spPr>
            <a:xfrm>
              <a:off x="1980175" y="5282624"/>
              <a:ext cx="9592359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국내훈련 안 힘들었다면 거짓말이다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오늘 밤샜다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벌써 새벽 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6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시다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내일 떠나는데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…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나는 왜 이렇게 이걸 열심히 만들고 있는가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순간 </a:t>
              </a:r>
              <a:r>
                <a:rPr lang="ko-KR" altLang="en-US" sz="1400" dirty="0" err="1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현타가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왔다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근데 만든 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PPT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를 보니까 뿌듯하다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우리가 했던 노력들을 다 담고 싶었다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우리가 캄보디아를 갔을 때도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갔다가 돌아왔을 때도 이 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PPT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를 보면서 우리 팀원들이 우리가 이런 활동들을 </a:t>
              </a:r>
              <a:r>
                <a:rPr lang="ko-KR" altLang="en-US" sz="1400" dirty="0" err="1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했었구나를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자세하게 느꼈으면 했다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우리의 노력이 얼마나 많이 들어갔는지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그리고 무엇을 느꼈는지 자세하게 나와있었으면 했다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마지막까지 힘들었다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그러나 팀원들과 함께 맞춰가고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살아가는 것이 힘들 때도 있었지만 즐거운 일이 더 많았던 것 같다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우리가 더 서로를 잘 이해하고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각자의 이야기를 귀담아 들어주려고 계속 노력했으면 한다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그리고 우리와 함께 해주셨던 희경간사님을 비롯해 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YMCA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간사님들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폴라리스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이사님들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리터니 아띠 등등 우리 곁에서 우리가 하는 길을 응원해주시고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함께 할 수 있게 해주시는 분들께 다 감사 드립니다</a:t>
              </a:r>
              <a:r>
                <a:rPr lang="en-US" altLang="ko-KR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!</a:t>
              </a:r>
              <a:endPara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711321" y="4077072"/>
            <a:ext cx="10717197" cy="1169551"/>
            <a:chOff x="979352" y="5095298"/>
            <a:chExt cx="10717197" cy="1169551"/>
          </a:xfrm>
        </p:grpSpPr>
        <p:grpSp>
          <p:nvGrpSpPr>
            <p:cNvPr id="41" name="그룹 40">
              <a:extLst>
                <a:ext uri="{FF2B5EF4-FFF2-40B4-BE49-F238E27FC236}">
                  <a16:creationId xmlns="" xmlns:a16="http://schemas.microsoft.com/office/drawing/2014/main" id="{9F3EA068-E29C-4603-96B3-9522E43A0B5E}"/>
                </a:ext>
              </a:extLst>
            </p:cNvPr>
            <p:cNvGrpSpPr/>
            <p:nvPr/>
          </p:nvGrpSpPr>
          <p:grpSpPr>
            <a:xfrm>
              <a:off x="979352" y="5101857"/>
              <a:ext cx="919380" cy="369332"/>
              <a:chOff x="6823912" y="1913449"/>
              <a:chExt cx="919500" cy="369332"/>
            </a:xfrm>
          </p:grpSpPr>
          <p:grpSp>
            <p:nvGrpSpPr>
              <p:cNvPr id="44" name="그룹 43">
                <a:extLst>
                  <a:ext uri="{FF2B5EF4-FFF2-40B4-BE49-F238E27FC236}">
                    <a16:creationId xmlns="" xmlns:a16="http://schemas.microsoft.com/office/drawing/2014/main" id="{91CAFA47-AF03-4F34-9A7C-E0C8DB0FF1F6}"/>
                  </a:ext>
                </a:extLst>
              </p:cNvPr>
              <p:cNvGrpSpPr/>
              <p:nvPr/>
            </p:nvGrpSpPr>
            <p:grpSpPr>
              <a:xfrm>
                <a:off x="6823912" y="1913450"/>
                <a:ext cx="919500" cy="369331"/>
                <a:chOff x="6611505" y="1913450"/>
                <a:chExt cx="3604864" cy="1447945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47" name="직각 삼각형 46">
                  <a:extLst>
                    <a:ext uri="{FF2B5EF4-FFF2-40B4-BE49-F238E27FC236}">
                      <a16:creationId xmlns="" xmlns:a16="http://schemas.microsoft.com/office/drawing/2014/main" id="{681D1134-B42D-4970-AF6E-D318056C55BB}"/>
                    </a:ext>
                  </a:extLst>
                </p:cNvPr>
                <p:cNvSpPr/>
                <p:nvPr/>
              </p:nvSpPr>
              <p:spPr>
                <a:xfrm rot="13500000">
                  <a:off x="9192477" y="2124279"/>
                  <a:ext cx="1021458" cy="1026326"/>
                </a:xfrm>
                <a:prstGeom prst="rtTriangle">
                  <a:avLst/>
                </a:prstGeom>
                <a:solidFill>
                  <a:srgbClr val="FFCC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메이플스토리" panose="02000300000000000000" pitchFamily="2" charset="-127"/>
                    <a:ea typeface="메이플스토리" panose="02000300000000000000" pitchFamily="2" charset="-127"/>
                  </a:endParaRPr>
                </a:p>
              </p:txBody>
            </p:sp>
            <p:sp>
              <p:nvSpPr>
                <p:cNvPr id="48" name="직사각형 47">
                  <a:extLst>
                    <a:ext uri="{FF2B5EF4-FFF2-40B4-BE49-F238E27FC236}">
                      <a16:creationId xmlns="" xmlns:a16="http://schemas.microsoft.com/office/drawing/2014/main" id="{ECF6A62D-6622-4889-BEE2-85A4836F1433}"/>
                    </a:ext>
                  </a:extLst>
                </p:cNvPr>
                <p:cNvSpPr/>
                <p:nvPr/>
              </p:nvSpPr>
              <p:spPr>
                <a:xfrm>
                  <a:off x="6611505" y="1913450"/>
                  <a:ext cx="3102771" cy="1447945"/>
                </a:xfrm>
                <a:prstGeom prst="rect">
                  <a:avLst/>
                </a:prstGeom>
                <a:solidFill>
                  <a:srgbClr val="FFCC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메이플스토리" panose="02000300000000000000" pitchFamily="2" charset="-127"/>
                    <a:ea typeface="메이플스토리" panose="02000300000000000000" pitchFamily="2" charset="-127"/>
                  </a:endParaRPr>
                </a:p>
              </p:txBody>
            </p:sp>
          </p:grpSp>
          <p:sp>
            <p:nvSpPr>
              <p:cNvPr id="46" name="직사각형 45">
                <a:extLst>
                  <a:ext uri="{FF2B5EF4-FFF2-40B4-BE49-F238E27FC236}">
                    <a16:creationId xmlns="" xmlns:a16="http://schemas.microsoft.com/office/drawing/2014/main" id="{7B1321F1-C410-435F-A126-6B4F96E2DD14}"/>
                  </a:ext>
                </a:extLst>
              </p:cNvPr>
              <p:cNvSpPr/>
              <p:nvPr/>
            </p:nvSpPr>
            <p:spPr>
              <a:xfrm>
                <a:off x="6824325" y="1913449"/>
                <a:ext cx="59671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dirty="0" smtClean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메이플스토리" panose="02000300000000000000" pitchFamily="2" charset="-127"/>
                    <a:ea typeface="메이플스토리" panose="02000300000000000000" pitchFamily="2" charset="-127"/>
                  </a:rPr>
                  <a:t>재</a:t>
                </a:r>
                <a:r>
                  <a:rPr lang="ko-KR" altLang="en-US" dirty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메이플스토리" panose="02000300000000000000" pitchFamily="2" charset="-127"/>
                    <a:ea typeface="메이플스토리" panose="02000300000000000000" pitchFamily="2" charset="-127"/>
                  </a:rPr>
                  <a:t>완</a:t>
                </a:r>
              </a:p>
            </p:txBody>
          </p:sp>
        </p:grpSp>
        <p:sp>
          <p:nvSpPr>
            <p:cNvPr id="43" name="직사각형 42"/>
            <p:cNvSpPr/>
            <p:nvPr/>
          </p:nvSpPr>
          <p:spPr>
            <a:xfrm>
              <a:off x="2121319" y="5095298"/>
              <a:ext cx="9575230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많은 활동에 열심히 참여를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하다 보니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눈깜짝할 사이에 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3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주라는 시간이 흘렀다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지금 되돌아 생각해보면 참 많은 활동을 하고 각 활동들에 대한 좋은 추억만이 남아있다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그러나 활동을 할 당시에는 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`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내가 잘 할 수 있을까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?`, `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고생을 사서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하는 것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같다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...'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라는 생각을 많이 했었다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내가 앞으로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해야 할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활동들도 이와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같을 것이라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생각된다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활동을 진행할 때에는 무척이나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힘이 들고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지치겠지만 그 끝에는 좋은 기억만이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남는다는 것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나는 더 많은 좋은 기억을 만들고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싶기 때문에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매 순간순간 최선을 다해야겠다고 생각했다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</a:t>
              </a:r>
            </a:p>
          </p:txBody>
        </p:sp>
      </p:grpSp>
      <p:sp>
        <p:nvSpPr>
          <p:cNvPr id="49" name="직사각형 48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18293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NO5.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국내훈련을 마치며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45" name="그룹 44"/>
          <p:cNvGrpSpPr/>
          <p:nvPr/>
        </p:nvGrpSpPr>
        <p:grpSpPr>
          <a:xfrm>
            <a:off x="711321" y="5514852"/>
            <a:ext cx="10734324" cy="972061"/>
            <a:chOff x="836167" y="3953344"/>
            <a:chExt cx="10734324" cy="972061"/>
          </a:xfrm>
        </p:grpSpPr>
        <p:sp>
          <p:nvSpPr>
            <p:cNvPr id="51" name="오각형 50"/>
            <p:cNvSpPr/>
            <p:nvPr/>
          </p:nvSpPr>
          <p:spPr>
            <a:xfrm>
              <a:off x="836167" y="3953344"/>
              <a:ext cx="936133" cy="355009"/>
            </a:xfrm>
            <a:prstGeom prst="homePlate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지</a:t>
              </a:r>
              <a:r>
                <a:rPr lang="ko-KR" altLang="en-US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호</a:t>
              </a:r>
            </a:p>
          </p:txBody>
        </p:sp>
        <p:grpSp>
          <p:nvGrpSpPr>
            <p:cNvPr id="52" name="그룹 51"/>
            <p:cNvGrpSpPr/>
            <p:nvPr/>
          </p:nvGrpSpPr>
          <p:grpSpPr>
            <a:xfrm>
              <a:off x="843539" y="3971298"/>
              <a:ext cx="10726952" cy="954107"/>
              <a:chOff x="843539" y="3971298"/>
              <a:chExt cx="10726952" cy="954107"/>
            </a:xfrm>
          </p:grpSpPr>
          <p:sp>
            <p:nvSpPr>
              <p:cNvPr id="53" name="직사각형 52"/>
              <p:cNvSpPr/>
              <p:nvPr/>
            </p:nvSpPr>
            <p:spPr>
              <a:xfrm>
                <a:off x="2026241" y="3971298"/>
                <a:ext cx="9544250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그냥 다 재밌다</a:t>
                </a:r>
                <a:r>
                  <a:rPr lang="en-US" altLang="ko-KR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. </a:t>
                </a:r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철원에서는 나 자신을 시험하는 시간이었고 파주에서는 내 가치관에 도전하는 시간이었고 양산에서의 </a:t>
                </a:r>
                <a:r>
                  <a:rPr lang="en-US" altLang="ko-KR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3</a:t>
                </a:r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주는 마치 본 음식이 나오기 전 나오는 </a:t>
                </a:r>
                <a:r>
                  <a:rPr lang="ko-KR" altLang="en-US" sz="1400" dirty="0" err="1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에피타이저</a:t>
                </a:r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 같은  시간들이었다</a:t>
                </a:r>
                <a:r>
                  <a:rPr lang="en-US" altLang="ko-KR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. </a:t>
                </a:r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그냥 앞으로 있을 일을 살짝 맛 본 거 같다</a:t>
                </a:r>
                <a:r>
                  <a:rPr lang="en-US" altLang="ko-KR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. </a:t>
                </a:r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솔직히 </a:t>
                </a:r>
                <a:r>
                  <a:rPr lang="ko-KR" altLang="en-US" sz="1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라온아띠 </a:t>
                </a:r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어렵다</a:t>
                </a:r>
                <a:r>
                  <a:rPr lang="en-US" altLang="ko-KR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. </a:t>
                </a:r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잘 모르겠다</a:t>
                </a:r>
                <a:r>
                  <a:rPr lang="en-US" altLang="ko-KR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. </a:t>
                </a:r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철원 파주 그리고 양산에서 계속해서 나에게 혼란만 준다</a:t>
                </a:r>
                <a:r>
                  <a:rPr lang="en-US" altLang="ko-KR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. </a:t>
                </a:r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근데 이러한 혼란이 너무 재밌다</a:t>
                </a:r>
                <a:r>
                  <a:rPr lang="en-US" altLang="ko-KR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. </a:t>
                </a:r>
                <a:r>
                  <a:rPr lang="ko-KR" altLang="en-US" sz="1400" dirty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그냥 </a:t>
                </a:r>
                <a:r>
                  <a:rPr lang="ko-KR" altLang="en-US" sz="1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라온아띠는 재밌다</a:t>
                </a:r>
                <a:r>
                  <a:rPr lang="en-US" altLang="ko-KR" sz="1400" dirty="0" smtClean="0">
                    <a:ln>
                      <a:solidFill>
                        <a:schemeClr val="tx1">
                          <a:lumMod val="75000"/>
                          <a:lumOff val="25000"/>
                          <a:alpha val="30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Light" panose="02020603020101020101" pitchFamily="18" charset="-127"/>
                    <a:ea typeface="KoPub돋움체 Light" panose="02020603020101020101" pitchFamily="18" charset="-127"/>
                  </a:rPr>
                  <a:t>.</a:t>
                </a:r>
                <a:endPara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endParaRPr>
              </a:p>
            </p:txBody>
          </p:sp>
          <p:sp>
            <p:nvSpPr>
              <p:cNvPr id="57" name="오각형 56"/>
              <p:cNvSpPr/>
              <p:nvPr/>
            </p:nvSpPr>
            <p:spPr>
              <a:xfrm>
                <a:off x="843539" y="3984830"/>
                <a:ext cx="936133" cy="355009"/>
              </a:xfrm>
              <a:prstGeom prst="homePlate">
                <a:avLst/>
              </a:prstGeom>
              <a:solidFill>
                <a:srgbClr val="FF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dirty="0" smtClean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메이플스토리" panose="02000300000000000000" pitchFamily="2" charset="-127"/>
                    <a:ea typeface="메이플스토리" panose="02000300000000000000" pitchFamily="2" charset="-127"/>
                  </a:rPr>
                  <a:t>지</a:t>
                </a:r>
                <a:r>
                  <a:rPr lang="ko-KR" altLang="en-US" dirty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메이플스토리" panose="02000300000000000000" pitchFamily="2" charset="-127"/>
                    <a:ea typeface="메이플스토리" panose="02000300000000000000" pitchFamily="2" charset="-127"/>
                  </a:rPr>
                  <a:t>호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426028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>
            <a:extLst>
              <a:ext uri="{FF2B5EF4-FFF2-40B4-BE49-F238E27FC236}">
                <a16:creationId xmlns="" xmlns:a16="http://schemas.microsoft.com/office/drawing/2014/main" id="{FACEFA90-9F90-4AA4-ACEA-6F9E32FE10A6}"/>
              </a:ext>
            </a:extLst>
          </p:cNvPr>
          <p:cNvSpPr/>
          <p:nvPr/>
        </p:nvSpPr>
        <p:spPr>
          <a:xfrm>
            <a:off x="149022" y="146650"/>
            <a:ext cx="11884260" cy="65647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ㅍ</a:t>
            </a:r>
            <a:endParaRPr lang="ko-KR" altLang="en-US" dirty="0"/>
          </a:p>
        </p:txBody>
      </p:sp>
      <p:cxnSp>
        <p:nvCxnSpPr>
          <p:cNvPr id="56" name="직선 연결선 55">
            <a:extLst>
              <a:ext uri="{FF2B5EF4-FFF2-40B4-BE49-F238E27FC236}">
                <a16:creationId xmlns="" xmlns:a16="http://schemas.microsoft.com/office/drawing/2014/main" id="{261A3AFE-F037-4560-B3FD-0334A36EA451}"/>
              </a:ext>
            </a:extLst>
          </p:cNvPr>
          <p:cNvCxnSpPr>
            <a:cxnSpLocks/>
          </p:cNvCxnSpPr>
          <p:nvPr/>
        </p:nvCxnSpPr>
        <p:spPr>
          <a:xfrm>
            <a:off x="153078" y="146650"/>
            <a:ext cx="219082" cy="21911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26" name="Picture 2" descr="d:\Administrator\Downloads\rainb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590" y="80479"/>
            <a:ext cx="1935585" cy="193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직사각형 58">
            <a:extLst>
              <a:ext uri="{FF2B5EF4-FFF2-40B4-BE49-F238E27FC236}">
                <a16:creationId xmlns="" xmlns:a16="http://schemas.microsoft.com/office/drawing/2014/main" id="{6896E523-65AA-41D9-B0D8-C3E524262FB5}"/>
              </a:ext>
            </a:extLst>
          </p:cNvPr>
          <p:cNvSpPr/>
          <p:nvPr/>
        </p:nvSpPr>
        <p:spPr>
          <a:xfrm>
            <a:off x="622598" y="961689"/>
            <a:ext cx="56829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4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국내훈련</a:t>
            </a:r>
            <a:r>
              <a:rPr lang="en-US" altLang="ko-KR" sz="4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… </a:t>
            </a:r>
            <a:r>
              <a:rPr lang="ko-KR" altLang="en-US" sz="4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힘들긴 했지만 아쉽다</a:t>
            </a:r>
            <a:r>
              <a:rPr lang="en-US" altLang="ko-KR" sz="4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.</a:t>
            </a:r>
            <a:endParaRPr lang="en-US" altLang="ko-KR" sz="44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723782" y="4996333"/>
            <a:ext cx="10734739" cy="1384995"/>
            <a:chOff x="931245" y="2780928"/>
            <a:chExt cx="10734739" cy="1384995"/>
          </a:xfrm>
        </p:grpSpPr>
        <p:grpSp>
          <p:nvGrpSpPr>
            <p:cNvPr id="32" name="그룹 31">
              <a:extLst>
                <a:ext uri="{FF2B5EF4-FFF2-40B4-BE49-F238E27FC236}">
                  <a16:creationId xmlns="" xmlns:a16="http://schemas.microsoft.com/office/drawing/2014/main" id="{9F3EA068-E29C-4603-96B3-9522E43A0B5E}"/>
                </a:ext>
              </a:extLst>
            </p:cNvPr>
            <p:cNvGrpSpPr/>
            <p:nvPr/>
          </p:nvGrpSpPr>
          <p:grpSpPr>
            <a:xfrm>
              <a:off x="931245" y="2844745"/>
              <a:ext cx="919858" cy="369332"/>
              <a:chOff x="6823910" y="1913449"/>
              <a:chExt cx="919978" cy="369332"/>
            </a:xfrm>
          </p:grpSpPr>
          <p:grpSp>
            <p:nvGrpSpPr>
              <p:cNvPr id="34" name="그룹 33">
                <a:extLst>
                  <a:ext uri="{FF2B5EF4-FFF2-40B4-BE49-F238E27FC236}">
                    <a16:creationId xmlns="" xmlns:a16="http://schemas.microsoft.com/office/drawing/2014/main" id="{91CAFA47-AF03-4F34-9A7C-E0C8DB0FF1F6}"/>
                  </a:ext>
                </a:extLst>
              </p:cNvPr>
              <p:cNvGrpSpPr/>
              <p:nvPr/>
            </p:nvGrpSpPr>
            <p:grpSpPr>
              <a:xfrm>
                <a:off x="6823910" y="1913450"/>
                <a:ext cx="919978" cy="369331"/>
                <a:chOff x="6611505" y="1913450"/>
                <a:chExt cx="3606739" cy="1447945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36" name="직각 삼각형 35">
                  <a:extLst>
                    <a:ext uri="{FF2B5EF4-FFF2-40B4-BE49-F238E27FC236}">
                      <a16:creationId xmlns="" xmlns:a16="http://schemas.microsoft.com/office/drawing/2014/main" id="{681D1134-B42D-4970-AF6E-D318056C55BB}"/>
                    </a:ext>
                  </a:extLst>
                </p:cNvPr>
                <p:cNvSpPr/>
                <p:nvPr/>
              </p:nvSpPr>
              <p:spPr>
                <a:xfrm rot="13500000">
                  <a:off x="9194352" y="2128780"/>
                  <a:ext cx="1030460" cy="1017324"/>
                </a:xfrm>
                <a:prstGeom prst="rtTriangl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메이플스토리" panose="02000300000000000000" pitchFamily="2" charset="-127"/>
                    <a:ea typeface="메이플스토리" panose="02000300000000000000" pitchFamily="2" charset="-127"/>
                  </a:endParaRPr>
                </a:p>
              </p:txBody>
            </p:sp>
            <p:sp>
              <p:nvSpPr>
                <p:cNvPr id="37" name="직사각형 36">
                  <a:extLst>
                    <a:ext uri="{FF2B5EF4-FFF2-40B4-BE49-F238E27FC236}">
                      <a16:creationId xmlns="" xmlns:a16="http://schemas.microsoft.com/office/drawing/2014/main" id="{ECF6A62D-6622-4889-BEE2-85A4836F1433}"/>
                    </a:ext>
                  </a:extLst>
                </p:cNvPr>
                <p:cNvSpPr/>
                <p:nvPr/>
              </p:nvSpPr>
              <p:spPr>
                <a:xfrm>
                  <a:off x="6611505" y="1913450"/>
                  <a:ext cx="3102771" cy="1447945"/>
                </a:xfrm>
                <a:prstGeom prst="rect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메이플스토리" panose="02000300000000000000" pitchFamily="2" charset="-127"/>
                    <a:ea typeface="메이플스토리" panose="02000300000000000000" pitchFamily="2" charset="-127"/>
                  </a:endParaRPr>
                </a:p>
              </p:txBody>
            </p:sp>
          </p:grpSp>
          <p:sp>
            <p:nvSpPr>
              <p:cNvPr id="35" name="직사각형 34">
                <a:extLst>
                  <a:ext uri="{FF2B5EF4-FFF2-40B4-BE49-F238E27FC236}">
                    <a16:creationId xmlns="" xmlns:a16="http://schemas.microsoft.com/office/drawing/2014/main" id="{7B1321F1-C410-435F-A126-6B4F96E2DD14}"/>
                  </a:ext>
                </a:extLst>
              </p:cNvPr>
              <p:cNvSpPr/>
              <p:nvPr/>
            </p:nvSpPr>
            <p:spPr>
              <a:xfrm>
                <a:off x="6824325" y="1913449"/>
                <a:ext cx="57908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dirty="0" smtClean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메이플스토리" panose="02000300000000000000" pitchFamily="2" charset="-127"/>
                    <a:ea typeface="메이플스토리" panose="02000300000000000000" pitchFamily="2" charset="-127"/>
                  </a:rPr>
                  <a:t>채윤</a:t>
                </a:r>
                <a:endParaRPr lang="ko-KR" altLang="en-US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endParaRPr>
              </a:p>
            </p:txBody>
          </p:sp>
        </p:grpSp>
        <p:sp>
          <p:nvSpPr>
            <p:cNvPr id="33" name="직사각형 32"/>
            <p:cNvSpPr/>
            <p:nvPr/>
          </p:nvSpPr>
          <p:spPr>
            <a:xfrm>
              <a:off x="2121318" y="2780928"/>
              <a:ext cx="954466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하루하루가 짜여진 일정 속에서 과연 이 시간들이 지나가긴 할까 생각했지만 정말 끝이 다가왔다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내가 지금까지 해보지 못하고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안 했던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걸 하는 건 정말 어려운 것 같다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그렇기에 팀이 있고 그렇기에 팀원이 있어서 다행이었다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우리가 함께할 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5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개월의 시간을 잘 지내기 위한 연습이라는 걸 알지만 이 연습조차도 내겐 많이 어려웠다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잘 싸우고 잘 화해하고 잘 먹고 잘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자는 게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이렇게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힘든 일이었나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싶다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벌써 캄보디아에서 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5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개월을 보내고 난 뒤의 귀국캠프 같은 느낌도 드는데 사실은 아직도 내가 캄보디아로 </a:t>
              </a:r>
              <a:r>
                <a:rPr lang="ko-KR" altLang="en-US" sz="1400" dirty="0" smtClean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간다는 게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믿기지 않는다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서로의 다른 부분을 알고 서로에게 조금씩 맞춰가려는 팀원들의 노력이 있기에 우리 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"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위대한 </a:t>
              </a:r>
              <a:r>
                <a:rPr lang="ko-KR" altLang="en-US" sz="1400" dirty="0" err="1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캄팀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"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이 있는 것이 아닐까</a:t>
              </a:r>
              <a:endPara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</p:grpSp>
      <p:sp>
        <p:nvSpPr>
          <p:cNvPr id="49" name="직사각형 48">
            <a:extLst>
              <a:ext uri="{FF2B5EF4-FFF2-40B4-BE49-F238E27FC236}">
                <a16:creationId xmlns="" xmlns:a16="http://schemas.microsoft.com/office/drawing/2014/main" id="{911D842E-6658-4D3A-8025-67C36C37E200}"/>
              </a:ext>
            </a:extLst>
          </p:cNvPr>
          <p:cNvSpPr/>
          <p:nvPr/>
        </p:nvSpPr>
        <p:spPr>
          <a:xfrm>
            <a:off x="332616" y="377309"/>
            <a:ext cx="18293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NO5.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국내훈련을 마치며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723782" y="2564904"/>
            <a:ext cx="10734739" cy="2031325"/>
            <a:chOff x="833074" y="2348880"/>
            <a:chExt cx="10734739" cy="2031325"/>
          </a:xfrm>
        </p:grpSpPr>
        <p:sp>
          <p:nvSpPr>
            <p:cNvPr id="45" name="오각형 44"/>
            <p:cNvSpPr/>
            <p:nvPr/>
          </p:nvSpPr>
          <p:spPr>
            <a:xfrm>
              <a:off x="833074" y="2432986"/>
              <a:ext cx="936133" cy="355009"/>
            </a:xfrm>
            <a:prstGeom prst="homePlate">
              <a:avLst/>
            </a:prstGeom>
            <a:solidFill>
              <a:srgbClr val="FBD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현지</a:t>
              </a: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1995582" y="2348880"/>
              <a:ext cx="9572231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국내훈련 기간 내내 참 많이 힘들었고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망설였고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울기도 참 많이 울었다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나는 우는 걸 그렇게 좋아하는 편도 보여주는 편도 아닌데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아이러니 하게도 라온아띠 기간 내내 나의 곁엔 누군가와 함께 였다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함께 울었고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함께 웃었다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 err="1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후회없는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시간들은 없겠지만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최소한 다시 돌아가자고 말하기 망설여지는 것을 보니 나는 현재를 살았던 것 같다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내내 불편했다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나의 세계는 정말 좁아서 내 주위의 범주가 정말 </a:t>
              </a:r>
              <a:r>
                <a:rPr lang="ko-KR" altLang="en-US" sz="1400" dirty="0" err="1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좁았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던 것 같다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그러나 여기서는 주변의 범주를 깨라는 것을 끊임없이 배웠고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나의 마음을 둘러싼 편견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인간관계에 대한 두려움을 벗어내라고 지금도 끊임없이 배우고 있다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아직도 내가 </a:t>
              </a:r>
              <a:r>
                <a:rPr lang="ko-KR" altLang="en-US" sz="1400" dirty="0" err="1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찾아내려갈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 답이 궁금하다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</a:t>
              </a:r>
            </a:p>
            <a:p>
              <a:pPr algn="just"/>
              <a:endParaRPr lang="en-US" altLang="ko-KR" sz="140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just"/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양산에서의 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2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주는 팀원들과의 호흡을 맞춰가는 시기였고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팀원들과의 추억을 만들고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주위에 관심을 가지고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사람들과 화합하려는 연습을 했던 시기였다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  <a:r>
                <a:rPr lang="ko-KR" altLang="en-US" sz="1400" dirty="0" err="1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사랑받았고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, </a:t>
              </a:r>
              <a:r>
                <a:rPr lang="ko-KR" altLang="en-US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사랑했던 양산을 추억하면 다시 돌아오고 싶은 참 좋은 사람들을 만나서 많이 배웠던 곳이라고 생각하게 될 것 같다</a:t>
              </a:r>
              <a:r>
                <a:rPr lang="en-US" altLang="ko-KR" sz="1400" dirty="0">
                  <a:ln>
                    <a:solidFill>
                      <a:schemeClr val="tx1">
                        <a:lumMod val="75000"/>
                        <a:lumOff val="25000"/>
                        <a:alpha val="30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79718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198D55DF-9834-4599-8EBC-C5EE726DE152}"/>
              </a:ext>
            </a:extLst>
          </p:cNvPr>
          <p:cNvSpPr/>
          <p:nvPr/>
        </p:nvSpPr>
        <p:spPr>
          <a:xfrm>
            <a:off x="1746866" y="3849568"/>
            <a:ext cx="86246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함께한 사람들이 있어서 가능했던 많은 일들이 있었습니다</a:t>
            </a:r>
            <a:r>
              <a:rPr lang="en-US" altLang="ko-KR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ctr"/>
            <a:r>
              <a:rPr lang="en-US" altLang="ko-KR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주 동안의 국내 훈련 동안 혼자였음 외롭고</a:t>
            </a:r>
            <a:r>
              <a:rPr lang="en-US" altLang="ko-KR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막막했을 그 길을 함께 </a:t>
            </a:r>
            <a:endParaRPr lang="en-US" altLang="ko-KR" sz="2000" dirty="0" smtClean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ko-KR" altLang="en-US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걸어주셔서 정말 감사합니다</a:t>
            </a:r>
            <a:r>
              <a:rPr lang="en-US" altLang="ko-KR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ctr"/>
            <a:r>
              <a:rPr lang="ko-KR" altLang="en-US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같이 있어서 앞으로의 많은 일들도 겁내지 않고</a:t>
            </a:r>
            <a:r>
              <a:rPr lang="en-US" altLang="ko-KR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당당히 걸어 나가겠습니다</a:t>
            </a:r>
            <a:r>
              <a:rPr lang="en-US" altLang="ko-KR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</a:p>
          <a:p>
            <a:pPr algn="ctr"/>
            <a:endParaRPr lang="en-US" altLang="ko-KR" sz="20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ctr"/>
            <a:r>
              <a:rPr lang="en-US" altLang="ko-KR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- </a:t>
            </a:r>
            <a:r>
              <a:rPr lang="ko-KR" altLang="en-US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라온아띠</a:t>
            </a:r>
            <a:r>
              <a:rPr lang="en-US" altLang="ko-KR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18</a:t>
            </a:r>
            <a:r>
              <a:rPr lang="ko-KR" altLang="en-US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 위대한 </a:t>
            </a:r>
            <a:r>
              <a:rPr lang="ko-KR" altLang="en-US" sz="2000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캄팀</a:t>
            </a:r>
            <a:r>
              <a:rPr lang="ko-KR" altLang="en-US" sz="2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일동</a:t>
            </a:r>
            <a:endParaRPr lang="en-US" altLang="ko-KR" sz="20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pic>
        <p:nvPicPr>
          <p:cNvPr id="2050" name="Picture 2" descr="d:\Administrator\Downloads\peop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078" y="1057516"/>
            <a:ext cx="223224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3230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FA93294A-DCC3-4E25-AC2B-651FE4C8CFD8}"/>
              </a:ext>
            </a:extLst>
          </p:cNvPr>
          <p:cNvSpPr/>
          <p:nvPr/>
        </p:nvSpPr>
        <p:spPr>
          <a:xfrm>
            <a:off x="153078" y="146649"/>
            <a:ext cx="11884260" cy="6564702"/>
          </a:xfrm>
          <a:prstGeom prst="rect">
            <a:avLst/>
          </a:prstGeom>
          <a:solidFill>
            <a:srgbClr val="F2F2F2"/>
          </a:solidFill>
          <a:ln w="63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자유형: 도형 8">
            <a:extLst>
              <a:ext uri="{FF2B5EF4-FFF2-40B4-BE49-F238E27FC236}">
                <a16:creationId xmlns="" xmlns:a16="http://schemas.microsoft.com/office/drawing/2014/main" id="{152EFA2D-FEDC-4E69-A382-7354F82EEF87}"/>
              </a:ext>
            </a:extLst>
          </p:cNvPr>
          <p:cNvSpPr/>
          <p:nvPr/>
        </p:nvSpPr>
        <p:spPr>
          <a:xfrm>
            <a:off x="4419856" y="2004462"/>
            <a:ext cx="3350702" cy="2849076"/>
          </a:xfrm>
          <a:custGeom>
            <a:avLst/>
            <a:gdLst>
              <a:gd name="connsiteX0" fmla="*/ 1087655 w 2618072"/>
              <a:gd name="connsiteY0" fmla="*/ 1722922 h 2213811"/>
              <a:gd name="connsiteX1" fmla="*/ 837398 w 2618072"/>
              <a:gd name="connsiteY1" fmla="*/ 2213811 h 2213811"/>
              <a:gd name="connsiteX2" fmla="*/ 1540042 w 2618072"/>
              <a:gd name="connsiteY2" fmla="*/ 1674796 h 2213811"/>
              <a:gd name="connsiteX3" fmla="*/ 2127183 w 2618072"/>
              <a:gd name="connsiteY3" fmla="*/ 1799925 h 2213811"/>
              <a:gd name="connsiteX4" fmla="*/ 2618072 w 2618072"/>
              <a:gd name="connsiteY4" fmla="*/ 1337912 h 2213811"/>
              <a:gd name="connsiteX5" fmla="*/ 2396691 w 2618072"/>
              <a:gd name="connsiteY5" fmla="*/ 394636 h 2213811"/>
              <a:gd name="connsiteX6" fmla="*/ 1597794 w 2618072"/>
              <a:gd name="connsiteY6" fmla="*/ 0 h 2213811"/>
              <a:gd name="connsiteX7" fmla="*/ 770021 w 2618072"/>
              <a:gd name="connsiteY7" fmla="*/ 86628 h 2213811"/>
              <a:gd name="connsiteX8" fmla="*/ 144379 w 2618072"/>
              <a:gd name="connsiteY8" fmla="*/ 336885 h 2213811"/>
              <a:gd name="connsiteX9" fmla="*/ 0 w 2618072"/>
              <a:gd name="connsiteY9" fmla="*/ 914400 h 2213811"/>
              <a:gd name="connsiteX10" fmla="*/ 125129 w 2618072"/>
              <a:gd name="connsiteY10" fmla="*/ 1463040 h 2213811"/>
              <a:gd name="connsiteX11" fmla="*/ 654518 w 2618072"/>
              <a:gd name="connsiteY11" fmla="*/ 1809550 h 2213811"/>
              <a:gd name="connsiteX12" fmla="*/ 1087655 w 2618072"/>
              <a:gd name="connsiteY12" fmla="*/ 1722922 h 2213811"/>
              <a:gd name="connsiteX0" fmla="*/ 1087655 w 2618072"/>
              <a:gd name="connsiteY0" fmla="*/ 1722922 h 2213811"/>
              <a:gd name="connsiteX1" fmla="*/ 837398 w 2618072"/>
              <a:gd name="connsiteY1" fmla="*/ 2213811 h 2213811"/>
              <a:gd name="connsiteX2" fmla="*/ 1540042 w 2618072"/>
              <a:gd name="connsiteY2" fmla="*/ 1819175 h 2213811"/>
              <a:gd name="connsiteX3" fmla="*/ 2127183 w 2618072"/>
              <a:gd name="connsiteY3" fmla="*/ 1799925 h 2213811"/>
              <a:gd name="connsiteX4" fmla="*/ 2618072 w 2618072"/>
              <a:gd name="connsiteY4" fmla="*/ 1337912 h 2213811"/>
              <a:gd name="connsiteX5" fmla="*/ 2396691 w 2618072"/>
              <a:gd name="connsiteY5" fmla="*/ 394636 h 2213811"/>
              <a:gd name="connsiteX6" fmla="*/ 1597794 w 2618072"/>
              <a:gd name="connsiteY6" fmla="*/ 0 h 2213811"/>
              <a:gd name="connsiteX7" fmla="*/ 770021 w 2618072"/>
              <a:gd name="connsiteY7" fmla="*/ 86628 h 2213811"/>
              <a:gd name="connsiteX8" fmla="*/ 144379 w 2618072"/>
              <a:gd name="connsiteY8" fmla="*/ 336885 h 2213811"/>
              <a:gd name="connsiteX9" fmla="*/ 0 w 2618072"/>
              <a:gd name="connsiteY9" fmla="*/ 914400 h 2213811"/>
              <a:gd name="connsiteX10" fmla="*/ 125129 w 2618072"/>
              <a:gd name="connsiteY10" fmla="*/ 1463040 h 2213811"/>
              <a:gd name="connsiteX11" fmla="*/ 654518 w 2618072"/>
              <a:gd name="connsiteY11" fmla="*/ 1809550 h 2213811"/>
              <a:gd name="connsiteX12" fmla="*/ 1087655 w 2618072"/>
              <a:gd name="connsiteY12" fmla="*/ 1722922 h 2213811"/>
              <a:gd name="connsiteX0" fmla="*/ 1087655 w 2618072"/>
              <a:gd name="connsiteY0" fmla="*/ 1722922 h 2213811"/>
              <a:gd name="connsiteX1" fmla="*/ 837398 w 2618072"/>
              <a:gd name="connsiteY1" fmla="*/ 2213811 h 2213811"/>
              <a:gd name="connsiteX2" fmla="*/ 1540042 w 2618072"/>
              <a:gd name="connsiteY2" fmla="*/ 1819175 h 2213811"/>
              <a:gd name="connsiteX3" fmla="*/ 2088682 w 2618072"/>
              <a:gd name="connsiteY3" fmla="*/ 1665172 h 2213811"/>
              <a:gd name="connsiteX4" fmla="*/ 2618072 w 2618072"/>
              <a:gd name="connsiteY4" fmla="*/ 1337912 h 2213811"/>
              <a:gd name="connsiteX5" fmla="*/ 2396691 w 2618072"/>
              <a:gd name="connsiteY5" fmla="*/ 394636 h 2213811"/>
              <a:gd name="connsiteX6" fmla="*/ 1597794 w 2618072"/>
              <a:gd name="connsiteY6" fmla="*/ 0 h 2213811"/>
              <a:gd name="connsiteX7" fmla="*/ 770021 w 2618072"/>
              <a:gd name="connsiteY7" fmla="*/ 86628 h 2213811"/>
              <a:gd name="connsiteX8" fmla="*/ 144379 w 2618072"/>
              <a:gd name="connsiteY8" fmla="*/ 336885 h 2213811"/>
              <a:gd name="connsiteX9" fmla="*/ 0 w 2618072"/>
              <a:gd name="connsiteY9" fmla="*/ 914400 h 2213811"/>
              <a:gd name="connsiteX10" fmla="*/ 125129 w 2618072"/>
              <a:gd name="connsiteY10" fmla="*/ 1463040 h 2213811"/>
              <a:gd name="connsiteX11" fmla="*/ 654518 w 2618072"/>
              <a:gd name="connsiteY11" fmla="*/ 1809550 h 2213811"/>
              <a:gd name="connsiteX12" fmla="*/ 1087655 w 2618072"/>
              <a:gd name="connsiteY12" fmla="*/ 1722922 h 2213811"/>
              <a:gd name="connsiteX0" fmla="*/ 1087655 w 2492943"/>
              <a:gd name="connsiteY0" fmla="*/ 1722922 h 2213811"/>
              <a:gd name="connsiteX1" fmla="*/ 837398 w 2492943"/>
              <a:gd name="connsiteY1" fmla="*/ 2213811 h 2213811"/>
              <a:gd name="connsiteX2" fmla="*/ 1540042 w 2492943"/>
              <a:gd name="connsiteY2" fmla="*/ 1819175 h 2213811"/>
              <a:gd name="connsiteX3" fmla="*/ 2088682 w 2492943"/>
              <a:gd name="connsiteY3" fmla="*/ 1665172 h 2213811"/>
              <a:gd name="connsiteX4" fmla="*/ 2492943 w 2492943"/>
              <a:gd name="connsiteY4" fmla="*/ 1366788 h 2213811"/>
              <a:gd name="connsiteX5" fmla="*/ 2396691 w 2492943"/>
              <a:gd name="connsiteY5" fmla="*/ 394636 h 2213811"/>
              <a:gd name="connsiteX6" fmla="*/ 1597794 w 2492943"/>
              <a:gd name="connsiteY6" fmla="*/ 0 h 2213811"/>
              <a:gd name="connsiteX7" fmla="*/ 770021 w 2492943"/>
              <a:gd name="connsiteY7" fmla="*/ 86628 h 2213811"/>
              <a:gd name="connsiteX8" fmla="*/ 144379 w 2492943"/>
              <a:gd name="connsiteY8" fmla="*/ 336885 h 2213811"/>
              <a:gd name="connsiteX9" fmla="*/ 0 w 2492943"/>
              <a:gd name="connsiteY9" fmla="*/ 914400 h 2213811"/>
              <a:gd name="connsiteX10" fmla="*/ 125129 w 2492943"/>
              <a:gd name="connsiteY10" fmla="*/ 1463040 h 2213811"/>
              <a:gd name="connsiteX11" fmla="*/ 654518 w 2492943"/>
              <a:gd name="connsiteY11" fmla="*/ 1809550 h 2213811"/>
              <a:gd name="connsiteX12" fmla="*/ 1087655 w 2492943"/>
              <a:gd name="connsiteY12" fmla="*/ 1722922 h 2213811"/>
              <a:gd name="connsiteX0" fmla="*/ 1087655 w 2492943"/>
              <a:gd name="connsiteY0" fmla="*/ 1722922 h 2213811"/>
              <a:gd name="connsiteX1" fmla="*/ 837398 w 2492943"/>
              <a:gd name="connsiteY1" fmla="*/ 2213811 h 2213811"/>
              <a:gd name="connsiteX2" fmla="*/ 1540042 w 2492943"/>
              <a:gd name="connsiteY2" fmla="*/ 1819175 h 2213811"/>
              <a:gd name="connsiteX3" fmla="*/ 2088682 w 2492943"/>
              <a:gd name="connsiteY3" fmla="*/ 1665172 h 2213811"/>
              <a:gd name="connsiteX4" fmla="*/ 2492943 w 2492943"/>
              <a:gd name="connsiteY4" fmla="*/ 1366788 h 2213811"/>
              <a:gd name="connsiteX5" fmla="*/ 2461825 w 2492943"/>
              <a:gd name="connsiteY5" fmla="*/ 912449 h 2213811"/>
              <a:gd name="connsiteX6" fmla="*/ 2396691 w 2492943"/>
              <a:gd name="connsiteY6" fmla="*/ 394636 h 2213811"/>
              <a:gd name="connsiteX7" fmla="*/ 1597794 w 2492943"/>
              <a:gd name="connsiteY7" fmla="*/ 0 h 2213811"/>
              <a:gd name="connsiteX8" fmla="*/ 770021 w 2492943"/>
              <a:gd name="connsiteY8" fmla="*/ 86628 h 2213811"/>
              <a:gd name="connsiteX9" fmla="*/ 144379 w 2492943"/>
              <a:gd name="connsiteY9" fmla="*/ 336885 h 2213811"/>
              <a:gd name="connsiteX10" fmla="*/ 0 w 2492943"/>
              <a:gd name="connsiteY10" fmla="*/ 914400 h 2213811"/>
              <a:gd name="connsiteX11" fmla="*/ 125129 w 2492943"/>
              <a:gd name="connsiteY11" fmla="*/ 1463040 h 2213811"/>
              <a:gd name="connsiteX12" fmla="*/ 654518 w 2492943"/>
              <a:gd name="connsiteY12" fmla="*/ 1809550 h 2213811"/>
              <a:gd name="connsiteX13" fmla="*/ 1087655 w 2492943"/>
              <a:gd name="connsiteY13" fmla="*/ 1722922 h 2213811"/>
              <a:gd name="connsiteX0" fmla="*/ 1087655 w 2603928"/>
              <a:gd name="connsiteY0" fmla="*/ 1722922 h 2213811"/>
              <a:gd name="connsiteX1" fmla="*/ 837398 w 2603928"/>
              <a:gd name="connsiteY1" fmla="*/ 2213811 h 2213811"/>
              <a:gd name="connsiteX2" fmla="*/ 1540042 w 2603928"/>
              <a:gd name="connsiteY2" fmla="*/ 1819175 h 2213811"/>
              <a:gd name="connsiteX3" fmla="*/ 2088682 w 2603928"/>
              <a:gd name="connsiteY3" fmla="*/ 1665172 h 2213811"/>
              <a:gd name="connsiteX4" fmla="*/ 2492943 w 2603928"/>
              <a:gd name="connsiteY4" fmla="*/ 1366788 h 2213811"/>
              <a:gd name="connsiteX5" fmla="*/ 2603928 w 2603928"/>
              <a:gd name="connsiteY5" fmla="*/ 904970 h 2213811"/>
              <a:gd name="connsiteX6" fmla="*/ 2396691 w 2603928"/>
              <a:gd name="connsiteY6" fmla="*/ 394636 h 2213811"/>
              <a:gd name="connsiteX7" fmla="*/ 1597794 w 2603928"/>
              <a:gd name="connsiteY7" fmla="*/ 0 h 2213811"/>
              <a:gd name="connsiteX8" fmla="*/ 770021 w 2603928"/>
              <a:gd name="connsiteY8" fmla="*/ 86628 h 2213811"/>
              <a:gd name="connsiteX9" fmla="*/ 144379 w 2603928"/>
              <a:gd name="connsiteY9" fmla="*/ 336885 h 2213811"/>
              <a:gd name="connsiteX10" fmla="*/ 0 w 2603928"/>
              <a:gd name="connsiteY10" fmla="*/ 914400 h 2213811"/>
              <a:gd name="connsiteX11" fmla="*/ 125129 w 2603928"/>
              <a:gd name="connsiteY11" fmla="*/ 1463040 h 2213811"/>
              <a:gd name="connsiteX12" fmla="*/ 654518 w 2603928"/>
              <a:gd name="connsiteY12" fmla="*/ 1809550 h 2213811"/>
              <a:gd name="connsiteX13" fmla="*/ 1087655 w 2603928"/>
              <a:gd name="connsiteY13" fmla="*/ 1722922 h 2213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03928" h="2213811">
                <a:moveTo>
                  <a:pt x="1087655" y="1722922"/>
                </a:moveTo>
                <a:lnTo>
                  <a:pt x="837398" y="2213811"/>
                </a:lnTo>
                <a:lnTo>
                  <a:pt x="1540042" y="1819175"/>
                </a:lnTo>
                <a:lnTo>
                  <a:pt x="2088682" y="1665172"/>
                </a:lnTo>
                <a:lnTo>
                  <a:pt x="2492943" y="1366788"/>
                </a:lnTo>
                <a:lnTo>
                  <a:pt x="2603928" y="904970"/>
                </a:lnTo>
                <a:lnTo>
                  <a:pt x="2396691" y="394636"/>
                </a:lnTo>
                <a:lnTo>
                  <a:pt x="1597794" y="0"/>
                </a:lnTo>
                <a:lnTo>
                  <a:pt x="770021" y="86628"/>
                </a:lnTo>
                <a:lnTo>
                  <a:pt x="144379" y="336885"/>
                </a:lnTo>
                <a:lnTo>
                  <a:pt x="0" y="914400"/>
                </a:lnTo>
                <a:lnTo>
                  <a:pt x="125129" y="1463040"/>
                </a:lnTo>
                <a:lnTo>
                  <a:pt x="654518" y="1809550"/>
                </a:lnTo>
                <a:lnTo>
                  <a:pt x="1087655" y="1722922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11C5D108-7BD7-440D-8DD6-BBB7260A4D1C}"/>
              </a:ext>
            </a:extLst>
          </p:cNvPr>
          <p:cNvSpPr/>
          <p:nvPr/>
        </p:nvSpPr>
        <p:spPr>
          <a:xfrm>
            <a:off x="4887985" y="2718863"/>
            <a:ext cx="24144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40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-윤고딕310" panose="02030504000101010101" pitchFamily="18" charset="-127"/>
              </a:rPr>
              <a:t>THANK YOU</a:t>
            </a:r>
            <a:endParaRPr lang="en-US" altLang="ko-KR" sz="40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-윤고딕310" panose="02030504000101010101" pitchFamily="18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3C2D20B6-3B21-45E4-AF3D-A36A616A893B}"/>
              </a:ext>
            </a:extLst>
          </p:cNvPr>
          <p:cNvSpPr/>
          <p:nvPr/>
        </p:nvSpPr>
        <p:spPr>
          <a:xfrm>
            <a:off x="5288038" y="5288809"/>
            <a:ext cx="16738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Made </a:t>
            </a:r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in YMCA </a:t>
            </a:r>
            <a:r>
              <a:rPr lang="ko-KR" altLang="en-US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양산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6896E523-65AA-41D9-B0D8-C3E524262FB5}"/>
              </a:ext>
            </a:extLst>
          </p:cNvPr>
          <p:cNvSpPr/>
          <p:nvPr/>
        </p:nvSpPr>
        <p:spPr>
          <a:xfrm>
            <a:off x="5227020" y="3255747"/>
            <a:ext cx="17363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40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위대한 </a:t>
            </a:r>
            <a:r>
              <a:rPr lang="ko-KR" altLang="en-US" sz="2400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캄팀</a:t>
            </a:r>
            <a:endParaRPr lang="en-US" altLang="ko-KR" sz="240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3BFA2D42-F097-4848-937A-2F1A914A4FC9}"/>
              </a:ext>
            </a:extLst>
          </p:cNvPr>
          <p:cNvSpPr/>
          <p:nvPr/>
        </p:nvSpPr>
        <p:spPr>
          <a:xfrm>
            <a:off x="332615" y="377309"/>
            <a:ext cx="12490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RAONATTI 18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CA9C49B7-D347-4907-9B3A-9E8310594B0E}"/>
              </a:ext>
            </a:extLst>
          </p:cNvPr>
          <p:cNvSpPr/>
          <p:nvPr/>
        </p:nvSpPr>
        <p:spPr>
          <a:xfrm>
            <a:off x="332614" y="585286"/>
            <a:ext cx="15872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n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CAMBODIA TEAM</a:t>
            </a:r>
            <a:endParaRPr lang="ko-KR" altLang="en-US" sz="1200" dirty="0">
              <a:ln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346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2514</TotalTime>
  <Words>4148</Words>
  <Application>Microsoft Office PowerPoint</Application>
  <PresentationFormat>사용자 지정</PresentationFormat>
  <Paragraphs>637</Paragraphs>
  <Slides>42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43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Registered User</cp:lastModifiedBy>
  <cp:revision>105</cp:revision>
  <dcterms:created xsi:type="dcterms:W3CDTF">2018-08-13T03:44:38Z</dcterms:created>
  <dcterms:modified xsi:type="dcterms:W3CDTF">2018-08-16T02:36:33Z</dcterms:modified>
</cp:coreProperties>
</file>