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32"/>
  </p:notesMasterIdLst>
  <p:sldIdLst>
    <p:sldId id="295" r:id="rId2"/>
    <p:sldId id="289" r:id="rId3"/>
    <p:sldId id="290" r:id="rId4"/>
    <p:sldId id="291" r:id="rId5"/>
    <p:sldId id="260" r:id="rId6"/>
    <p:sldId id="280" r:id="rId7"/>
    <p:sldId id="284" r:id="rId8"/>
    <p:sldId id="285" r:id="rId9"/>
    <p:sldId id="286" r:id="rId10"/>
    <p:sldId id="262" r:id="rId11"/>
    <p:sldId id="263" r:id="rId12"/>
    <p:sldId id="264" r:id="rId13"/>
    <p:sldId id="265" r:id="rId14"/>
    <p:sldId id="268" r:id="rId15"/>
    <p:sldId id="266" r:id="rId16"/>
    <p:sldId id="267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88" r:id="rId26"/>
    <p:sldId id="277" r:id="rId27"/>
    <p:sldId id="293" r:id="rId28"/>
    <p:sldId id="294" r:id="rId29"/>
    <p:sldId id="292" r:id="rId30"/>
    <p:sldId id="287" r:id="rId31"/>
  </p:sldIdLst>
  <p:sldSz cx="9144000" cy="6858000" type="screen4x3"/>
  <p:notesSz cx="6858000" cy="9144000"/>
  <p:embeddedFontLst>
    <p:embeddedFont>
      <p:font typeface="뫼비우스 Regular" pitchFamily="2" charset="-127"/>
      <p:regular r:id="rId33"/>
    </p:embeddedFont>
    <p:embeddedFont>
      <p:font typeface="맑은 고딕" pitchFamily="50" charset="-127"/>
      <p:regular r:id="rId34"/>
      <p:bold r:id="rId35"/>
    </p:embeddedFont>
    <p:embeddedFont>
      <p:font typeface="산돌고딕 M" charset="-127"/>
      <p:regular r:id="rId36"/>
    </p:embeddedFont>
    <p:embeddedFont>
      <p:font typeface="산돌고딕B" charset="-127"/>
      <p:regular r:id="rId37"/>
    </p:embeddedFont>
    <p:embeddedFont>
      <p:font typeface="Yoon 봄날 M" pitchFamily="18" charset="-127"/>
      <p:regular r:id="rId38"/>
    </p:embeddedFont>
    <p:embeddedFont>
      <p:font typeface="Impact" pitchFamily="34" charset="0"/>
      <p:regular r:id="rId39"/>
    </p:embeddedFont>
    <p:embeddedFont>
      <p:font typeface="SJ소주2" pitchFamily="18" charset="-127"/>
      <p:regular r:id="rId40"/>
    </p:embeddedFont>
    <p:embeddedFont>
      <p:font typeface="HY견고딕" pitchFamily="18" charset="-127"/>
      <p:regular r:id="rId41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D9F"/>
    <a:srgbClr val="FFDB43"/>
    <a:srgbClr val="FFCC00"/>
    <a:srgbClr val="FBC371"/>
    <a:srgbClr val="76DEF6"/>
    <a:srgbClr val="BC8FDD"/>
    <a:srgbClr val="FFFB0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08" autoAdjust="0"/>
    <p:restoredTop sz="94661" autoAdjust="0"/>
  </p:normalViewPr>
  <p:slideViewPr>
    <p:cSldViewPr>
      <p:cViewPr>
        <p:scale>
          <a:sx n="80" d="100"/>
          <a:sy n="80" d="100"/>
        </p:scale>
        <p:origin x="-1266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279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0628B37-C834-44A0-835C-BADEB0D193AC}" type="datetimeFigureOut">
              <a:rPr lang="ko-KR" altLang="en-US"/>
              <a:pPr>
                <a:defRPr/>
              </a:pPr>
              <a:t>2010-02-18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1074A2F-63D7-416F-ADE8-EBB5BF9797D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54CFE5-09B1-48E8-BFD8-B878D704ACA7}" type="slidenum">
              <a:rPr lang="en-US" altLang="ko-KR"/>
              <a:pPr/>
              <a:t>1</a:t>
            </a:fld>
            <a:endParaRPr lang="en-US" altLang="ko-KR"/>
          </a:p>
        </p:txBody>
      </p:sp>
      <p:sp>
        <p:nvSpPr>
          <p:cNvPr id="159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ko-KR" sz="100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F718D2-B860-4342-9CAA-1416E2FB4741}" type="slidenum">
              <a:rPr lang="ko-KR" altLang="en-US" smtClean="0"/>
              <a:pPr>
                <a:defRPr/>
              </a:pPr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9D2ADE-B724-4422-B204-0318CB452237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40ADF6-4C24-4E2D-9657-F69936909866}" type="slidenum">
              <a:rPr lang="ko-KR" altLang="en-US" smtClean="0"/>
              <a:pPr>
                <a:defRPr/>
              </a:pPr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074A2F-63D7-416F-ADE8-EBB5BF9797D7}" type="slidenum">
              <a:rPr lang="ko-KR" altLang="en-US" smtClean="0"/>
              <a:pPr>
                <a:defRPr/>
              </a:pPr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685800" y="4357688"/>
            <a:ext cx="54864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z="1000" dirty="0" smtClean="0"/>
          </a:p>
        </p:txBody>
      </p:sp>
      <p:sp>
        <p:nvSpPr>
          <p:cNvPr id="2867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D883A2-F3F5-494D-B80A-AFE2EAD93E64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685800" y="4357688"/>
            <a:ext cx="54864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z="1000" dirty="0" smtClean="0"/>
          </a:p>
        </p:txBody>
      </p:sp>
      <p:sp>
        <p:nvSpPr>
          <p:cNvPr id="297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B920A8-D2F6-49E1-B5F4-3F8E72A38D9F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685800" y="4357688"/>
            <a:ext cx="54864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z="1000" dirty="0" smtClean="0"/>
          </a:p>
        </p:txBody>
      </p:sp>
      <p:sp>
        <p:nvSpPr>
          <p:cNvPr id="307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E6C1B9-137C-4D6C-8A46-68260D70D4EB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685800" y="4357688"/>
            <a:ext cx="54864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ko-KR" altLang="en-US" sz="1000" smtClean="0"/>
              <a:t>세가지 과정으로 나눠봤는데요</a:t>
            </a:r>
            <a:r>
              <a:rPr lang="en-US" altLang="ko-KR" sz="1000" smtClean="0"/>
              <a:t>.</a:t>
            </a:r>
          </a:p>
          <a:p>
            <a:pPr eaLnBrk="1" hangingPunct="1">
              <a:spcBef>
                <a:spcPct val="0"/>
              </a:spcBef>
            </a:pPr>
            <a:endParaRPr lang="en-US" altLang="ko-KR" sz="1000" smtClean="0"/>
          </a:p>
          <a:p>
            <a:pPr eaLnBrk="1" hangingPunct="1">
              <a:spcBef>
                <a:spcPct val="0"/>
              </a:spcBef>
            </a:pPr>
            <a:r>
              <a:rPr lang="ko-KR" altLang="en-US" sz="1000" smtClean="0"/>
              <a:t>가장 먼저 계획을 작성하는 것입니다</a:t>
            </a:r>
            <a:r>
              <a:rPr lang="en-US" altLang="ko-KR" sz="1000" smtClean="0"/>
              <a:t>.</a:t>
            </a:r>
          </a:p>
          <a:p>
            <a:pPr eaLnBrk="1" hangingPunct="1">
              <a:spcBef>
                <a:spcPct val="0"/>
              </a:spcBef>
            </a:pPr>
            <a:endParaRPr lang="en-US" altLang="ko-KR" sz="1000" smtClean="0"/>
          </a:p>
          <a:p>
            <a:pPr eaLnBrk="1" hangingPunct="1">
              <a:spcBef>
                <a:spcPct val="0"/>
              </a:spcBef>
            </a:pPr>
            <a:r>
              <a:rPr lang="ko-KR" altLang="en-US" sz="1000" smtClean="0"/>
              <a:t>이번에 만들 </a:t>
            </a:r>
            <a:r>
              <a:rPr lang="en-US" altLang="ko-KR" sz="1000" smtClean="0"/>
              <a:t>PPT</a:t>
            </a:r>
            <a:r>
              <a:rPr lang="ko-KR" altLang="en-US" sz="1000" smtClean="0"/>
              <a:t>의 주제는 이런건데</a:t>
            </a:r>
            <a:r>
              <a:rPr lang="en-US" altLang="ko-KR" sz="1000" smtClean="0"/>
              <a:t>, </a:t>
            </a:r>
            <a:r>
              <a:rPr lang="ko-KR" altLang="en-US" sz="1000" smtClean="0"/>
              <a:t>이건 어떻게 만들어야할까</a:t>
            </a:r>
            <a:r>
              <a:rPr lang="en-US" altLang="ko-KR" sz="1000" smtClean="0"/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ko-KR" altLang="en-US" sz="1000" smtClean="0"/>
              <a:t>어떤 컨셉으로</a:t>
            </a:r>
            <a:r>
              <a:rPr lang="en-US" altLang="ko-KR" sz="1000" smtClean="0"/>
              <a:t>, </a:t>
            </a:r>
            <a:r>
              <a:rPr lang="ko-KR" altLang="en-US" sz="1000" smtClean="0"/>
              <a:t>어떤 디자인으로 만드는 게 좋을까에서 시작하는 것입니다</a:t>
            </a:r>
            <a:r>
              <a:rPr lang="en-US" altLang="ko-KR" sz="1000" smtClean="0"/>
              <a:t>.</a:t>
            </a:r>
          </a:p>
          <a:p>
            <a:pPr eaLnBrk="1" hangingPunct="1">
              <a:spcBef>
                <a:spcPct val="0"/>
              </a:spcBef>
            </a:pPr>
            <a:endParaRPr lang="en-US" altLang="ko-KR" sz="1000" smtClean="0"/>
          </a:p>
          <a:p>
            <a:pPr eaLnBrk="1" hangingPunct="1">
              <a:spcBef>
                <a:spcPct val="0"/>
              </a:spcBef>
            </a:pPr>
            <a:r>
              <a:rPr lang="ko-KR" altLang="en-US" sz="1000" smtClean="0"/>
              <a:t>각 슬라이드마다 어떤 내용이 들어갈지</a:t>
            </a:r>
            <a:r>
              <a:rPr lang="en-US" altLang="ko-KR" sz="1000" smtClean="0"/>
              <a:t>, </a:t>
            </a:r>
            <a:r>
              <a:rPr lang="ko-KR" altLang="en-US" sz="1000" smtClean="0"/>
              <a:t>그 내용을 채우는 과정으로 이해하시면 되겠구요</a:t>
            </a:r>
            <a:r>
              <a:rPr lang="en-US" altLang="ko-KR" sz="1000" smtClean="0"/>
              <a:t>.</a:t>
            </a:r>
          </a:p>
          <a:p>
            <a:pPr eaLnBrk="1" hangingPunct="1">
              <a:spcBef>
                <a:spcPct val="0"/>
              </a:spcBef>
            </a:pPr>
            <a:endParaRPr lang="en-US" altLang="ko-KR" sz="1000" smtClean="0"/>
          </a:p>
          <a:p>
            <a:pPr eaLnBrk="1" hangingPunct="1">
              <a:spcBef>
                <a:spcPct val="0"/>
              </a:spcBef>
            </a:pPr>
            <a:endParaRPr lang="en-US" altLang="ko-KR" sz="1000" smtClean="0"/>
          </a:p>
          <a:p>
            <a:pPr eaLnBrk="1" hangingPunct="1">
              <a:spcBef>
                <a:spcPct val="0"/>
              </a:spcBef>
            </a:pPr>
            <a:r>
              <a:rPr lang="ko-KR" altLang="en-US" sz="1000" smtClean="0"/>
              <a:t>저 역시 이 강의자료를 만들면서 </a:t>
            </a:r>
            <a:r>
              <a:rPr lang="en-US" altLang="ko-KR" sz="1000" smtClean="0"/>
              <a:t>A4 5</a:t>
            </a:r>
            <a:r>
              <a:rPr lang="ko-KR" altLang="en-US" sz="1000" smtClean="0"/>
              <a:t>장정도의 플랜을 만들었습니다</a:t>
            </a:r>
            <a:r>
              <a:rPr lang="en-US" altLang="ko-KR" sz="1000" smtClean="0"/>
              <a:t>.</a:t>
            </a:r>
          </a:p>
          <a:p>
            <a:pPr eaLnBrk="1" hangingPunct="1">
              <a:spcBef>
                <a:spcPct val="0"/>
              </a:spcBef>
            </a:pPr>
            <a:endParaRPr lang="en-US" altLang="ko-KR" sz="1000" smtClean="0"/>
          </a:p>
          <a:p>
            <a:pPr eaLnBrk="1" hangingPunct="1">
              <a:spcBef>
                <a:spcPct val="0"/>
              </a:spcBef>
            </a:pPr>
            <a:endParaRPr lang="en-US" altLang="ko-KR" sz="1000" smtClean="0"/>
          </a:p>
          <a:p>
            <a:pPr eaLnBrk="1" hangingPunct="1">
              <a:spcBef>
                <a:spcPct val="0"/>
              </a:spcBef>
            </a:pPr>
            <a:r>
              <a:rPr lang="ko-KR" altLang="en-US" sz="1000" smtClean="0"/>
              <a:t>계획없이 </a:t>
            </a:r>
            <a:r>
              <a:rPr lang="en-US" altLang="ko-KR" sz="1000" smtClean="0"/>
              <a:t>PPT</a:t>
            </a:r>
            <a:r>
              <a:rPr lang="ko-KR" altLang="en-US" sz="1000" smtClean="0"/>
              <a:t>를 만들다보면</a:t>
            </a:r>
            <a:endParaRPr lang="en-US" altLang="ko-KR" sz="1000" smtClean="0"/>
          </a:p>
          <a:p>
            <a:pPr eaLnBrk="1" hangingPunct="1">
              <a:spcBef>
                <a:spcPct val="0"/>
              </a:spcBef>
            </a:pPr>
            <a:r>
              <a:rPr lang="ko-KR" altLang="en-US" sz="1000" smtClean="0"/>
              <a:t>지금 내가 만드는 게 주제에 맞는 건지 헷갈리때가 있어요</a:t>
            </a:r>
            <a:r>
              <a:rPr lang="en-US" altLang="ko-KR" sz="1000" smtClean="0"/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ko-KR" altLang="en-US" sz="1000" smtClean="0"/>
              <a:t>또는 어떤 내용을 적으려고 생각했었는데</a:t>
            </a:r>
            <a:r>
              <a:rPr lang="en-US" altLang="ko-KR" sz="1000" smtClean="0"/>
              <a:t>, </a:t>
            </a:r>
            <a:r>
              <a:rPr lang="ko-KR" altLang="en-US" sz="1000" smtClean="0"/>
              <a:t>어느순간 까먹었다거나 할 때</a:t>
            </a:r>
            <a:r>
              <a:rPr lang="en-US" altLang="ko-KR" sz="1000" smtClean="0"/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ko-KR" altLang="en-US" sz="1000" smtClean="0"/>
              <a:t>미리 작성된 플랜을 본다면 그런 문제가 없겠죠</a:t>
            </a:r>
            <a:r>
              <a:rPr lang="en-US" altLang="ko-KR" sz="1000" smtClean="0"/>
              <a:t>?</a:t>
            </a:r>
          </a:p>
          <a:p>
            <a:pPr eaLnBrk="1" hangingPunct="1">
              <a:spcBef>
                <a:spcPct val="0"/>
              </a:spcBef>
            </a:pPr>
            <a:endParaRPr lang="en-US" altLang="ko-KR" sz="1000" smtClean="0"/>
          </a:p>
          <a:p>
            <a:pPr eaLnBrk="1" hangingPunct="1">
              <a:spcBef>
                <a:spcPct val="0"/>
              </a:spcBef>
            </a:pPr>
            <a:r>
              <a:rPr lang="ko-KR" altLang="en-US" sz="1000" smtClean="0"/>
              <a:t>딱히 형식은 없습니다</a:t>
            </a:r>
            <a:r>
              <a:rPr lang="en-US" altLang="ko-KR" sz="1000" smtClean="0"/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ko-KR" altLang="en-US" sz="1000" smtClean="0"/>
              <a:t>그냥 아이디어 적는 것 처럼 노트에 끄적끄적 적으셔도 좋아요</a:t>
            </a:r>
            <a:r>
              <a:rPr lang="en-US" altLang="ko-KR" sz="1000" smtClean="0"/>
              <a:t>.</a:t>
            </a:r>
            <a:endParaRPr lang="ko-KR" altLang="en-US" sz="1000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93B091-943F-47AF-B49C-94D0777C5FCB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27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E68675-F13B-4399-8BAA-ADF645D44A26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074A2F-63D7-416F-ADE8-EBB5BF9797D7}" type="slidenum">
              <a:rPr lang="ko-KR" altLang="en-US" smtClean="0"/>
              <a:pPr>
                <a:defRPr/>
              </a:pPr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1CE77-9025-4970-9B49-CC986E302C27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F6651-68A9-47A1-8935-10EC4D7352C9}" type="datetimeFigureOut">
              <a:rPr lang="ko-KR" altLang="en-US"/>
              <a:pPr>
                <a:defRPr/>
              </a:pPr>
              <a:t>2010-02-18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E5FB1-6612-43AA-8DD0-AC68C92E906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1F208-AE91-4746-9F43-7BAC1288BD6C}" type="datetimeFigureOut">
              <a:rPr lang="ko-KR" altLang="en-US"/>
              <a:pPr>
                <a:defRPr/>
              </a:pPr>
              <a:t>2010-02-18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B5871-0700-44D3-8BF1-46F694995D9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366A5-A452-4035-8F80-861B7C5CAF9A}" type="datetimeFigureOut">
              <a:rPr lang="ko-KR" altLang="en-US"/>
              <a:pPr>
                <a:defRPr/>
              </a:pPr>
              <a:t>2010-02-18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33745-1DD9-44EA-BCAE-C95921810B8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7187C-10D5-4884-B4D5-48FA36CC2332}" type="datetimeFigureOut">
              <a:rPr lang="ko-KR" altLang="en-US"/>
              <a:pPr>
                <a:defRPr/>
              </a:pPr>
              <a:t>2010-02-18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7D572-4178-4CB5-BB84-150EF0D6233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B9941-E662-4EEE-8733-3B095A6358CB}" type="datetimeFigureOut">
              <a:rPr lang="ko-KR" altLang="en-US"/>
              <a:pPr>
                <a:defRPr/>
              </a:pPr>
              <a:t>2010-02-18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4E6C1-8F65-48B6-9F09-E2DC2FFDABF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8FDC1-8079-4D1E-90EE-B06EDC18949D}" type="datetimeFigureOut">
              <a:rPr lang="ko-KR" altLang="en-US"/>
              <a:pPr>
                <a:defRPr/>
              </a:pPr>
              <a:t>2010-02-18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EFC4A-E602-4EEB-9F3F-18F8891DFE5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EDE80-0E00-40D5-B059-60CF070A0B5E}" type="datetimeFigureOut">
              <a:rPr lang="ko-KR" altLang="en-US"/>
              <a:pPr>
                <a:defRPr/>
              </a:pPr>
              <a:t>2010-02-18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CD89C-D3FC-4C8B-81E4-D5447917166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96CE0-0A59-45F7-8D74-E1AF0998822C}" type="datetimeFigureOut">
              <a:rPr lang="ko-KR" altLang="en-US"/>
              <a:pPr>
                <a:defRPr/>
              </a:pPr>
              <a:t>2010-02-18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63855-8BB6-463A-9B53-BDC7D74ED31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0E1B8-6DAA-4A23-9887-2DD1DF9B747B}" type="datetimeFigureOut">
              <a:rPr lang="ko-KR" altLang="en-US"/>
              <a:pPr>
                <a:defRPr/>
              </a:pPr>
              <a:t>2010-02-18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3560B-7919-4478-A2B8-DD63ADB27B3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DD068-B79E-409A-867D-4528809D329E}" type="datetimeFigureOut">
              <a:rPr lang="ko-KR" altLang="en-US"/>
              <a:pPr>
                <a:defRPr/>
              </a:pPr>
              <a:t>2010-02-18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12636-5ED7-466C-9E04-BC474E973EC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65FAE-F41A-45E0-8475-C80B0AF00E7B}" type="datetimeFigureOut">
              <a:rPr lang="ko-KR" altLang="en-US"/>
              <a:pPr>
                <a:defRPr/>
              </a:pPr>
              <a:t>2010-02-18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616C5-F77F-44E4-B820-8422273F714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2B0B3EB-0454-40C4-A069-55F144C06FA6}" type="datetimeFigureOut">
              <a:rPr lang="ko-KR" altLang="en-US"/>
              <a:pPr>
                <a:defRPr/>
              </a:pPr>
              <a:t>2010-02-18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6B81B09-6C10-4003-A110-2041ADD6C45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1031" name="Picture 9" descr="Untitled-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13" Type="http://schemas.openxmlformats.org/officeDocument/2006/relationships/image" Target="../media/image53.jpeg"/><Relationship Id="rId18" Type="http://schemas.openxmlformats.org/officeDocument/2006/relationships/image" Target="../media/image5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12" Type="http://schemas.openxmlformats.org/officeDocument/2006/relationships/image" Target="../media/image52.jpeg"/><Relationship Id="rId17" Type="http://schemas.openxmlformats.org/officeDocument/2006/relationships/image" Target="../media/image57.jpeg"/><Relationship Id="rId2" Type="http://schemas.openxmlformats.org/officeDocument/2006/relationships/image" Target="../media/image42.jpeg"/><Relationship Id="rId16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11" Type="http://schemas.openxmlformats.org/officeDocument/2006/relationships/image" Target="../media/image51.jpeg"/><Relationship Id="rId5" Type="http://schemas.openxmlformats.org/officeDocument/2006/relationships/image" Target="../media/image45.jpeg"/><Relationship Id="rId15" Type="http://schemas.openxmlformats.org/officeDocument/2006/relationships/image" Target="../media/image55.jpeg"/><Relationship Id="rId10" Type="http://schemas.openxmlformats.org/officeDocument/2006/relationships/image" Target="../media/image50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Relationship Id="rId14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9" name="Text Box 9"/>
          <p:cNvSpPr txBox="1">
            <a:spLocks noChangeArrowheads="1"/>
          </p:cNvSpPr>
          <p:nvPr/>
        </p:nvSpPr>
        <p:spPr bwMode="auto">
          <a:xfrm>
            <a:off x="444500" y="1446213"/>
            <a:ext cx="6302375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sz="4400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여러분 </a:t>
            </a:r>
            <a:r>
              <a:rPr lang="ko-KR" altLang="en-US" sz="4400" dirty="0">
                <a:solidFill>
                  <a:srgbClr val="FFC000"/>
                </a:solidFill>
                <a:latin typeface="뫼비우스 Regular" pitchFamily="2" charset="-127"/>
                <a:ea typeface="뫼비우스 Regular" pitchFamily="2" charset="-127"/>
              </a:rPr>
              <a:t>엉덩이</a:t>
            </a:r>
            <a:r>
              <a:rPr lang="ko-KR" altLang="en-US" sz="4400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 아프시죠</a:t>
            </a:r>
            <a:r>
              <a:rPr lang="en-US" altLang="ko-KR" sz="4400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?</a:t>
            </a:r>
          </a:p>
          <a:p>
            <a:r>
              <a:rPr lang="ko-KR" altLang="en-US" sz="2800" b="1" dirty="0">
                <a:solidFill>
                  <a:srgbClr val="FFC000"/>
                </a:solidFill>
                <a:latin typeface="뫼비우스 Regular" pitchFamily="2" charset="-127"/>
                <a:ea typeface="뫼비우스 Regular" pitchFamily="2" charset="-127"/>
              </a:rPr>
              <a:t>새로운</a:t>
            </a:r>
            <a:r>
              <a:rPr lang="ko-KR" altLang="en-US" sz="2800" dirty="0">
                <a:solidFill>
                  <a:srgbClr val="FF6600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ko-KR" altLang="en-US" sz="2800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기분으로 잠깐 기지개 활짝 어때요</a:t>
            </a:r>
            <a:r>
              <a:rPr lang="en-US" altLang="ko-KR" sz="2800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?</a:t>
            </a:r>
          </a:p>
        </p:txBody>
      </p:sp>
      <p:sp>
        <p:nvSpPr>
          <p:cNvPr id="158730" name="Text Box 10"/>
          <p:cNvSpPr txBox="1">
            <a:spLocks noChangeArrowheads="1"/>
          </p:cNvSpPr>
          <p:nvPr/>
        </p:nvSpPr>
        <p:spPr bwMode="auto">
          <a:xfrm>
            <a:off x="460375" y="3005138"/>
            <a:ext cx="77692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이제 곧 </a:t>
            </a:r>
            <a:r>
              <a:rPr lang="ko-KR" altLang="en-US" sz="2800" dirty="0" err="1" smtClean="0">
                <a:solidFill>
                  <a:srgbClr val="FFC000"/>
                </a:solidFill>
                <a:latin typeface="뫼비우스 Regular" pitchFamily="2" charset="-127"/>
                <a:ea typeface="뫼비우스 Regular" pitchFamily="2" charset="-127"/>
              </a:rPr>
              <a:t>캄보디아팀</a:t>
            </a:r>
            <a:r>
              <a:rPr lang="ko-KR" altLang="en-US" sz="2800" dirty="0" err="1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의</a:t>
            </a:r>
            <a:r>
              <a:rPr lang="ko-KR" altLang="en-US" sz="28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 </a:t>
            </a:r>
            <a:r>
              <a:rPr lang="ko-KR" altLang="en-US" sz="2800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발표가 시작됩니다 </a:t>
            </a:r>
            <a:r>
              <a:rPr lang="en-US" altLang="ko-KR" sz="2800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:D</a:t>
            </a:r>
          </a:p>
          <a:p>
            <a:endParaRPr lang="en-US" altLang="ko-KR" sz="2800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144282" y="4929198"/>
            <a:ext cx="2847318" cy="171970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50" dirty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18 ~ 30. Jan. 2010 </a:t>
            </a:r>
          </a:p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dirty="0">
                <a:solidFill>
                  <a:prstClr val="white">
                    <a:lumMod val="50000"/>
                  </a:prstClr>
                </a:solidFill>
                <a:latin typeface="산돌고딕 M" pitchFamily="18" charset="-127"/>
                <a:ea typeface="산돌고딕 M" pitchFamily="18" charset="-127"/>
              </a:rPr>
              <a:t>Live in KOREA Nazarene Univ. </a:t>
            </a:r>
          </a:p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dirty="0">
                <a:solidFill>
                  <a:prstClr val="white">
                    <a:lumMod val="50000"/>
                  </a:prstClr>
                </a:solidFill>
                <a:latin typeface="산돌고딕 M" pitchFamily="18" charset="-127"/>
                <a:ea typeface="산돌고딕 M" pitchFamily="18" charset="-127"/>
              </a:rPr>
              <a:t>while the working period </a:t>
            </a:r>
          </a:p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dirty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Their Move in  </a:t>
            </a:r>
            <a:r>
              <a:rPr kumimoji="0" lang="en-US" altLang="ko-KR" sz="1000" dirty="0" smtClean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CHEONAN</a:t>
            </a:r>
          </a:p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000" dirty="0">
              <a:solidFill>
                <a:prstClr val="white">
                  <a:lumMod val="50000"/>
                </a:prstClr>
              </a:solidFill>
              <a:latin typeface="산돌고딕 M" pitchFamily="18" charset="-127"/>
              <a:ea typeface="산돌고딕 M" pitchFamily="18" charset="-127"/>
            </a:endParaRPr>
          </a:p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dirty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Copyrights HANA LEE all rights reserved. 2010</a:t>
            </a:r>
          </a:p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dirty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Powered by MSPPT 2007 / Adobe Photoshop CS3</a:t>
            </a:r>
          </a:p>
        </p:txBody>
      </p:sp>
      <p:sp>
        <p:nvSpPr>
          <p:cNvPr id="2052" name="TextBox 9"/>
          <p:cNvSpPr txBox="1">
            <a:spLocks noChangeArrowheads="1"/>
          </p:cNvSpPr>
          <p:nvPr/>
        </p:nvSpPr>
        <p:spPr bwMode="auto">
          <a:xfrm>
            <a:off x="714375" y="1214438"/>
            <a:ext cx="15240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100">
                <a:solidFill>
                  <a:schemeClr val="bg1"/>
                </a:solidFill>
                <a:latin typeface="산돌고딕 M" charset="-127"/>
                <a:ea typeface="산돌고딕 M" charset="-127"/>
              </a:rPr>
              <a:t>천안커들의 합숙적응기</a:t>
            </a:r>
            <a:r>
              <a:rPr lang="en-US" altLang="ko-KR" sz="1100">
                <a:solidFill>
                  <a:schemeClr val="bg1"/>
                </a:solidFill>
                <a:latin typeface="산돌고딕 M" charset="-127"/>
                <a:ea typeface="산돌고딕 M" charset="-127"/>
              </a:rPr>
              <a:t>!</a:t>
            </a:r>
            <a:endParaRPr lang="ko-KR" altLang="en-US" sz="1100">
              <a:solidFill>
                <a:schemeClr val="bg1"/>
              </a:solidFill>
              <a:latin typeface="산돌고딕 M" charset="-127"/>
              <a:ea typeface="산돌고딕 M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00063" y="785813"/>
            <a:ext cx="3143250" cy="571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400" b="1" dirty="0" err="1">
                <a:solidFill>
                  <a:srgbClr val="FFC000"/>
                </a:solidFill>
                <a:latin typeface="산돌고딕B" charset="-127"/>
                <a:ea typeface="산돌고딕B" charset="-127"/>
              </a:rPr>
              <a:t>캄</a:t>
            </a:r>
            <a:r>
              <a:rPr lang="ko-KR" altLang="en-US" sz="2400" b="1" dirty="0" err="1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보디아팀</a:t>
            </a:r>
            <a:r>
              <a:rPr lang="ko-KR" altLang="en-US" sz="2400" b="1" dirty="0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 발표자료</a:t>
            </a:r>
            <a:endParaRPr lang="en-US" altLang="ko-KR" sz="2400" b="1" dirty="0">
              <a:solidFill>
                <a:schemeClr val="bg1"/>
              </a:solidFill>
              <a:latin typeface="산돌고딕B" charset="-127"/>
              <a:ea typeface="산돌고딕B" charset="-127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57188" y="2143125"/>
            <a:ext cx="6653212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40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우리</a:t>
            </a:r>
            <a:r>
              <a:rPr lang="ko-KR" altLang="en-US" sz="30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가 지금껏 </a:t>
            </a:r>
            <a:r>
              <a:rPr lang="ko-KR" altLang="en-US" sz="44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함께 한 </a:t>
            </a:r>
            <a:r>
              <a:rPr lang="ko-KR" altLang="en-US" sz="36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이 시간들</a:t>
            </a:r>
            <a:r>
              <a:rPr lang="ko-KR" altLang="en-US" sz="30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이</a:t>
            </a:r>
            <a:r>
              <a:rPr lang="en-US" altLang="ko-KR" sz="30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,</a:t>
            </a:r>
            <a:endParaRPr lang="ko-KR" altLang="en-US" sz="30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000496" y="3286124"/>
            <a:ext cx="449353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지금부터 </a:t>
            </a:r>
            <a:r>
              <a:rPr lang="ko-KR" altLang="en-US" sz="2400" b="1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함께할 </a:t>
            </a:r>
            <a:r>
              <a:rPr lang="ko-KR" altLang="en-US" sz="44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시간들</a:t>
            </a:r>
            <a:r>
              <a:rPr lang="ko-KR" altLang="en-US" sz="24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이</a:t>
            </a:r>
            <a:r>
              <a:rPr lang="en-US" altLang="ko-KR" sz="2400" b="1" dirty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,</a:t>
            </a:r>
            <a:endParaRPr lang="ko-KR" altLang="en-US" sz="2400" b="1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</p:spTree>
  </p:cSld>
  <p:clrMapOvr>
    <a:masterClrMapping/>
  </p:clrMapOvr>
  <p:transition advTm="4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500188" y="2374900"/>
            <a:ext cx="1223962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300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작지만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928813" y="2786063"/>
            <a:ext cx="2828925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4400" b="1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소중한 날개</a:t>
            </a:r>
            <a:endParaRPr lang="ko-KR" altLang="en-US" sz="2400" b="1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3571875" y="5214938"/>
            <a:ext cx="1957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600">
                <a:solidFill>
                  <a:srgbClr val="FFFFFF"/>
                </a:solidFill>
                <a:latin typeface="산돌고딕B" charset="-127"/>
                <a:ea typeface="산돌고딕B" charset="-127"/>
              </a:rPr>
              <a:t>지금부터 시작합니다</a:t>
            </a:r>
            <a:r>
              <a:rPr lang="en-US" altLang="ko-KR" sz="1600">
                <a:solidFill>
                  <a:srgbClr val="FFFFFF"/>
                </a:solidFill>
                <a:latin typeface="산돌고딕B" charset="-127"/>
                <a:ea typeface="산돌고딕B" charset="-127"/>
              </a:rPr>
              <a:t>!</a:t>
            </a:r>
            <a:endParaRPr lang="ko-KR" altLang="en-US" sz="1200"/>
          </a:p>
        </p:txBody>
      </p:sp>
      <p:pic>
        <p:nvPicPr>
          <p:cNvPr id="7170" name="Picture 2" descr="C:\Documents and Settings\Administrator\바탕 화면\프레젠테이션 강의\wing.pn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 rot="890349">
            <a:off x="4605338" y="2036763"/>
            <a:ext cx="971550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572000" y="3054350"/>
            <a:ext cx="35067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240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가 되었으면 좋겠습니다 </a:t>
            </a:r>
            <a:r>
              <a:rPr lang="en-US" altLang="ko-KR" sz="240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:-)</a:t>
            </a:r>
            <a:endParaRPr lang="ko-KR" altLang="en-US" sz="240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</p:spTree>
  </p:cSld>
  <p:clrMapOvr>
    <a:masterClrMapping/>
  </p:clrMapOvr>
  <p:transition advTm="5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800"/>
                            </p:stCondLst>
                            <p:childTnLst>
                              <p:par>
                                <p:cTn id="25" presetID="35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7" grpId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0" y="600075"/>
            <a:ext cx="4214813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0" y="100013"/>
            <a:ext cx="4214813" cy="158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14313" y="357188"/>
            <a:ext cx="2133600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spc="600" dirty="0" err="1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캄보디아팀</a:t>
            </a:r>
            <a:r>
              <a:rPr kumimoji="0" lang="ko-KR" altLang="en-US" sz="1100" spc="6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 발표자료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2643188" y="4141788"/>
            <a:ext cx="6480175" cy="158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0" y="2928938"/>
            <a:ext cx="6072188" cy="158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993151" y="2392442"/>
            <a:ext cx="315022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Yoon 봄날 M" pitchFamily="18" charset="-127"/>
                <a:ea typeface="Yoon 봄날 M" pitchFamily="18" charset="-127"/>
              </a:rPr>
              <a:t>천안커들의</a:t>
            </a:r>
            <a:endParaRPr kumimoji="0" lang="en-US" altLang="ko-KR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Yoon 봄날 M" pitchFamily="18" charset="-127"/>
              <a:ea typeface="Yoon 봄날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14744" y="3429000"/>
            <a:ext cx="389401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Yoon 봄날 M" pitchFamily="18" charset="-127"/>
                <a:ea typeface="Yoon 봄날 M" pitchFamily="18" charset="-127"/>
              </a:rPr>
              <a:t>합숙 </a:t>
            </a:r>
            <a:r>
              <a:rPr kumimoji="0" lang="ko-KR" alt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Yoon 봄날 M" pitchFamily="18" charset="-127"/>
                <a:ea typeface="Yoon 봄날 M" pitchFamily="18" charset="-127"/>
              </a:rPr>
              <a:t>적응기</a:t>
            </a:r>
            <a:r>
              <a:rPr kumimoji="0" lang="en-US" altLang="ko-KR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Yoon 봄날 M" pitchFamily="18" charset="-127"/>
                <a:ea typeface="Yoon 봄날 M" pitchFamily="18" charset="-127"/>
              </a:rPr>
              <a:t>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00"/>
                            </p:stCondLst>
                            <p:childTnLst>
                              <p:par>
                                <p:cTn id="30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Line 29"/>
          <p:cNvSpPr>
            <a:spLocks noChangeShapeType="1"/>
          </p:cNvSpPr>
          <p:nvPr/>
        </p:nvSpPr>
        <p:spPr bwMode="auto">
          <a:xfrm flipV="1">
            <a:off x="1357313" y="2266950"/>
            <a:ext cx="1503362" cy="590550"/>
          </a:xfrm>
          <a:prstGeom prst="line">
            <a:avLst/>
          </a:prstGeom>
          <a:noFill/>
          <a:ln w="1016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050925" y="2789238"/>
            <a:ext cx="358775" cy="358775"/>
            <a:chOff x="1611" y="3295"/>
            <a:chExt cx="226" cy="226"/>
          </a:xfrm>
        </p:grpSpPr>
        <p:sp>
          <p:nvSpPr>
            <p:cNvPr id="8212" name="Oval 14"/>
            <p:cNvSpPr>
              <a:spLocks noChangeArrowheads="1"/>
            </p:cNvSpPr>
            <p:nvPr/>
          </p:nvSpPr>
          <p:spPr bwMode="auto">
            <a:xfrm>
              <a:off x="1660" y="3344"/>
              <a:ext cx="136" cy="136"/>
            </a:xfrm>
            <a:prstGeom prst="ellipse">
              <a:avLst/>
            </a:prstGeom>
            <a:solidFill>
              <a:srgbClr val="FFC000"/>
            </a:solidFill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213" name="Oval 15"/>
            <p:cNvSpPr>
              <a:spLocks noChangeArrowheads="1"/>
            </p:cNvSpPr>
            <p:nvPr/>
          </p:nvSpPr>
          <p:spPr bwMode="auto">
            <a:xfrm>
              <a:off x="1611" y="3295"/>
              <a:ext cx="226" cy="226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2843213" y="2063750"/>
            <a:ext cx="358775" cy="358775"/>
            <a:chOff x="1611" y="3295"/>
            <a:chExt cx="226" cy="226"/>
          </a:xfrm>
        </p:grpSpPr>
        <p:sp>
          <p:nvSpPr>
            <p:cNvPr id="8210" name="Oval 17"/>
            <p:cNvSpPr>
              <a:spLocks noChangeArrowheads="1"/>
            </p:cNvSpPr>
            <p:nvPr/>
          </p:nvSpPr>
          <p:spPr bwMode="auto">
            <a:xfrm>
              <a:off x="1655" y="3339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211" name="Oval 18"/>
            <p:cNvSpPr>
              <a:spLocks noChangeArrowheads="1"/>
            </p:cNvSpPr>
            <p:nvPr/>
          </p:nvSpPr>
          <p:spPr bwMode="auto">
            <a:xfrm>
              <a:off x="1611" y="3295"/>
              <a:ext cx="226" cy="22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5626100" y="3141663"/>
            <a:ext cx="358775" cy="358775"/>
            <a:chOff x="1611" y="3295"/>
            <a:chExt cx="226" cy="226"/>
          </a:xfrm>
        </p:grpSpPr>
        <p:sp>
          <p:nvSpPr>
            <p:cNvPr id="8208" name="Oval 20"/>
            <p:cNvSpPr>
              <a:spLocks noChangeArrowheads="1"/>
            </p:cNvSpPr>
            <p:nvPr/>
          </p:nvSpPr>
          <p:spPr bwMode="auto">
            <a:xfrm>
              <a:off x="1655" y="3344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209" name="Oval 21"/>
            <p:cNvSpPr>
              <a:spLocks noChangeArrowheads="1"/>
            </p:cNvSpPr>
            <p:nvPr/>
          </p:nvSpPr>
          <p:spPr bwMode="auto">
            <a:xfrm>
              <a:off x="1611" y="3295"/>
              <a:ext cx="226" cy="22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7" name="Line 30"/>
          <p:cNvSpPr>
            <a:spLocks noChangeShapeType="1"/>
          </p:cNvSpPr>
          <p:nvPr/>
        </p:nvSpPr>
        <p:spPr bwMode="auto">
          <a:xfrm flipH="1" flipV="1">
            <a:off x="3201988" y="2278063"/>
            <a:ext cx="2447925" cy="1008062"/>
          </a:xfrm>
          <a:prstGeom prst="line">
            <a:avLst/>
          </a:prstGeom>
          <a:noFill/>
          <a:ln w="1016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cxnSp>
        <p:nvCxnSpPr>
          <p:cNvPr id="21" name="직선 연결선 20"/>
          <p:cNvCxnSpPr/>
          <p:nvPr/>
        </p:nvCxnSpPr>
        <p:spPr>
          <a:xfrm rot="16200000" flipH="1">
            <a:off x="928688" y="3714750"/>
            <a:ext cx="1214438" cy="3571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1714500" y="4500563"/>
            <a:ext cx="257175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>
            <a:spLocks noChangeArrowheads="1"/>
          </p:cNvSpPr>
          <p:nvPr/>
        </p:nvSpPr>
        <p:spPr bwMode="auto">
          <a:xfrm>
            <a:off x="1785938" y="4500563"/>
            <a:ext cx="25114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>
                <a:solidFill>
                  <a:srgbClr val="FFC000"/>
                </a:solidFill>
                <a:latin typeface="산돌고딕B" charset="-127"/>
                <a:ea typeface="산돌고딕B" charset="-127"/>
              </a:rPr>
              <a:t>천안시 지역 </a:t>
            </a:r>
            <a:r>
              <a:rPr kumimoji="0" lang="en-US" altLang="ko-KR" sz="1600">
                <a:solidFill>
                  <a:srgbClr val="FFC000"/>
                </a:solidFill>
                <a:latin typeface="산돌고딕B" charset="-127"/>
                <a:ea typeface="산돌고딕B" charset="-127"/>
              </a:rPr>
              <a:t>NGO </a:t>
            </a:r>
            <a:r>
              <a:rPr kumimoji="0" lang="ko-KR" altLang="en-US" sz="1600">
                <a:solidFill>
                  <a:srgbClr val="FFC000"/>
                </a:solidFill>
                <a:latin typeface="산돌고딕B" charset="-127"/>
                <a:ea typeface="산돌고딕B" charset="-127"/>
              </a:rPr>
              <a:t>기관 방문</a:t>
            </a:r>
            <a:endParaRPr kumimoji="0" lang="en-US" altLang="ko-KR" sz="1600">
              <a:solidFill>
                <a:srgbClr val="FFC000"/>
              </a:solidFill>
              <a:latin typeface="산돌고딕B" charset="-127"/>
              <a:ea typeface="산돌고딕B" charset="-127"/>
            </a:endParaRPr>
          </a:p>
        </p:txBody>
      </p:sp>
      <p:sp>
        <p:nvSpPr>
          <p:cNvPr id="29" name="직사각형 28"/>
          <p:cNvSpPr>
            <a:spLocks noChangeArrowheads="1"/>
          </p:cNvSpPr>
          <p:nvPr/>
        </p:nvSpPr>
        <p:spPr bwMode="auto">
          <a:xfrm>
            <a:off x="3698875" y="4857750"/>
            <a:ext cx="4516438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 천안 모이세　　　　　　</a:t>
            </a:r>
            <a:r>
              <a:rPr kumimoji="0" lang="en-US" altLang="ko-KR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- </a:t>
            </a:r>
            <a:r>
              <a:rPr kumimoji="0" lang="ko-KR" altLang="en-US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녹색소비자연대</a:t>
            </a:r>
            <a:endParaRPr kumimoji="0" lang="en-US" altLang="ko-KR" sz="1400">
              <a:solidFill>
                <a:srgbClr val="FFC000"/>
              </a:solidFill>
              <a:latin typeface="산돌고딕 M" charset="-127"/>
              <a:ea typeface="산돌고딕 M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en-US" altLang="ko-KR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 </a:t>
            </a:r>
            <a:r>
              <a:rPr kumimoji="0" lang="ko-KR" altLang="en-US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풀뿌리복지재단　　　  　</a:t>
            </a:r>
            <a:r>
              <a:rPr kumimoji="0" lang="en-US" altLang="ko-KR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- </a:t>
            </a:r>
            <a:r>
              <a:rPr kumimoji="0" lang="ko-KR" altLang="en-US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복지세상을열어가는시민모임</a:t>
            </a:r>
            <a:endParaRPr kumimoji="0" lang="en-US" altLang="ko-KR" sz="1400">
              <a:solidFill>
                <a:srgbClr val="FFC000"/>
              </a:solidFill>
              <a:latin typeface="산돌고딕 M" charset="-127"/>
              <a:ea typeface="산돌고딕 M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en-US" altLang="ko-KR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 </a:t>
            </a:r>
            <a:r>
              <a:rPr kumimoji="0" lang="ko-KR" altLang="en-US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한빛회　　　　　　　　 </a:t>
            </a:r>
            <a:r>
              <a:rPr kumimoji="0" lang="en-US" altLang="ko-KR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- </a:t>
            </a:r>
            <a:r>
              <a:rPr kumimoji="0" lang="ko-KR" altLang="en-US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깨비지역아동센터</a:t>
            </a:r>
            <a:endParaRPr kumimoji="0" lang="en-US" altLang="ko-KR" sz="1400">
              <a:solidFill>
                <a:srgbClr val="FFC000"/>
              </a:solidFill>
              <a:latin typeface="산돌고딕 M" charset="-127"/>
              <a:ea typeface="산돌고딕 M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- </a:t>
            </a:r>
            <a:r>
              <a:rPr kumimoji="0" lang="ko-KR" altLang="en-US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천안시장애인보호작업장</a:t>
            </a:r>
            <a:endParaRPr kumimoji="0" lang="en-US" altLang="ko-KR" sz="1400">
              <a:solidFill>
                <a:srgbClr val="FFC000"/>
              </a:solidFill>
              <a:latin typeface="산돌고딕 M" charset="-127"/>
              <a:ea typeface="산돌고딕 M" charset="-127"/>
            </a:endParaRPr>
          </a:p>
        </p:txBody>
      </p:sp>
      <p:sp>
        <p:nvSpPr>
          <p:cNvPr id="20" name="직사각형 19"/>
          <p:cNvSpPr>
            <a:spLocks noChangeArrowheads="1"/>
          </p:cNvSpPr>
          <p:nvPr/>
        </p:nvSpPr>
        <p:spPr bwMode="auto">
          <a:xfrm>
            <a:off x="571500" y="785813"/>
            <a:ext cx="1843088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3500">
                <a:solidFill>
                  <a:srgbClr val="FFFFFF"/>
                </a:solidFill>
                <a:latin typeface="Impact" pitchFamily="34" charset="0"/>
                <a:ea typeface="산돌고딕B" charset="-127"/>
              </a:rPr>
              <a:t>Contents</a:t>
            </a:r>
            <a:endParaRPr kumimoji="0" lang="ko-KR" altLang="en-US" sz="3500">
              <a:latin typeface="Impact" pitchFamily="34" charset="0"/>
              <a:ea typeface="맑은 고딕" pitchFamily="50" charset="-127"/>
            </a:endParaRPr>
          </a:p>
        </p:txBody>
      </p:sp>
      <p:sp>
        <p:nvSpPr>
          <p:cNvPr id="23" name="Line 29"/>
          <p:cNvSpPr>
            <a:spLocks noChangeShapeType="1"/>
          </p:cNvSpPr>
          <p:nvPr/>
        </p:nvSpPr>
        <p:spPr bwMode="auto">
          <a:xfrm flipV="1">
            <a:off x="5929313" y="2566988"/>
            <a:ext cx="1439862" cy="647700"/>
          </a:xfrm>
          <a:prstGeom prst="line">
            <a:avLst/>
          </a:prstGeom>
          <a:noFill/>
          <a:ln w="1016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7358063" y="2357438"/>
            <a:ext cx="358775" cy="358775"/>
            <a:chOff x="1611" y="3295"/>
            <a:chExt cx="226" cy="226"/>
          </a:xfrm>
        </p:grpSpPr>
        <p:sp>
          <p:nvSpPr>
            <p:cNvPr id="8206" name="Oval 17"/>
            <p:cNvSpPr>
              <a:spLocks noChangeArrowheads="1"/>
            </p:cNvSpPr>
            <p:nvPr/>
          </p:nvSpPr>
          <p:spPr bwMode="auto">
            <a:xfrm>
              <a:off x="1655" y="3339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207" name="Oval 18"/>
            <p:cNvSpPr>
              <a:spLocks noChangeArrowheads="1"/>
            </p:cNvSpPr>
            <p:nvPr/>
          </p:nvSpPr>
          <p:spPr bwMode="auto">
            <a:xfrm>
              <a:off x="1611" y="3295"/>
              <a:ext cx="226" cy="22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1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0" grpId="0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29"/>
          <p:cNvSpPr>
            <a:spLocks noChangeShapeType="1"/>
          </p:cNvSpPr>
          <p:nvPr/>
        </p:nvSpPr>
        <p:spPr bwMode="auto">
          <a:xfrm flipV="1">
            <a:off x="1357313" y="2266950"/>
            <a:ext cx="1503362" cy="590550"/>
          </a:xfrm>
          <a:prstGeom prst="line">
            <a:avLst/>
          </a:prstGeom>
          <a:noFill/>
          <a:ln w="1016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9219" name="Group 13"/>
          <p:cNvGrpSpPr>
            <a:grpSpLocks/>
          </p:cNvGrpSpPr>
          <p:nvPr/>
        </p:nvGrpSpPr>
        <p:grpSpPr bwMode="auto">
          <a:xfrm>
            <a:off x="1050925" y="2789238"/>
            <a:ext cx="358775" cy="358775"/>
            <a:chOff x="1611" y="3295"/>
            <a:chExt cx="226" cy="226"/>
          </a:xfrm>
        </p:grpSpPr>
        <p:sp>
          <p:nvSpPr>
            <p:cNvPr id="9236" name="Oval 14"/>
            <p:cNvSpPr>
              <a:spLocks noChangeArrowheads="1"/>
            </p:cNvSpPr>
            <p:nvPr/>
          </p:nvSpPr>
          <p:spPr bwMode="auto">
            <a:xfrm>
              <a:off x="1660" y="3344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237" name="Oval 15"/>
            <p:cNvSpPr>
              <a:spLocks noChangeArrowheads="1"/>
            </p:cNvSpPr>
            <p:nvPr/>
          </p:nvSpPr>
          <p:spPr bwMode="auto">
            <a:xfrm>
              <a:off x="1611" y="3295"/>
              <a:ext cx="226" cy="22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9220" name="Group 16"/>
          <p:cNvGrpSpPr>
            <a:grpSpLocks/>
          </p:cNvGrpSpPr>
          <p:nvPr/>
        </p:nvGrpSpPr>
        <p:grpSpPr bwMode="auto">
          <a:xfrm>
            <a:off x="2843213" y="2063750"/>
            <a:ext cx="358775" cy="358775"/>
            <a:chOff x="1611" y="3295"/>
            <a:chExt cx="226" cy="226"/>
          </a:xfrm>
        </p:grpSpPr>
        <p:sp>
          <p:nvSpPr>
            <p:cNvPr id="9234" name="Oval 17"/>
            <p:cNvSpPr>
              <a:spLocks noChangeArrowheads="1"/>
            </p:cNvSpPr>
            <p:nvPr/>
          </p:nvSpPr>
          <p:spPr bwMode="auto">
            <a:xfrm>
              <a:off x="1655" y="3339"/>
              <a:ext cx="136" cy="136"/>
            </a:xfrm>
            <a:prstGeom prst="ellipse">
              <a:avLst/>
            </a:prstGeom>
            <a:solidFill>
              <a:srgbClr val="FFC000"/>
            </a:solidFill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235" name="Oval 18"/>
            <p:cNvSpPr>
              <a:spLocks noChangeArrowheads="1"/>
            </p:cNvSpPr>
            <p:nvPr/>
          </p:nvSpPr>
          <p:spPr bwMode="auto">
            <a:xfrm>
              <a:off x="1611" y="3295"/>
              <a:ext cx="226" cy="226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9221" name="Group 19"/>
          <p:cNvGrpSpPr>
            <a:grpSpLocks/>
          </p:cNvGrpSpPr>
          <p:nvPr/>
        </p:nvGrpSpPr>
        <p:grpSpPr bwMode="auto">
          <a:xfrm>
            <a:off x="5626100" y="3141663"/>
            <a:ext cx="358775" cy="358775"/>
            <a:chOff x="1611" y="3295"/>
            <a:chExt cx="226" cy="226"/>
          </a:xfrm>
        </p:grpSpPr>
        <p:sp>
          <p:nvSpPr>
            <p:cNvPr id="9232" name="Oval 20"/>
            <p:cNvSpPr>
              <a:spLocks noChangeArrowheads="1"/>
            </p:cNvSpPr>
            <p:nvPr/>
          </p:nvSpPr>
          <p:spPr bwMode="auto">
            <a:xfrm>
              <a:off x="1655" y="3344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233" name="Oval 21"/>
            <p:cNvSpPr>
              <a:spLocks noChangeArrowheads="1"/>
            </p:cNvSpPr>
            <p:nvPr/>
          </p:nvSpPr>
          <p:spPr bwMode="auto">
            <a:xfrm>
              <a:off x="1611" y="3295"/>
              <a:ext cx="226" cy="22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9222" name="Line 30"/>
          <p:cNvSpPr>
            <a:spLocks noChangeShapeType="1"/>
          </p:cNvSpPr>
          <p:nvPr/>
        </p:nvSpPr>
        <p:spPr bwMode="auto">
          <a:xfrm flipH="1" flipV="1">
            <a:off x="3201988" y="2278063"/>
            <a:ext cx="2447925" cy="1008062"/>
          </a:xfrm>
          <a:prstGeom prst="line">
            <a:avLst/>
          </a:prstGeom>
          <a:noFill/>
          <a:ln w="1016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223" name="직사각형 19"/>
          <p:cNvSpPr>
            <a:spLocks noChangeArrowheads="1"/>
          </p:cNvSpPr>
          <p:nvPr/>
        </p:nvSpPr>
        <p:spPr bwMode="auto">
          <a:xfrm>
            <a:off x="571500" y="785813"/>
            <a:ext cx="1843088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3500">
                <a:solidFill>
                  <a:srgbClr val="FFFFFF"/>
                </a:solidFill>
                <a:latin typeface="Impact" pitchFamily="34" charset="0"/>
                <a:ea typeface="산돌고딕B" charset="-127"/>
              </a:rPr>
              <a:t>Contents</a:t>
            </a:r>
            <a:endParaRPr kumimoji="0" lang="ko-KR" altLang="en-US" sz="3500">
              <a:latin typeface="Impact" pitchFamily="34" charset="0"/>
              <a:ea typeface="맑은 고딕" pitchFamily="50" charset="-127"/>
            </a:endParaRPr>
          </a:p>
        </p:txBody>
      </p:sp>
      <p:sp>
        <p:nvSpPr>
          <p:cNvPr id="9224" name="Line 29"/>
          <p:cNvSpPr>
            <a:spLocks noChangeShapeType="1"/>
          </p:cNvSpPr>
          <p:nvPr/>
        </p:nvSpPr>
        <p:spPr bwMode="auto">
          <a:xfrm flipV="1">
            <a:off x="5929313" y="2566988"/>
            <a:ext cx="1439862" cy="647700"/>
          </a:xfrm>
          <a:prstGeom prst="line">
            <a:avLst/>
          </a:prstGeom>
          <a:noFill/>
          <a:ln w="1016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9225" name="Group 16"/>
          <p:cNvGrpSpPr>
            <a:grpSpLocks/>
          </p:cNvGrpSpPr>
          <p:nvPr/>
        </p:nvGrpSpPr>
        <p:grpSpPr bwMode="auto">
          <a:xfrm>
            <a:off x="7358063" y="2357438"/>
            <a:ext cx="358775" cy="358775"/>
            <a:chOff x="1611" y="3295"/>
            <a:chExt cx="226" cy="226"/>
          </a:xfrm>
        </p:grpSpPr>
        <p:sp>
          <p:nvSpPr>
            <p:cNvPr id="9230" name="Oval 17"/>
            <p:cNvSpPr>
              <a:spLocks noChangeArrowheads="1"/>
            </p:cNvSpPr>
            <p:nvPr/>
          </p:nvSpPr>
          <p:spPr bwMode="auto">
            <a:xfrm>
              <a:off x="1655" y="3339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231" name="Oval 18"/>
            <p:cNvSpPr>
              <a:spLocks noChangeArrowheads="1"/>
            </p:cNvSpPr>
            <p:nvPr/>
          </p:nvSpPr>
          <p:spPr bwMode="auto">
            <a:xfrm>
              <a:off x="1611" y="3295"/>
              <a:ext cx="226" cy="22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cxnSp>
        <p:nvCxnSpPr>
          <p:cNvPr id="24" name="직선 연결선 23"/>
          <p:cNvCxnSpPr/>
          <p:nvPr/>
        </p:nvCxnSpPr>
        <p:spPr>
          <a:xfrm rot="16200000" flipH="1">
            <a:off x="2428875" y="3143250"/>
            <a:ext cx="1571625" cy="42862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3429000" y="4143375"/>
            <a:ext cx="22145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3551238" y="3805238"/>
            <a:ext cx="2282825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600" dirty="0">
                <a:solidFill>
                  <a:srgbClr val="FFC000"/>
                </a:solidFill>
                <a:latin typeface="산돌고딕B" pitchFamily="18" charset="-127"/>
                <a:ea typeface="산돌고딕B" pitchFamily="18" charset="-127"/>
              </a:rPr>
              <a:t>교육을 위한 교육</a:t>
            </a:r>
            <a:endParaRPr kumimoji="0" lang="en-US" altLang="ko-KR" sz="1600" spc="600" dirty="0">
              <a:solidFill>
                <a:srgbClr val="FFC000"/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31" name="직사각형 30"/>
          <p:cNvSpPr>
            <a:spLocks noChangeArrowheads="1"/>
          </p:cNvSpPr>
          <p:nvPr/>
        </p:nvSpPr>
        <p:spPr bwMode="auto">
          <a:xfrm>
            <a:off x="5643563" y="4214813"/>
            <a:ext cx="2408237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 종이접기 교육</a:t>
            </a:r>
            <a:endParaRPr kumimoji="0" lang="en-US" altLang="ko-KR" sz="1400">
              <a:solidFill>
                <a:srgbClr val="FFC000"/>
              </a:solidFill>
              <a:latin typeface="산돌고딕 M" charset="-127"/>
              <a:ea typeface="산돌고딕 M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 풍선아트 교육</a:t>
            </a:r>
            <a:endParaRPr kumimoji="0" lang="en-US" altLang="ko-KR" sz="1400">
              <a:solidFill>
                <a:srgbClr val="FFC000"/>
              </a:solidFill>
              <a:latin typeface="산돌고딕 M" charset="-127"/>
              <a:ea typeface="산돌고딕 M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en-US" altLang="ko-KR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 </a:t>
            </a:r>
            <a:r>
              <a:rPr kumimoji="0" lang="ko-KR" altLang="en-US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전통놀이 교육</a:t>
            </a:r>
            <a:endParaRPr kumimoji="0" lang="en-US" altLang="ko-KR" sz="1400">
              <a:solidFill>
                <a:srgbClr val="FFC000"/>
              </a:solidFill>
              <a:latin typeface="산돌고딕 M" charset="-127"/>
              <a:ea typeface="산돌고딕 M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en-US" altLang="ko-KR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 </a:t>
            </a:r>
            <a:r>
              <a:rPr kumimoji="0" lang="ko-KR" altLang="en-US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외국인을 위한 한국어 교육법</a:t>
            </a:r>
            <a:endParaRPr kumimoji="0" lang="en-US" altLang="ko-KR" sz="1400">
              <a:solidFill>
                <a:srgbClr val="FFC000"/>
              </a:solidFill>
              <a:latin typeface="산돌고딕 M" charset="-127"/>
              <a:ea typeface="산돌고딕 M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Line 29"/>
          <p:cNvSpPr>
            <a:spLocks noChangeShapeType="1"/>
          </p:cNvSpPr>
          <p:nvPr/>
        </p:nvSpPr>
        <p:spPr bwMode="auto">
          <a:xfrm flipV="1">
            <a:off x="1357313" y="2266950"/>
            <a:ext cx="1503362" cy="590550"/>
          </a:xfrm>
          <a:prstGeom prst="line">
            <a:avLst/>
          </a:prstGeom>
          <a:noFill/>
          <a:ln w="1016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10243" name="Group 13"/>
          <p:cNvGrpSpPr>
            <a:grpSpLocks/>
          </p:cNvGrpSpPr>
          <p:nvPr/>
        </p:nvGrpSpPr>
        <p:grpSpPr bwMode="auto">
          <a:xfrm>
            <a:off x="1050925" y="2789238"/>
            <a:ext cx="358775" cy="358775"/>
            <a:chOff x="1611" y="3295"/>
            <a:chExt cx="226" cy="226"/>
          </a:xfrm>
        </p:grpSpPr>
        <p:sp>
          <p:nvSpPr>
            <p:cNvPr id="10259" name="Oval 14"/>
            <p:cNvSpPr>
              <a:spLocks noChangeArrowheads="1"/>
            </p:cNvSpPr>
            <p:nvPr/>
          </p:nvSpPr>
          <p:spPr bwMode="auto">
            <a:xfrm>
              <a:off x="1660" y="3344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260" name="Oval 15"/>
            <p:cNvSpPr>
              <a:spLocks noChangeArrowheads="1"/>
            </p:cNvSpPr>
            <p:nvPr/>
          </p:nvSpPr>
          <p:spPr bwMode="auto">
            <a:xfrm>
              <a:off x="1611" y="3295"/>
              <a:ext cx="226" cy="22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0244" name="Group 16"/>
          <p:cNvGrpSpPr>
            <a:grpSpLocks/>
          </p:cNvGrpSpPr>
          <p:nvPr/>
        </p:nvGrpSpPr>
        <p:grpSpPr bwMode="auto">
          <a:xfrm>
            <a:off x="2843213" y="2063750"/>
            <a:ext cx="358775" cy="358775"/>
            <a:chOff x="1611" y="3295"/>
            <a:chExt cx="226" cy="226"/>
          </a:xfrm>
        </p:grpSpPr>
        <p:sp>
          <p:nvSpPr>
            <p:cNvPr id="10257" name="Oval 17"/>
            <p:cNvSpPr>
              <a:spLocks noChangeArrowheads="1"/>
            </p:cNvSpPr>
            <p:nvPr/>
          </p:nvSpPr>
          <p:spPr bwMode="auto">
            <a:xfrm>
              <a:off x="1655" y="3339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258" name="Oval 18"/>
            <p:cNvSpPr>
              <a:spLocks noChangeArrowheads="1"/>
            </p:cNvSpPr>
            <p:nvPr/>
          </p:nvSpPr>
          <p:spPr bwMode="auto">
            <a:xfrm>
              <a:off x="1611" y="3295"/>
              <a:ext cx="226" cy="22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0245" name="Line 30"/>
          <p:cNvSpPr>
            <a:spLocks noChangeShapeType="1"/>
          </p:cNvSpPr>
          <p:nvPr/>
        </p:nvSpPr>
        <p:spPr bwMode="auto">
          <a:xfrm flipH="1" flipV="1">
            <a:off x="3201988" y="2278063"/>
            <a:ext cx="2447925" cy="1008062"/>
          </a:xfrm>
          <a:prstGeom prst="line">
            <a:avLst/>
          </a:prstGeom>
          <a:noFill/>
          <a:ln w="1016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246" name="직사각형 19"/>
          <p:cNvSpPr>
            <a:spLocks noChangeArrowheads="1"/>
          </p:cNvSpPr>
          <p:nvPr/>
        </p:nvSpPr>
        <p:spPr bwMode="auto">
          <a:xfrm>
            <a:off x="571500" y="785813"/>
            <a:ext cx="1843088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3500">
                <a:solidFill>
                  <a:srgbClr val="FFFFFF"/>
                </a:solidFill>
                <a:latin typeface="Impact" pitchFamily="34" charset="0"/>
                <a:ea typeface="산돌고딕B" charset="-127"/>
              </a:rPr>
              <a:t>Contents</a:t>
            </a:r>
            <a:endParaRPr kumimoji="0" lang="ko-KR" altLang="en-US" sz="3500">
              <a:latin typeface="Impact" pitchFamily="34" charset="0"/>
              <a:ea typeface="맑은 고딕" pitchFamily="50" charset="-127"/>
            </a:endParaRPr>
          </a:p>
        </p:txBody>
      </p:sp>
      <p:sp>
        <p:nvSpPr>
          <p:cNvPr id="10247" name="Line 29"/>
          <p:cNvSpPr>
            <a:spLocks noChangeShapeType="1"/>
          </p:cNvSpPr>
          <p:nvPr/>
        </p:nvSpPr>
        <p:spPr bwMode="auto">
          <a:xfrm flipV="1">
            <a:off x="5929313" y="2566988"/>
            <a:ext cx="1439862" cy="647700"/>
          </a:xfrm>
          <a:prstGeom prst="line">
            <a:avLst/>
          </a:prstGeom>
          <a:noFill/>
          <a:ln w="1016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10248" name="Group 16"/>
          <p:cNvGrpSpPr>
            <a:grpSpLocks/>
          </p:cNvGrpSpPr>
          <p:nvPr/>
        </p:nvGrpSpPr>
        <p:grpSpPr bwMode="auto">
          <a:xfrm>
            <a:off x="7358063" y="2357438"/>
            <a:ext cx="358775" cy="358775"/>
            <a:chOff x="1611" y="3295"/>
            <a:chExt cx="226" cy="226"/>
          </a:xfrm>
        </p:grpSpPr>
        <p:sp>
          <p:nvSpPr>
            <p:cNvPr id="10255" name="Oval 17"/>
            <p:cNvSpPr>
              <a:spLocks noChangeArrowheads="1"/>
            </p:cNvSpPr>
            <p:nvPr/>
          </p:nvSpPr>
          <p:spPr bwMode="auto">
            <a:xfrm>
              <a:off x="1655" y="3339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256" name="Oval 18"/>
            <p:cNvSpPr>
              <a:spLocks noChangeArrowheads="1"/>
            </p:cNvSpPr>
            <p:nvPr/>
          </p:nvSpPr>
          <p:spPr bwMode="auto">
            <a:xfrm>
              <a:off x="1611" y="3295"/>
              <a:ext cx="226" cy="22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cxnSp>
        <p:nvCxnSpPr>
          <p:cNvPr id="24" name="직선 연결선 23"/>
          <p:cNvCxnSpPr/>
          <p:nvPr/>
        </p:nvCxnSpPr>
        <p:spPr>
          <a:xfrm rot="16200000" flipH="1">
            <a:off x="5357813" y="4125913"/>
            <a:ext cx="1214437" cy="3571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3811588" y="4911725"/>
            <a:ext cx="2339975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3857625" y="4572000"/>
            <a:ext cx="2147888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600" dirty="0" err="1">
                <a:solidFill>
                  <a:srgbClr val="FFC000"/>
                </a:solidFill>
                <a:latin typeface="산돌고딕B" pitchFamily="18" charset="-127"/>
                <a:ea typeface="산돌고딕B" pitchFamily="18" charset="-127"/>
              </a:rPr>
              <a:t>캄보디아어</a:t>
            </a:r>
            <a:r>
              <a:rPr kumimoji="0" lang="ko-KR" altLang="en-US" sz="1600" spc="600" dirty="0">
                <a:solidFill>
                  <a:srgbClr val="FFC000"/>
                </a:solidFill>
                <a:latin typeface="산돌고딕B" pitchFamily="18" charset="-127"/>
                <a:ea typeface="산돌고딕B" pitchFamily="18" charset="-127"/>
              </a:rPr>
              <a:t> 교육</a:t>
            </a:r>
            <a:endParaRPr kumimoji="0" lang="en-US" altLang="ko-KR" sz="1600" spc="600" dirty="0">
              <a:solidFill>
                <a:srgbClr val="FFC000"/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grpSp>
        <p:nvGrpSpPr>
          <p:cNvPr id="10252" name="Group 19"/>
          <p:cNvGrpSpPr>
            <a:grpSpLocks/>
          </p:cNvGrpSpPr>
          <p:nvPr/>
        </p:nvGrpSpPr>
        <p:grpSpPr bwMode="auto">
          <a:xfrm>
            <a:off x="5626100" y="3141663"/>
            <a:ext cx="358775" cy="358775"/>
            <a:chOff x="1611" y="3295"/>
            <a:chExt cx="226" cy="226"/>
          </a:xfrm>
        </p:grpSpPr>
        <p:sp>
          <p:nvSpPr>
            <p:cNvPr id="10253" name="Oval 20"/>
            <p:cNvSpPr>
              <a:spLocks noChangeArrowheads="1"/>
            </p:cNvSpPr>
            <p:nvPr/>
          </p:nvSpPr>
          <p:spPr bwMode="auto">
            <a:xfrm>
              <a:off x="1655" y="3344"/>
              <a:ext cx="136" cy="136"/>
            </a:xfrm>
            <a:prstGeom prst="ellipse">
              <a:avLst/>
            </a:prstGeom>
            <a:solidFill>
              <a:srgbClr val="FFC000"/>
            </a:solidFill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254" name="Oval 21"/>
            <p:cNvSpPr>
              <a:spLocks noChangeArrowheads="1"/>
            </p:cNvSpPr>
            <p:nvPr/>
          </p:nvSpPr>
          <p:spPr bwMode="auto">
            <a:xfrm>
              <a:off x="1611" y="3295"/>
              <a:ext cx="226" cy="226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29"/>
          <p:cNvSpPr>
            <a:spLocks noChangeShapeType="1"/>
          </p:cNvSpPr>
          <p:nvPr/>
        </p:nvSpPr>
        <p:spPr bwMode="auto">
          <a:xfrm flipV="1">
            <a:off x="1357313" y="2266950"/>
            <a:ext cx="1503362" cy="590550"/>
          </a:xfrm>
          <a:prstGeom prst="line">
            <a:avLst/>
          </a:prstGeom>
          <a:noFill/>
          <a:ln w="1016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11267" name="Group 13"/>
          <p:cNvGrpSpPr>
            <a:grpSpLocks/>
          </p:cNvGrpSpPr>
          <p:nvPr/>
        </p:nvGrpSpPr>
        <p:grpSpPr bwMode="auto">
          <a:xfrm>
            <a:off x="1050925" y="2789238"/>
            <a:ext cx="358775" cy="358775"/>
            <a:chOff x="1611" y="3295"/>
            <a:chExt cx="226" cy="226"/>
          </a:xfrm>
        </p:grpSpPr>
        <p:sp>
          <p:nvSpPr>
            <p:cNvPr id="11284" name="Oval 14"/>
            <p:cNvSpPr>
              <a:spLocks noChangeArrowheads="1"/>
            </p:cNvSpPr>
            <p:nvPr/>
          </p:nvSpPr>
          <p:spPr bwMode="auto">
            <a:xfrm>
              <a:off x="1660" y="3344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285" name="Oval 15"/>
            <p:cNvSpPr>
              <a:spLocks noChangeArrowheads="1"/>
            </p:cNvSpPr>
            <p:nvPr/>
          </p:nvSpPr>
          <p:spPr bwMode="auto">
            <a:xfrm>
              <a:off x="1611" y="3295"/>
              <a:ext cx="226" cy="22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1268" name="Group 16"/>
          <p:cNvGrpSpPr>
            <a:grpSpLocks/>
          </p:cNvGrpSpPr>
          <p:nvPr/>
        </p:nvGrpSpPr>
        <p:grpSpPr bwMode="auto">
          <a:xfrm>
            <a:off x="2843213" y="2063750"/>
            <a:ext cx="358775" cy="358775"/>
            <a:chOff x="1611" y="3295"/>
            <a:chExt cx="226" cy="226"/>
          </a:xfrm>
        </p:grpSpPr>
        <p:sp>
          <p:nvSpPr>
            <p:cNvPr id="11282" name="Oval 17"/>
            <p:cNvSpPr>
              <a:spLocks noChangeArrowheads="1"/>
            </p:cNvSpPr>
            <p:nvPr/>
          </p:nvSpPr>
          <p:spPr bwMode="auto">
            <a:xfrm>
              <a:off x="1655" y="3339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283" name="Oval 18"/>
            <p:cNvSpPr>
              <a:spLocks noChangeArrowheads="1"/>
            </p:cNvSpPr>
            <p:nvPr/>
          </p:nvSpPr>
          <p:spPr bwMode="auto">
            <a:xfrm>
              <a:off x="1611" y="3295"/>
              <a:ext cx="226" cy="22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1269" name="Group 19"/>
          <p:cNvGrpSpPr>
            <a:grpSpLocks/>
          </p:cNvGrpSpPr>
          <p:nvPr/>
        </p:nvGrpSpPr>
        <p:grpSpPr bwMode="auto">
          <a:xfrm>
            <a:off x="5626100" y="3141663"/>
            <a:ext cx="358775" cy="358775"/>
            <a:chOff x="1611" y="3295"/>
            <a:chExt cx="226" cy="226"/>
          </a:xfrm>
        </p:grpSpPr>
        <p:sp>
          <p:nvSpPr>
            <p:cNvPr id="11280" name="Oval 20"/>
            <p:cNvSpPr>
              <a:spLocks noChangeArrowheads="1"/>
            </p:cNvSpPr>
            <p:nvPr/>
          </p:nvSpPr>
          <p:spPr bwMode="auto">
            <a:xfrm>
              <a:off x="1655" y="3344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281" name="Oval 21"/>
            <p:cNvSpPr>
              <a:spLocks noChangeArrowheads="1"/>
            </p:cNvSpPr>
            <p:nvPr/>
          </p:nvSpPr>
          <p:spPr bwMode="auto">
            <a:xfrm>
              <a:off x="1611" y="3295"/>
              <a:ext cx="226" cy="22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1270" name="Line 30"/>
          <p:cNvSpPr>
            <a:spLocks noChangeShapeType="1"/>
          </p:cNvSpPr>
          <p:nvPr/>
        </p:nvSpPr>
        <p:spPr bwMode="auto">
          <a:xfrm flipH="1" flipV="1">
            <a:off x="3201988" y="2278063"/>
            <a:ext cx="2447925" cy="1008062"/>
          </a:xfrm>
          <a:prstGeom prst="line">
            <a:avLst/>
          </a:prstGeom>
          <a:noFill/>
          <a:ln w="1016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271" name="직사각형 19"/>
          <p:cNvSpPr>
            <a:spLocks noChangeArrowheads="1"/>
          </p:cNvSpPr>
          <p:nvPr/>
        </p:nvSpPr>
        <p:spPr bwMode="auto">
          <a:xfrm>
            <a:off x="571500" y="785813"/>
            <a:ext cx="1843088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3500">
                <a:solidFill>
                  <a:srgbClr val="FFFFFF"/>
                </a:solidFill>
                <a:latin typeface="Impact" pitchFamily="34" charset="0"/>
                <a:ea typeface="산돌고딕B" charset="-127"/>
              </a:rPr>
              <a:t>Contents</a:t>
            </a:r>
            <a:endParaRPr kumimoji="0" lang="ko-KR" altLang="en-US" sz="3500">
              <a:latin typeface="Impact" pitchFamily="34" charset="0"/>
              <a:ea typeface="맑은 고딕" pitchFamily="50" charset="-127"/>
            </a:endParaRPr>
          </a:p>
        </p:txBody>
      </p:sp>
      <p:sp>
        <p:nvSpPr>
          <p:cNvPr id="11272" name="Line 29"/>
          <p:cNvSpPr>
            <a:spLocks noChangeShapeType="1"/>
          </p:cNvSpPr>
          <p:nvPr/>
        </p:nvSpPr>
        <p:spPr bwMode="auto">
          <a:xfrm flipV="1">
            <a:off x="5929313" y="2566988"/>
            <a:ext cx="1439862" cy="647700"/>
          </a:xfrm>
          <a:prstGeom prst="line">
            <a:avLst/>
          </a:prstGeom>
          <a:noFill/>
          <a:ln w="1016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11273" name="Group 16"/>
          <p:cNvGrpSpPr>
            <a:grpSpLocks/>
          </p:cNvGrpSpPr>
          <p:nvPr/>
        </p:nvGrpSpPr>
        <p:grpSpPr bwMode="auto">
          <a:xfrm>
            <a:off x="7358063" y="2357438"/>
            <a:ext cx="358775" cy="358775"/>
            <a:chOff x="1611" y="3295"/>
            <a:chExt cx="226" cy="226"/>
          </a:xfrm>
        </p:grpSpPr>
        <p:sp>
          <p:nvSpPr>
            <p:cNvPr id="11278" name="Oval 17"/>
            <p:cNvSpPr>
              <a:spLocks noChangeArrowheads="1"/>
            </p:cNvSpPr>
            <p:nvPr/>
          </p:nvSpPr>
          <p:spPr bwMode="auto">
            <a:xfrm>
              <a:off x="1655" y="3339"/>
              <a:ext cx="136" cy="136"/>
            </a:xfrm>
            <a:prstGeom prst="ellipse">
              <a:avLst/>
            </a:prstGeom>
            <a:solidFill>
              <a:srgbClr val="FFC000"/>
            </a:solidFill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279" name="Oval 18"/>
            <p:cNvSpPr>
              <a:spLocks noChangeArrowheads="1"/>
            </p:cNvSpPr>
            <p:nvPr/>
          </p:nvSpPr>
          <p:spPr bwMode="auto">
            <a:xfrm>
              <a:off x="1611" y="3295"/>
              <a:ext cx="226" cy="226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cxnSp>
        <p:nvCxnSpPr>
          <p:cNvPr id="24" name="직선 연결선 23"/>
          <p:cNvCxnSpPr/>
          <p:nvPr/>
        </p:nvCxnSpPr>
        <p:spPr>
          <a:xfrm rot="16200000" flipH="1">
            <a:off x="7152482" y="3294856"/>
            <a:ext cx="1492250" cy="47466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5803900" y="4278313"/>
            <a:ext cx="2339975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5849938" y="3938588"/>
            <a:ext cx="12303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600" dirty="0" err="1">
                <a:solidFill>
                  <a:srgbClr val="FFC000"/>
                </a:solidFill>
                <a:latin typeface="산돌고딕B" pitchFamily="18" charset="-127"/>
                <a:ea typeface="산돌고딕B" pitchFamily="18" charset="-127"/>
              </a:rPr>
              <a:t>카쉐어링</a:t>
            </a:r>
            <a:endParaRPr kumimoji="0" lang="en-US" altLang="ko-KR" sz="1600" spc="600" dirty="0">
              <a:solidFill>
                <a:srgbClr val="FFC000"/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31" name="직사각형 30"/>
          <p:cNvSpPr>
            <a:spLocks noChangeArrowheads="1"/>
          </p:cNvSpPr>
          <p:nvPr/>
        </p:nvSpPr>
        <p:spPr bwMode="auto">
          <a:xfrm>
            <a:off x="6619875" y="4367213"/>
            <a:ext cx="1481138" cy="10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 카쉐어링의 이해</a:t>
            </a:r>
            <a:endParaRPr kumimoji="0" lang="en-US" altLang="ko-KR" sz="1400">
              <a:solidFill>
                <a:srgbClr val="FFC000"/>
              </a:solidFill>
              <a:latin typeface="산돌고딕 M" charset="-127"/>
              <a:ea typeface="산돌고딕 M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 설문지 제작</a:t>
            </a:r>
            <a:endParaRPr kumimoji="0" lang="en-US" altLang="ko-KR" sz="1400">
              <a:solidFill>
                <a:srgbClr val="FFC000"/>
              </a:solidFill>
              <a:latin typeface="산돌고딕 M" charset="-127"/>
              <a:ea typeface="산돌고딕 M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en-US" altLang="ko-KR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 </a:t>
            </a:r>
            <a:r>
              <a:rPr kumimoji="0" lang="ko-KR" altLang="en-US" sz="1400">
                <a:solidFill>
                  <a:srgbClr val="FFC000"/>
                </a:solidFill>
                <a:latin typeface="산돌고딕 M" charset="-127"/>
                <a:ea typeface="산돌고딕 M" charset="-127"/>
              </a:rPr>
              <a:t>설문지 샘플링</a:t>
            </a:r>
            <a:endParaRPr kumimoji="0" lang="en-US" altLang="ko-KR" sz="1400">
              <a:solidFill>
                <a:srgbClr val="FFC000"/>
              </a:solidFill>
              <a:latin typeface="산돌고딕 M" charset="-127"/>
              <a:ea typeface="산돌고딕 M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214313" y="642938"/>
            <a:ext cx="59007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4800">
                <a:solidFill>
                  <a:srgbClr val="FFFFFF"/>
                </a:solidFill>
                <a:latin typeface="산돌고딕B" charset="-127"/>
                <a:ea typeface="산돌고딕B" charset="-127"/>
              </a:rPr>
              <a:t>천안시</a:t>
            </a:r>
            <a:r>
              <a:rPr kumimoji="0" lang="en-US" altLang="ko-KR" sz="4800">
                <a:solidFill>
                  <a:srgbClr val="FFFFFF"/>
                </a:solidFill>
                <a:latin typeface="산돌고딕B" charset="-127"/>
                <a:ea typeface="산돌고딕B" charset="-127"/>
              </a:rPr>
              <a:t> </a:t>
            </a:r>
            <a:r>
              <a:rPr kumimoji="0" lang="ko-KR" altLang="en-US" sz="4800">
                <a:solidFill>
                  <a:srgbClr val="FFFFFF"/>
                </a:solidFill>
                <a:latin typeface="산돌고딕B" charset="-127"/>
                <a:ea typeface="산돌고딕B" charset="-127"/>
              </a:rPr>
              <a:t>지역 </a:t>
            </a:r>
            <a:r>
              <a:rPr kumimoji="0" lang="en-US" altLang="ko-KR" sz="4800">
                <a:solidFill>
                  <a:srgbClr val="FFFFFF"/>
                </a:solidFill>
                <a:latin typeface="산돌고딕B" charset="-127"/>
                <a:ea typeface="산돌고딕B" charset="-127"/>
              </a:rPr>
              <a:t>NGO </a:t>
            </a:r>
            <a:r>
              <a:rPr kumimoji="0" lang="ko-KR" altLang="en-US" sz="4800">
                <a:solidFill>
                  <a:srgbClr val="FFFFFF"/>
                </a:solidFill>
                <a:latin typeface="산돌고딕B" charset="-127"/>
                <a:ea typeface="산돌고딕B" charset="-127"/>
              </a:rPr>
              <a:t>단체</a:t>
            </a:r>
            <a:endParaRPr kumimoji="0" lang="ko-KR" altLang="en-US" sz="80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1071563"/>
            <a:ext cx="60007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500034" y="1571612"/>
            <a:ext cx="8215370" cy="44291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pic>
        <p:nvPicPr>
          <p:cNvPr id="9" name="그림 8" descr="2010-02-12 22;03;4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13" y="5072063"/>
            <a:ext cx="2713037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그림 9" descr="2010-02-12 21;56;5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0" y="4857750"/>
            <a:ext cx="188118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그림 10" descr="2010-02-12 21;58;07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0463" y="4262438"/>
            <a:ext cx="13716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그림 11" descr="2010-02-12 21;58;55.jpg"/>
          <p:cNvPicPr>
            <a:picLocks noChangeAspect="1"/>
          </p:cNvPicPr>
          <p:nvPr/>
        </p:nvPicPr>
        <p:blipFill>
          <a:blip r:embed="rId5" cstate="print"/>
          <a:srcRect r="7407"/>
          <a:stretch>
            <a:fillRect/>
          </a:stretch>
        </p:blipFill>
        <p:spPr bwMode="auto">
          <a:xfrm>
            <a:off x="785813" y="2786063"/>
            <a:ext cx="1785937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3" descr="2010-02-12 22;00;47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75" y="3968750"/>
            <a:ext cx="2214563" cy="67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42938" y="1714500"/>
            <a:ext cx="6000750" cy="6778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800" dirty="0">
                <a:solidFill>
                  <a:schemeClr val="tx1">
                    <a:lumMod val="75000"/>
                    <a:lumOff val="25000"/>
                  </a:schemeClr>
                </a:solidFill>
                <a:latin typeface="산돌고딕B" pitchFamily="18" charset="-127"/>
                <a:ea typeface="산돌고딕B" pitchFamily="18" charset="-127"/>
              </a:rPr>
              <a:t>합숙 중 방문한 기관은 </a:t>
            </a:r>
            <a:r>
              <a:rPr kumimoji="0" lang="en-US" altLang="ko-KR" sz="3800" dirty="0">
                <a:solidFill>
                  <a:schemeClr val="tx1">
                    <a:lumMod val="75000"/>
                    <a:lumOff val="25000"/>
                  </a:schemeClr>
                </a:solidFill>
                <a:latin typeface="산돌고딕B" pitchFamily="18" charset="-127"/>
                <a:ea typeface="산돌고딕B" pitchFamily="18" charset="-127"/>
              </a:rPr>
              <a:t>7</a:t>
            </a:r>
            <a:r>
              <a:rPr kumimoji="0" lang="ko-KR" altLang="en-US" sz="3800" dirty="0">
                <a:solidFill>
                  <a:schemeClr val="tx1">
                    <a:lumMod val="75000"/>
                    <a:lumOff val="25000"/>
                  </a:schemeClr>
                </a:solidFill>
                <a:latin typeface="산돌고딕B" pitchFamily="18" charset="-127"/>
                <a:ea typeface="산돌고딕B" pitchFamily="18" charset="-127"/>
              </a:rPr>
              <a:t>군데</a:t>
            </a:r>
            <a:endParaRPr kumimoji="0" lang="ko-KR" altLang="en-US" sz="3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" name="구름 모양 설명선 16"/>
          <p:cNvSpPr/>
          <p:nvPr/>
        </p:nvSpPr>
        <p:spPr>
          <a:xfrm>
            <a:off x="6715125" y="1928813"/>
            <a:ext cx="1928813" cy="1000125"/>
          </a:xfrm>
          <a:prstGeom prst="cloudCallout">
            <a:avLst>
              <a:gd name="adj1" fmla="val -11081"/>
              <a:gd name="adj2" fmla="val 65402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SJ소주2" pitchFamily="18" charset="-127"/>
                <a:ea typeface="SJ소주2" pitchFamily="18" charset="-127"/>
              </a:rPr>
              <a:t>엄청 많네</a:t>
            </a:r>
            <a:r>
              <a:rPr kumimoji="0"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SJ소주2" pitchFamily="18" charset="-127"/>
                <a:ea typeface="SJ소주2" pitchFamily="18" charset="-127"/>
              </a:rPr>
              <a:t>;;</a:t>
            </a:r>
            <a:endParaRPr kumimoji="0" lang="ko-KR" altLang="en-US" sz="2200" dirty="0">
              <a:solidFill>
                <a:schemeClr val="tx1">
                  <a:lumMod val="50000"/>
                  <a:lumOff val="50000"/>
                </a:schemeClr>
              </a:solidFill>
              <a:latin typeface="SJ소주2" pitchFamily="18" charset="-127"/>
              <a:ea typeface="SJ소주2" pitchFamily="18" charset="-127"/>
            </a:endParaRPr>
          </a:p>
        </p:txBody>
      </p:sp>
      <p:pic>
        <p:nvPicPr>
          <p:cNvPr id="20" name="그림 19" descr="2010-02-12 23;50;50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9000" y="3214688"/>
            <a:ext cx="1905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그림 23" descr="무제-112312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57950" y="3143248"/>
            <a:ext cx="2000264" cy="2748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/>
          <p:cNvSpPr txBox="1"/>
          <p:nvPr/>
        </p:nvSpPr>
        <p:spPr>
          <a:xfrm>
            <a:off x="6858000" y="142875"/>
            <a:ext cx="213360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spc="600" dirty="0" err="1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캄보디아팀</a:t>
            </a:r>
            <a:r>
              <a:rPr kumimoji="0" lang="ko-KR" altLang="en-US" sz="1100" spc="6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 발표자료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28938" y="2571750"/>
            <a:ext cx="34290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직사각형 5"/>
          <p:cNvSpPr>
            <a:spLocks noChangeArrowheads="1"/>
          </p:cNvSpPr>
          <p:nvPr/>
        </p:nvSpPr>
        <p:spPr bwMode="auto">
          <a:xfrm>
            <a:off x="142875" y="642918"/>
            <a:ext cx="41433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3500" dirty="0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천안</a:t>
            </a:r>
            <a:r>
              <a:rPr kumimoji="0" lang="ko-KR" altLang="en-US" sz="3500" b="1" dirty="0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 </a:t>
            </a:r>
            <a:r>
              <a:rPr kumimoji="0" lang="ko-KR" altLang="en-US" sz="5000" dirty="0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모이세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285750" y="2643188"/>
            <a:ext cx="3929063" cy="2571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/>
              <a:t>피부색이 다르고 </a:t>
            </a:r>
            <a:endParaRPr kumimoji="0" lang="en-US" altLang="ko-KR" sz="20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/>
              <a:t>언어가 다르지만</a:t>
            </a:r>
            <a:endParaRPr kumimoji="0" lang="en-US" altLang="ko-KR" sz="20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3500" b="1" dirty="0">
              <a:solidFill>
                <a:srgbClr val="00B0F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500" b="1" dirty="0">
                <a:solidFill>
                  <a:srgbClr val="00B0F0"/>
                </a:solidFill>
              </a:rPr>
              <a:t>차이를 인정하고 </a:t>
            </a:r>
            <a:endParaRPr kumimoji="0" lang="en-US" altLang="ko-KR" sz="3500" b="1" dirty="0">
              <a:solidFill>
                <a:srgbClr val="00B0F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500" b="1" dirty="0">
                <a:solidFill>
                  <a:srgbClr val="00B0F0"/>
                </a:solidFill>
              </a:rPr>
              <a:t>함께 </a:t>
            </a:r>
            <a:r>
              <a:rPr kumimoji="0" lang="ko-KR" altLang="en-US" sz="3500" b="1" dirty="0" err="1" smtClean="0">
                <a:solidFill>
                  <a:srgbClr val="00B0F0"/>
                </a:solidFill>
              </a:rPr>
              <a:t>모이자</a:t>
            </a:r>
            <a:r>
              <a:rPr kumimoji="0" lang="ko-KR" altLang="en-US" dirty="0" err="1">
                <a:solidFill>
                  <a:schemeClr val="bg1"/>
                </a:solidFill>
              </a:rPr>
              <a:t>를</a:t>
            </a:r>
            <a:endParaRPr kumimoji="0" lang="en-US" altLang="ko-KR" b="1" dirty="0">
              <a:solidFill>
                <a:srgbClr val="00B0F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>
              <a:solidFill>
                <a:schemeClr val="bg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smtClean="0">
                <a:solidFill>
                  <a:schemeClr val="bg1"/>
                </a:solidFill>
              </a:rPr>
              <a:t>모토로 하여 외국인을 위한</a:t>
            </a:r>
            <a:endParaRPr kumimoji="0" lang="en-US" altLang="ko-KR" sz="2000" dirty="0">
              <a:solidFill>
                <a:schemeClr val="bg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bg1"/>
                </a:solidFill>
              </a:rPr>
              <a:t>인권보호</a:t>
            </a:r>
            <a:r>
              <a:rPr kumimoji="0" lang="en-US" altLang="ko-KR" sz="2000" dirty="0">
                <a:solidFill>
                  <a:schemeClr val="bg1"/>
                </a:solidFill>
              </a:rPr>
              <a:t>,</a:t>
            </a:r>
            <a:r>
              <a:rPr kumimoji="0" lang="ko-KR" altLang="en-US" sz="2000" dirty="0">
                <a:solidFill>
                  <a:schemeClr val="bg1"/>
                </a:solidFill>
              </a:rPr>
              <a:t> 의료지원</a:t>
            </a:r>
            <a:endParaRPr kumimoji="0" lang="en-US" altLang="ko-KR" sz="2000" dirty="0">
              <a:solidFill>
                <a:schemeClr val="bg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bg1"/>
                </a:solidFill>
              </a:rPr>
              <a:t>다문화 교육</a:t>
            </a:r>
            <a:r>
              <a:rPr kumimoji="0" lang="en-US" altLang="ko-KR" sz="2000" dirty="0">
                <a:solidFill>
                  <a:schemeClr val="bg1"/>
                </a:solidFill>
              </a:rPr>
              <a:t>, </a:t>
            </a:r>
            <a:r>
              <a:rPr kumimoji="0" lang="ko-KR" altLang="en-US" sz="2000" dirty="0">
                <a:solidFill>
                  <a:schemeClr val="bg1"/>
                </a:solidFill>
              </a:rPr>
              <a:t>영상교육 실시</a:t>
            </a:r>
            <a:endParaRPr kumimoji="0" lang="en-US" altLang="ko-KR" sz="2000" dirty="0">
              <a:solidFill>
                <a:schemeClr val="bg1"/>
              </a:solidFill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214313" y="1428736"/>
            <a:ext cx="278606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7" name="그림 16" descr="2010-02-12 23;06;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678602">
            <a:off x="3851545" y="2290835"/>
            <a:ext cx="4749494" cy="33224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6858000" y="142875"/>
            <a:ext cx="213360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spc="600" dirty="0" err="1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캄보디아팀</a:t>
            </a:r>
            <a:r>
              <a:rPr kumimoji="0" lang="ko-KR" altLang="en-US" sz="1100" spc="6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 발표자료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직사각형 3"/>
          <p:cNvSpPr>
            <a:spLocks noChangeArrowheads="1"/>
          </p:cNvSpPr>
          <p:nvPr/>
        </p:nvSpPr>
        <p:spPr bwMode="auto">
          <a:xfrm>
            <a:off x="142875" y="571480"/>
            <a:ext cx="52863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5000" dirty="0" err="1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풀뿌리</a:t>
            </a:r>
            <a:r>
              <a:rPr kumimoji="0" lang="ko-KR" altLang="en-US" sz="5000" dirty="0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 희망재단</a:t>
            </a:r>
          </a:p>
        </p:txBody>
      </p:sp>
      <p:cxnSp>
        <p:nvCxnSpPr>
          <p:cNvPr id="5" name="직선 연결선 4"/>
          <p:cNvCxnSpPr/>
          <p:nvPr/>
        </p:nvCxnSpPr>
        <p:spPr>
          <a:xfrm>
            <a:off x="200025" y="1371580"/>
            <a:ext cx="42862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4340" name="그림 5" descr="무제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023850" y="2000240"/>
            <a:ext cx="7082086" cy="250033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직사각형 6"/>
          <p:cNvSpPr/>
          <p:nvPr/>
        </p:nvSpPr>
        <p:spPr>
          <a:xfrm>
            <a:off x="428596" y="4500570"/>
            <a:ext cx="8143875" cy="20716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ko-KR" sz="2000" spc="-100" dirty="0"/>
              <a:t>천안의 복지 활동가 윤혜란씨가</a:t>
            </a:r>
            <a:r>
              <a:rPr kumimoji="0" lang="en-US" altLang="ko-KR" sz="2000" spc="-100" dirty="0"/>
              <a:t> 2005</a:t>
            </a:r>
            <a:r>
              <a:rPr kumimoji="0" lang="ko-KR" altLang="ko-KR" sz="2000" spc="-100" dirty="0"/>
              <a:t>년</a:t>
            </a:r>
            <a:r>
              <a:rPr kumimoji="0" lang="en-US" altLang="ko-KR" sz="2000" spc="-100" dirty="0"/>
              <a:t>, </a:t>
            </a:r>
            <a:r>
              <a:rPr kumimoji="0" lang="ko-KR" altLang="ko-KR" sz="2000" spc="-100" dirty="0"/>
              <a:t>아시아의 노벨상으로 불리는 </a:t>
            </a:r>
            <a:r>
              <a:rPr kumimoji="0" lang="ko-KR" altLang="ko-KR" sz="2000" spc="-100" dirty="0" smtClean="0"/>
              <a:t>막사이사이상을 </a:t>
            </a:r>
            <a:r>
              <a:rPr kumimoji="0" lang="ko-KR" altLang="ko-KR" sz="2000" spc="-100" dirty="0"/>
              <a:t>수상하고 받은 </a:t>
            </a:r>
            <a:r>
              <a:rPr kumimoji="0" lang="ko-KR" altLang="ko-KR" sz="2000" b="1" spc="-100" dirty="0">
                <a:solidFill>
                  <a:schemeClr val="bg1"/>
                </a:solidFill>
              </a:rPr>
              <a:t>상금</a:t>
            </a:r>
            <a:r>
              <a:rPr kumimoji="0" lang="en-US" altLang="ko-KR" sz="2000" b="1" spc="-100" dirty="0">
                <a:solidFill>
                  <a:schemeClr val="bg1"/>
                </a:solidFill>
              </a:rPr>
              <a:t> 5</a:t>
            </a:r>
            <a:r>
              <a:rPr kumimoji="0" lang="ko-KR" altLang="ko-KR" sz="2000" b="1" spc="-100" dirty="0">
                <a:solidFill>
                  <a:schemeClr val="bg1"/>
                </a:solidFill>
              </a:rPr>
              <a:t>만 달러를 기부하면서 시작</a:t>
            </a:r>
            <a:r>
              <a:rPr kumimoji="0" lang="en-US" altLang="ko-KR" sz="2000" spc="-100" dirty="0">
                <a:solidFill>
                  <a:schemeClr val="bg1"/>
                </a:solidFill>
              </a:rPr>
              <a:t> </a:t>
            </a:r>
            <a:r>
              <a:rPr kumimoji="0" lang="ko-KR" altLang="ko-KR" sz="2000" spc="-100" dirty="0"/>
              <a:t>이후</a:t>
            </a:r>
            <a:r>
              <a:rPr kumimoji="0" lang="en-US" altLang="ko-KR" sz="2000" spc="-100" dirty="0"/>
              <a:t> </a:t>
            </a:r>
            <a:r>
              <a:rPr kumimoji="0" lang="en-US" altLang="ko-KR" sz="2000" spc="-100" dirty="0" smtClean="0"/>
              <a:t>233</a:t>
            </a:r>
            <a:r>
              <a:rPr kumimoji="0" lang="ko-KR" altLang="ko-KR" sz="2000" spc="-100" dirty="0" smtClean="0"/>
              <a:t>명의 </a:t>
            </a:r>
            <a:r>
              <a:rPr kumimoji="0" lang="ko-KR" altLang="ko-KR" sz="2000" spc="-100" dirty="0"/>
              <a:t>시민들이 발기인으로 참여</a:t>
            </a:r>
            <a:r>
              <a:rPr kumimoji="0" lang="ko-KR" altLang="en-US" sz="2000" spc="-100" dirty="0"/>
              <a:t>하</a:t>
            </a:r>
            <a:r>
              <a:rPr kumimoji="0" lang="ko-KR" altLang="ko-KR" sz="2000" spc="-100" dirty="0"/>
              <a:t>여</a:t>
            </a:r>
            <a:r>
              <a:rPr kumimoji="0" lang="en-US" altLang="ko-KR" sz="2000" spc="-100" dirty="0"/>
              <a:t>, 3</a:t>
            </a:r>
            <a:r>
              <a:rPr kumimoji="0" lang="ko-KR" altLang="ko-KR" sz="2000" spc="-100" dirty="0"/>
              <a:t>억여 원을 모아</a:t>
            </a:r>
            <a:r>
              <a:rPr kumimoji="0" lang="en-US" altLang="ko-KR" sz="2000" spc="-100" dirty="0"/>
              <a:t> 2006</a:t>
            </a:r>
            <a:r>
              <a:rPr kumimoji="0" lang="ko-KR" altLang="ko-KR" sz="2000" spc="-100" dirty="0"/>
              <a:t>년</a:t>
            </a:r>
            <a:r>
              <a:rPr kumimoji="0" lang="en-US" altLang="ko-KR" sz="2000" spc="-100" dirty="0"/>
              <a:t> 8</a:t>
            </a:r>
            <a:r>
              <a:rPr kumimoji="0" lang="ko-KR" altLang="ko-KR" sz="2000" spc="-100" dirty="0"/>
              <a:t>월에 설립한</a:t>
            </a:r>
            <a:r>
              <a:rPr kumimoji="0" lang="ko-KR" altLang="ko-KR" sz="2000" dirty="0"/>
              <a:t> </a:t>
            </a:r>
            <a:endParaRPr kumimoji="0" lang="en-US" altLang="ko-KR" sz="2000" dirty="0" smtClean="0"/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ko-KR" sz="3500" b="1" dirty="0" smtClean="0">
                <a:solidFill>
                  <a:srgbClr val="92D050"/>
                </a:solidFill>
              </a:rPr>
              <a:t>한국 </a:t>
            </a:r>
            <a:r>
              <a:rPr kumimoji="0" lang="ko-KR" altLang="ko-KR" sz="3500" b="1" dirty="0">
                <a:solidFill>
                  <a:srgbClr val="92D050"/>
                </a:solidFill>
              </a:rPr>
              <a:t>최초의 지역사회재단</a:t>
            </a:r>
            <a:endParaRPr kumimoji="0" lang="en-US" altLang="ko-KR" sz="3500" b="1" dirty="0">
              <a:solidFill>
                <a:srgbClr val="92D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0" y="142875"/>
            <a:ext cx="213360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spc="600" dirty="0" err="1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캄보디아팀</a:t>
            </a:r>
            <a:r>
              <a:rPr kumimoji="0" lang="ko-KR" altLang="en-US" sz="1100" spc="6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 발표자료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직사각형 3"/>
          <p:cNvSpPr>
            <a:spLocks noChangeArrowheads="1"/>
          </p:cNvSpPr>
          <p:nvPr/>
        </p:nvSpPr>
        <p:spPr bwMode="auto">
          <a:xfrm>
            <a:off x="214313" y="571480"/>
            <a:ext cx="52863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800" b="1" dirty="0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사단법인</a:t>
            </a:r>
            <a:r>
              <a:rPr kumimoji="0" lang="ko-KR" altLang="en-US" sz="5000" dirty="0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 </a:t>
            </a:r>
            <a:r>
              <a:rPr kumimoji="0" lang="ko-KR" altLang="en-US" sz="5000" dirty="0" err="1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한빛회</a:t>
            </a:r>
            <a:endParaRPr kumimoji="0" lang="ko-KR" altLang="en-US" sz="5000" dirty="0">
              <a:solidFill>
                <a:schemeClr val="bg1"/>
              </a:solidFill>
              <a:latin typeface="산돌고딕B" charset="-127"/>
              <a:ea typeface="산돌고딕B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214313" y="1419205"/>
            <a:ext cx="3286125" cy="476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285750" y="1785938"/>
            <a:ext cx="8929688" cy="1928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ko-KR" sz="2000" dirty="0"/>
              <a:t>장애당사자 모임으로 교육・이동・직업을 통해 삶의 기본권을 회복하고</a:t>
            </a:r>
            <a:r>
              <a:rPr kumimoji="0" lang="en-US" altLang="ko-KR" sz="2000" dirty="0"/>
              <a:t>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ko-KR" sz="2000" dirty="0"/>
              <a:t>문화・스포츠・정책제안 등으로 자아실현과 지역사회발전에 기여하여</a:t>
            </a:r>
            <a:r>
              <a:rPr kumimoji="0" lang="en-US" altLang="ko-KR" sz="2000" dirty="0"/>
              <a:t>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500" b="1" dirty="0">
                <a:solidFill>
                  <a:srgbClr val="FFC000"/>
                </a:solidFill>
              </a:rPr>
              <a:t>장애 </a:t>
            </a:r>
            <a:r>
              <a:rPr kumimoji="0" lang="ko-KR" altLang="ko-KR" sz="3500" b="1" dirty="0">
                <a:solidFill>
                  <a:srgbClr val="FFC000"/>
                </a:solidFill>
              </a:rPr>
              <a:t>당사자의 자립과 삶의 질 향상을 </a:t>
            </a:r>
            <a:endParaRPr kumimoji="0" lang="en-US" altLang="ko-KR" sz="3500" b="1" dirty="0">
              <a:solidFill>
                <a:srgbClr val="FFC0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ko-KR" sz="3500" b="1" dirty="0">
                <a:solidFill>
                  <a:srgbClr val="FFC000"/>
                </a:solidFill>
              </a:rPr>
              <a:t>목적으로 하는 단체</a:t>
            </a:r>
            <a:endParaRPr kumimoji="0" lang="en-US" altLang="ko-KR" sz="3500" b="1" dirty="0">
              <a:solidFill>
                <a:srgbClr val="FFC000"/>
              </a:solidFill>
            </a:endParaRPr>
          </a:p>
        </p:txBody>
      </p:sp>
      <p:pic>
        <p:nvPicPr>
          <p:cNvPr id="9" name="_x76670504" descr="EMB000007b06e7d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0113" y="3929066"/>
            <a:ext cx="6929486" cy="21431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6858000" y="142875"/>
            <a:ext cx="213360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spc="600" dirty="0" err="1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캄보디아팀</a:t>
            </a:r>
            <a:r>
              <a:rPr kumimoji="0" lang="ko-KR" altLang="en-US" sz="1100" spc="6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 발표자료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직사각형 3"/>
          <p:cNvSpPr>
            <a:spLocks noChangeArrowheads="1"/>
          </p:cNvSpPr>
          <p:nvPr/>
        </p:nvSpPr>
        <p:spPr bwMode="auto">
          <a:xfrm>
            <a:off x="285750" y="642918"/>
            <a:ext cx="5643563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500" dirty="0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천안시</a:t>
            </a:r>
            <a:r>
              <a:rPr kumimoji="0" lang="ko-KR" altLang="en-US" sz="4600" dirty="0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 장애인 보호작업장</a:t>
            </a: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300038" y="1409680"/>
            <a:ext cx="5500687" cy="47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214313" y="4714875"/>
            <a:ext cx="8572500" cy="2000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ko-KR" sz="2000" spc="-100" dirty="0"/>
              <a:t>장애인을 대상으로 장애인의 직업적 잠재력을 개발하여 일할 권리와 의무를 확보하여 장애인들의 직업 활동에 따른 직업재활의 기반을 통해 궁극적으로 </a:t>
            </a:r>
            <a:endParaRPr kumimoji="0" lang="en-US" altLang="ko-KR" sz="2000" spc="-1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ko-KR" sz="35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장애인의 사회통합에 기여</a:t>
            </a:r>
            <a:r>
              <a:rPr kumimoji="0" lang="ko-KR" altLang="en-US" sz="35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하는 단체</a:t>
            </a:r>
            <a:endParaRPr kumimoji="0" lang="en-US" altLang="ko-KR" sz="35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" name="그림 9" descr="2010-02-13 00;02;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57" y="1928802"/>
            <a:ext cx="5572125" cy="29337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6858000" y="142875"/>
            <a:ext cx="213360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spc="600" dirty="0" err="1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캄보디아팀</a:t>
            </a:r>
            <a:r>
              <a:rPr kumimoji="0" lang="ko-KR" altLang="en-US" sz="1100" spc="6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 발표자료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직사각형 3"/>
          <p:cNvSpPr>
            <a:spLocks noChangeArrowheads="1"/>
          </p:cNvSpPr>
          <p:nvPr/>
        </p:nvSpPr>
        <p:spPr bwMode="auto">
          <a:xfrm>
            <a:off x="214313" y="642918"/>
            <a:ext cx="52863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4600" dirty="0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녹색 소비자 연대</a:t>
            </a: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214313" y="1428731"/>
            <a:ext cx="4143375" cy="476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214313" y="2000250"/>
            <a:ext cx="5000625" cy="36433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ko-KR" sz="2000" dirty="0"/>
              <a:t>갈수록 심화되고 있는 </a:t>
            </a:r>
            <a:endParaRPr kumimoji="0" lang="en-US" altLang="ko-KR" sz="20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ko-KR" sz="2000" dirty="0"/>
              <a:t>지구환경위기를 </a:t>
            </a:r>
            <a:endParaRPr kumimoji="0" lang="en-US" altLang="ko-KR" sz="20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ko-KR" sz="2000" dirty="0"/>
              <a:t>극복하기 위해 </a:t>
            </a:r>
            <a:endParaRPr kumimoji="0" lang="en-US" altLang="ko-KR" sz="20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3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ko-KR" sz="32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소비자들이 함께 환경적인 </a:t>
            </a:r>
            <a:endParaRPr kumimoji="0" lang="en-US" altLang="ko-KR" sz="32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ko-KR" sz="32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새로운 생활양식을 </a:t>
            </a:r>
            <a:endParaRPr kumimoji="0" lang="en-US" altLang="ko-KR" sz="32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ko-KR" sz="32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확립해 가는 운동단체</a:t>
            </a:r>
            <a:endParaRPr kumimoji="0" lang="en-US" altLang="ko-KR" sz="32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_x76718768" descr="EMB000007b06e7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412" y="928670"/>
            <a:ext cx="3857620" cy="5929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858000" y="142875"/>
            <a:ext cx="213360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spc="600" dirty="0" err="1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캄보디아팀</a:t>
            </a:r>
            <a:r>
              <a:rPr kumimoji="0" lang="ko-KR" altLang="en-US" sz="1100" spc="6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 발표자료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직사각형 3"/>
          <p:cNvSpPr>
            <a:spLocks noChangeArrowheads="1"/>
          </p:cNvSpPr>
          <p:nvPr/>
        </p:nvSpPr>
        <p:spPr bwMode="auto">
          <a:xfrm>
            <a:off x="214313" y="852488"/>
            <a:ext cx="60007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3600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복지 세상을 열어가는 시민모임</a:t>
            </a:r>
          </a:p>
        </p:txBody>
      </p:sp>
      <p:cxnSp>
        <p:nvCxnSpPr>
          <p:cNvPr id="5" name="직선 연결선 4"/>
          <p:cNvCxnSpPr/>
          <p:nvPr/>
        </p:nvCxnSpPr>
        <p:spPr>
          <a:xfrm>
            <a:off x="285750" y="1619250"/>
            <a:ext cx="57864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214313" y="4714875"/>
            <a:ext cx="8572500" cy="2000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ko-KR" spc="-100" dirty="0"/>
              <a:t>지역사회 모든 시민들이 아름다운 삶을 누릴 수 있는 평등하고 정의로운 </a:t>
            </a:r>
            <a:r>
              <a:rPr kumimoji="0" lang="ko-KR" altLang="ko-KR" spc="-100" dirty="0" smtClean="0"/>
              <a:t>복지공동체를 </a:t>
            </a:r>
            <a:r>
              <a:rPr kumimoji="0" lang="ko-KR" altLang="ko-KR" sz="3500" b="1" spc="-1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시민 스스로의 힘으로 만들어 나가는 </a:t>
            </a:r>
            <a:endParaRPr kumimoji="0" lang="en-US" altLang="ko-KR" sz="3500" b="1" spc="-1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ko-KR" spc="-100" dirty="0" smtClean="0"/>
              <a:t>것을 원조하는 </a:t>
            </a:r>
            <a:r>
              <a:rPr kumimoji="0" lang="ko-KR" altLang="ko-KR" spc="-100" dirty="0"/>
              <a:t>단체</a:t>
            </a:r>
            <a:endParaRPr kumimoji="0" lang="en-US" altLang="ko-KR" b="1" spc="-1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0" y="142875"/>
            <a:ext cx="213360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spc="600" dirty="0" err="1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캄보디아팀</a:t>
            </a:r>
            <a:r>
              <a:rPr kumimoji="0" lang="ko-KR" altLang="en-US" sz="1100" spc="6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 발표자료</a:t>
            </a:r>
          </a:p>
        </p:txBody>
      </p:sp>
      <p:grpSp>
        <p:nvGrpSpPr>
          <p:cNvPr id="14" name="그룹 13"/>
          <p:cNvGrpSpPr/>
          <p:nvPr/>
        </p:nvGrpSpPr>
        <p:grpSpPr>
          <a:xfrm>
            <a:off x="268321" y="2000240"/>
            <a:ext cx="8643600" cy="2842117"/>
            <a:chOff x="268321" y="2000240"/>
            <a:chExt cx="8643600" cy="2842117"/>
          </a:xfrm>
        </p:grpSpPr>
        <p:pic>
          <p:nvPicPr>
            <p:cNvPr id="7" name="그림 6" descr="090401_08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39794">
              <a:off x="268321" y="2326024"/>
              <a:ext cx="2480957" cy="1800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1" name="그림 10" descr="090824-8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21362878">
              <a:off x="2702349" y="2652310"/>
              <a:ext cx="2400000" cy="1800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2" name="그림 11" descr="090930-8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337923">
              <a:off x="6511921" y="3042357"/>
              <a:ext cx="2400000" cy="1800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3" name="그림 12" descr="DSC06619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57752" y="2000240"/>
              <a:ext cx="2400000" cy="1800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직사각형 3"/>
          <p:cNvSpPr>
            <a:spLocks noChangeArrowheads="1"/>
          </p:cNvSpPr>
          <p:nvPr/>
        </p:nvSpPr>
        <p:spPr bwMode="auto">
          <a:xfrm>
            <a:off x="285750" y="852488"/>
            <a:ext cx="5643563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4600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깨비 지역 아동센터</a:t>
            </a: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285750" y="1643063"/>
            <a:ext cx="4714875" cy="476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858000" y="142875"/>
            <a:ext cx="213360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spc="600" dirty="0" err="1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캄보디아팀</a:t>
            </a:r>
            <a:r>
              <a:rPr kumimoji="0" lang="ko-KR" altLang="en-US" sz="1100" spc="6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 발표자료</a:t>
            </a:r>
          </a:p>
        </p:txBody>
      </p:sp>
      <p:pic>
        <p:nvPicPr>
          <p:cNvPr id="7" name="그림 6" descr="123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7422" y="1928802"/>
            <a:ext cx="4333892" cy="29578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직사각형 9"/>
          <p:cNvSpPr/>
          <p:nvPr/>
        </p:nvSpPr>
        <p:spPr>
          <a:xfrm>
            <a:off x="214313" y="4929197"/>
            <a:ext cx="8572500" cy="17859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-100" dirty="0" smtClean="0"/>
              <a:t>아동이 편히 쉴 수 있는 공간과 프로그램을 마련하여 아동이 성장하는데 좋은 양분이 될 수 있도록 아동들과 함께 만들어가는 </a:t>
            </a:r>
            <a:endParaRPr kumimoji="0" lang="en-US" altLang="ko-KR" sz="2000" spc="-100" dirty="0" smtClean="0"/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500" b="1" spc="-100" dirty="0" smtClean="0">
                <a:solidFill>
                  <a:srgbClr val="FFED9F"/>
                </a:solidFill>
              </a:rPr>
              <a:t>“</a:t>
            </a:r>
            <a:r>
              <a:rPr kumimoji="0" lang="ko-KR" altLang="en-US" sz="3500" b="1" spc="-100" dirty="0" smtClean="0">
                <a:solidFill>
                  <a:srgbClr val="FFED9F"/>
                </a:solidFill>
              </a:rPr>
              <a:t>아이들의 성장파트너</a:t>
            </a:r>
            <a:r>
              <a:rPr kumimoji="0" lang="en-US" altLang="ko-KR" sz="3500" b="1" spc="-100" dirty="0" smtClean="0">
                <a:solidFill>
                  <a:srgbClr val="FFED9F"/>
                </a:solidFill>
              </a:rPr>
              <a:t>”</a:t>
            </a:r>
            <a:endParaRPr kumimoji="0" lang="en-US" altLang="ko-KR" b="1" dirty="0">
              <a:solidFill>
                <a:srgbClr val="FFED9F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214313" y="642938"/>
            <a:ext cx="44132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4800" dirty="0">
                <a:solidFill>
                  <a:srgbClr val="FFFFFF"/>
                </a:solidFill>
                <a:latin typeface="산돌고딕B" charset="-127"/>
                <a:ea typeface="산돌고딕B" charset="-127"/>
              </a:rPr>
              <a:t>교육을 위한 교육</a:t>
            </a:r>
            <a:endParaRPr kumimoji="0"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" name="직선 연결선 4"/>
          <p:cNvCxnSpPr>
            <a:endCxn id="4" idx="3"/>
          </p:cNvCxnSpPr>
          <p:nvPr/>
        </p:nvCxnSpPr>
        <p:spPr>
          <a:xfrm flipV="1">
            <a:off x="0" y="1058863"/>
            <a:ext cx="4627563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7158" y="1571612"/>
            <a:ext cx="8358246" cy="4857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714375" y="2644789"/>
            <a:ext cx="2614613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14350" indent="-514350">
              <a:buFontTx/>
              <a:buAutoNum type="arabicPeriod"/>
            </a:pPr>
            <a:r>
              <a:rPr kumimoji="0" lang="ko-KR" altLang="en-US" sz="2500" dirty="0">
                <a:latin typeface="산돌고딕B" charset="-127"/>
                <a:ea typeface="산돌고딕B" charset="-127"/>
              </a:rPr>
              <a:t>종이 접기 교육</a:t>
            </a:r>
            <a:endParaRPr kumimoji="0" lang="en-US" altLang="ko-KR" sz="2500" dirty="0">
              <a:latin typeface="산돌고딕B" charset="-127"/>
              <a:ea typeface="산돌고딕B" charset="-127"/>
            </a:endParaRPr>
          </a:p>
          <a:p>
            <a:pPr marL="514350" indent="-514350">
              <a:buFontTx/>
              <a:buAutoNum type="arabicPeriod"/>
            </a:pPr>
            <a:endParaRPr kumimoji="0" lang="en-US" altLang="ko-KR" sz="2500" dirty="0">
              <a:latin typeface="산돌고딕B" charset="-127"/>
              <a:ea typeface="산돌고딕B" charset="-127"/>
            </a:endParaRPr>
          </a:p>
          <a:p>
            <a:pPr marL="514350" indent="-514350">
              <a:buFontTx/>
              <a:buAutoNum type="arabicPeriod"/>
            </a:pPr>
            <a:r>
              <a:rPr kumimoji="0" lang="ko-KR" altLang="en-US" sz="2500" dirty="0">
                <a:latin typeface="산돌고딕B" charset="-127"/>
                <a:ea typeface="산돌고딕B" charset="-127"/>
              </a:rPr>
              <a:t>풍선아트 교육</a:t>
            </a:r>
            <a:endParaRPr kumimoji="0" lang="en-US" altLang="ko-KR" sz="2500" dirty="0">
              <a:latin typeface="산돌고딕B" charset="-127"/>
              <a:ea typeface="산돌고딕B" charset="-127"/>
            </a:endParaRPr>
          </a:p>
          <a:p>
            <a:pPr marL="514350" indent="-514350">
              <a:buFontTx/>
              <a:buAutoNum type="arabicPeriod"/>
            </a:pPr>
            <a:endParaRPr kumimoji="0" lang="en-US" altLang="ko-KR" sz="2500" dirty="0">
              <a:latin typeface="산돌고딕B" charset="-127"/>
              <a:ea typeface="산돌고딕B" charset="-127"/>
            </a:endParaRPr>
          </a:p>
          <a:p>
            <a:pPr marL="514350" indent="-514350">
              <a:buFontTx/>
              <a:buAutoNum type="arabicPeriod"/>
            </a:pPr>
            <a:r>
              <a:rPr kumimoji="0" lang="ko-KR" altLang="en-US" sz="2500" dirty="0">
                <a:latin typeface="산돌고딕B" charset="-127"/>
                <a:ea typeface="산돌고딕B" charset="-127"/>
              </a:rPr>
              <a:t>전통놀이 교육</a:t>
            </a:r>
            <a:endParaRPr kumimoji="0" lang="en-US" altLang="ko-KR" sz="2500" dirty="0">
              <a:latin typeface="산돌고딕B" charset="-127"/>
              <a:ea typeface="산돌고딕B" charset="-127"/>
            </a:endParaRPr>
          </a:p>
          <a:p>
            <a:pPr marL="514350" indent="-514350">
              <a:buFontTx/>
              <a:buAutoNum type="arabicPeriod"/>
            </a:pPr>
            <a:endParaRPr kumimoji="0" lang="en-US" altLang="ko-KR" sz="2500" dirty="0">
              <a:latin typeface="산돌고딕B" charset="-127"/>
              <a:ea typeface="산돌고딕B" charset="-127"/>
            </a:endParaRPr>
          </a:p>
          <a:p>
            <a:pPr marL="514350" indent="-514350">
              <a:buFontTx/>
              <a:buAutoNum type="arabicPeriod"/>
            </a:pPr>
            <a:r>
              <a:rPr kumimoji="0" lang="ko-KR" altLang="en-US" sz="2500" dirty="0">
                <a:latin typeface="산돌고딕B" charset="-127"/>
                <a:ea typeface="산돌고딕B" charset="-127"/>
              </a:rPr>
              <a:t>한국어 교육법</a:t>
            </a:r>
            <a:endParaRPr kumimoji="0" lang="en-US" altLang="ko-KR" sz="2500" dirty="0">
              <a:latin typeface="산돌고딕B" charset="-127"/>
              <a:ea typeface="산돌고딕B" charset="-127"/>
            </a:endParaRPr>
          </a:p>
        </p:txBody>
      </p:sp>
      <p:pic>
        <p:nvPicPr>
          <p:cNvPr id="19" name="그림 18" descr="무제-122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82194" y="3571876"/>
            <a:ext cx="3961772" cy="2782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구름 모양 설명선 19"/>
          <p:cNvSpPr/>
          <p:nvPr/>
        </p:nvSpPr>
        <p:spPr>
          <a:xfrm>
            <a:off x="4714875" y="2500313"/>
            <a:ext cx="2643188" cy="1428750"/>
          </a:xfrm>
          <a:prstGeom prst="cloudCallout">
            <a:avLst>
              <a:gd name="adj1" fmla="val 30032"/>
              <a:gd name="adj2" fmla="val 69465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SJ소주2" pitchFamily="18" charset="-127"/>
                <a:ea typeface="SJ소주2" pitchFamily="18" charset="-127"/>
              </a:rPr>
              <a:t>자는 건 아니야</a:t>
            </a:r>
            <a:endParaRPr kumimoji="0"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SJ소주2" pitchFamily="18" charset="-127"/>
              <a:ea typeface="SJ소주2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SJ소주2" pitchFamily="18" charset="-127"/>
                <a:ea typeface="SJ소주2" pitchFamily="18" charset="-127"/>
              </a:rPr>
              <a:t>다만 바닥이 </a:t>
            </a:r>
            <a:endParaRPr kumimoji="0" lang="en-US" altLang="ko-KR" sz="2200" dirty="0">
              <a:solidFill>
                <a:schemeClr val="tx1">
                  <a:lumMod val="50000"/>
                  <a:lumOff val="50000"/>
                </a:schemeClr>
              </a:solidFill>
              <a:latin typeface="SJ소주2" pitchFamily="18" charset="-127"/>
              <a:ea typeface="SJ소주2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SJ소주2" pitchFamily="18" charset="-127"/>
                <a:ea typeface="SJ소주2" pitchFamily="18" charset="-127"/>
              </a:rPr>
              <a:t>따뜻할 뿐</a:t>
            </a:r>
            <a:r>
              <a:rPr kumimoji="0"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SJ소주2" pitchFamily="18" charset="-127"/>
                <a:ea typeface="SJ소주2" pitchFamily="18" charset="-127"/>
              </a:rPr>
              <a:t>.</a:t>
            </a:r>
            <a:endParaRPr kumimoji="0" lang="ko-KR" altLang="en-US" sz="2200" dirty="0">
              <a:solidFill>
                <a:schemeClr val="tx1">
                  <a:lumMod val="50000"/>
                  <a:lumOff val="50000"/>
                </a:schemeClr>
              </a:solidFill>
              <a:latin typeface="SJ소주2" pitchFamily="18" charset="-127"/>
              <a:ea typeface="SJ소주2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000" y="142875"/>
            <a:ext cx="213360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spc="600" dirty="0" err="1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캄보디아팀</a:t>
            </a:r>
            <a:r>
              <a:rPr kumimoji="0" lang="ko-KR" altLang="en-US" sz="1100" spc="6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 발표자료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직사각형 3"/>
          <p:cNvSpPr>
            <a:spLocks noChangeArrowheads="1"/>
          </p:cNvSpPr>
          <p:nvPr/>
        </p:nvSpPr>
        <p:spPr bwMode="auto">
          <a:xfrm>
            <a:off x="285750" y="642918"/>
            <a:ext cx="5643563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4600" dirty="0" err="1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종이접기</a:t>
            </a:r>
            <a:r>
              <a:rPr kumimoji="0" lang="ko-KR" altLang="en-US" sz="4600" dirty="0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 교육</a:t>
            </a: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285750" y="1433493"/>
            <a:ext cx="3571875" cy="476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858000" y="142875"/>
            <a:ext cx="213360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spc="600" dirty="0" err="1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캄보디아팀</a:t>
            </a:r>
            <a:r>
              <a:rPr kumimoji="0" lang="ko-KR" altLang="en-US" sz="1100" spc="6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 발표자료</a:t>
            </a:r>
          </a:p>
        </p:txBody>
      </p:sp>
      <p:pic>
        <p:nvPicPr>
          <p:cNvPr id="7" name="그림 6" descr="종이접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4038" y="1643050"/>
            <a:ext cx="6840000" cy="470760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직사각형 3"/>
          <p:cNvSpPr>
            <a:spLocks noChangeArrowheads="1"/>
          </p:cNvSpPr>
          <p:nvPr/>
        </p:nvSpPr>
        <p:spPr bwMode="auto">
          <a:xfrm>
            <a:off x="285750" y="642918"/>
            <a:ext cx="5643563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4600" dirty="0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풍선아트 교육</a:t>
            </a: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285750" y="1433493"/>
            <a:ext cx="3571875" cy="476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8000" y="142875"/>
            <a:ext cx="213360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spc="600" dirty="0" err="1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캄보디아팀</a:t>
            </a:r>
            <a:r>
              <a:rPr kumimoji="0" lang="ko-KR" altLang="en-US" sz="1100" spc="6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 발표자료</a:t>
            </a:r>
          </a:p>
        </p:txBody>
      </p:sp>
      <p:pic>
        <p:nvPicPr>
          <p:cNvPr id="6" name="그림 5" descr="풍선아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2976" y="1643050"/>
            <a:ext cx="6858048" cy="4680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직사각형 3"/>
          <p:cNvSpPr>
            <a:spLocks noChangeArrowheads="1"/>
          </p:cNvSpPr>
          <p:nvPr/>
        </p:nvSpPr>
        <p:spPr bwMode="auto">
          <a:xfrm>
            <a:off x="285750" y="642918"/>
            <a:ext cx="5643563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4600" dirty="0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전통놀이 교육</a:t>
            </a: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285750" y="1433493"/>
            <a:ext cx="3571875" cy="476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858000" y="142875"/>
            <a:ext cx="213360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spc="600" dirty="0" err="1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캄보디아팀</a:t>
            </a:r>
            <a:r>
              <a:rPr kumimoji="0" lang="ko-KR" altLang="en-US" sz="1100" spc="6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 발표자료</a:t>
            </a:r>
          </a:p>
        </p:txBody>
      </p:sp>
      <p:pic>
        <p:nvPicPr>
          <p:cNvPr id="6" name="그림 5" descr="전통놀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1643050"/>
            <a:ext cx="6858048" cy="471490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직사각형 3"/>
          <p:cNvSpPr>
            <a:spLocks noChangeArrowheads="1"/>
          </p:cNvSpPr>
          <p:nvPr/>
        </p:nvSpPr>
        <p:spPr bwMode="auto">
          <a:xfrm>
            <a:off x="285750" y="642918"/>
            <a:ext cx="5643563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4600" dirty="0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한국어 교육법</a:t>
            </a: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285750" y="1433493"/>
            <a:ext cx="3357563" cy="476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858000" y="142875"/>
            <a:ext cx="213360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spc="600" dirty="0" err="1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캄보디아팀</a:t>
            </a:r>
            <a:r>
              <a:rPr kumimoji="0" lang="ko-KR" altLang="en-US" sz="1100" spc="6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 발표자료</a:t>
            </a:r>
          </a:p>
        </p:txBody>
      </p:sp>
      <p:pic>
        <p:nvPicPr>
          <p:cNvPr id="7" name="그림 6" descr="한글교육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31101" y="1595738"/>
            <a:ext cx="6858000" cy="471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57158" y="1571612"/>
            <a:ext cx="8358246" cy="4857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auto">
          <a:xfrm>
            <a:off x="214313" y="642938"/>
            <a:ext cx="42402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4800">
                <a:solidFill>
                  <a:srgbClr val="FFFFFF"/>
                </a:solidFill>
                <a:latin typeface="산돌고딕B" charset="-127"/>
                <a:ea typeface="산돌고딕B" charset="-127"/>
              </a:rPr>
              <a:t>캄보디아어 교육</a:t>
            </a:r>
            <a:endParaRPr kumimoji="0" lang="ko-KR" altLang="en-US" sz="80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1" name="직선 연결선 10"/>
          <p:cNvCxnSpPr>
            <a:endCxn id="10" idx="3"/>
          </p:cNvCxnSpPr>
          <p:nvPr/>
        </p:nvCxnSpPr>
        <p:spPr>
          <a:xfrm flipV="1">
            <a:off x="0" y="1058863"/>
            <a:ext cx="4454525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그림 15" descr="무제-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25" y="3357563"/>
            <a:ext cx="2146300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타원형 설명선 17"/>
          <p:cNvSpPr/>
          <p:nvPr/>
        </p:nvSpPr>
        <p:spPr>
          <a:xfrm>
            <a:off x="5643563" y="2143125"/>
            <a:ext cx="2071687" cy="857250"/>
          </a:xfrm>
          <a:prstGeom prst="wedgeEllipseCallout">
            <a:avLst>
              <a:gd name="adj1" fmla="val 19012"/>
              <a:gd name="adj2" fmla="val 76891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200" dirty="0" smtClean="0">
                <a:solidFill>
                  <a:schemeClr val="bg1">
                    <a:lumMod val="50000"/>
                  </a:schemeClr>
                </a:solidFill>
                <a:latin typeface="SJ소주2" pitchFamily="18" charset="-127"/>
                <a:ea typeface="SJ소주2" pitchFamily="18" charset="-127"/>
              </a:rPr>
              <a:t>공부하세요</a:t>
            </a:r>
            <a:r>
              <a:rPr kumimoji="0" lang="en-US" altLang="ko-KR" sz="2200" dirty="0" smtClean="0">
                <a:solidFill>
                  <a:schemeClr val="bg1">
                    <a:lumMod val="50000"/>
                  </a:schemeClr>
                </a:solidFill>
                <a:latin typeface="SJ소주2" pitchFamily="18" charset="-127"/>
                <a:ea typeface="SJ소주2" pitchFamily="18" charset="-127"/>
              </a:rPr>
              <a:t>!</a:t>
            </a:r>
            <a:endParaRPr kumimoji="0" lang="ko-KR" altLang="en-US" sz="2200" dirty="0">
              <a:solidFill>
                <a:schemeClr val="bg1">
                  <a:lumMod val="50000"/>
                </a:schemeClr>
              </a:solidFill>
              <a:latin typeface="SJ소주2" pitchFamily="18" charset="-127"/>
              <a:ea typeface="SJ소주2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8000" y="142875"/>
            <a:ext cx="213360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spc="600" dirty="0" err="1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캄보디아팀</a:t>
            </a:r>
            <a:r>
              <a:rPr kumimoji="0" lang="ko-KR" altLang="en-US" sz="1100" spc="6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 발표자료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14375" y="3143248"/>
            <a:ext cx="3102131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14350" indent="-514350">
              <a:buFontTx/>
              <a:buAutoNum type="arabicPeriod"/>
            </a:pPr>
            <a:r>
              <a:rPr kumimoji="0" lang="ko-KR" altLang="en-US" sz="2500" dirty="0" err="1" smtClean="0">
                <a:latin typeface="산돌고딕B" charset="-127"/>
                <a:ea typeface="산돌고딕B" charset="-127"/>
              </a:rPr>
              <a:t>캄보디아어</a:t>
            </a:r>
            <a:r>
              <a:rPr kumimoji="0" lang="ko-KR" altLang="en-US" sz="2500" dirty="0" smtClean="0">
                <a:latin typeface="산돌고딕B" charset="-127"/>
                <a:ea typeface="산돌고딕B" charset="-127"/>
              </a:rPr>
              <a:t> 교육</a:t>
            </a:r>
            <a:endParaRPr kumimoji="0" lang="en-US" altLang="ko-KR" sz="2500" dirty="0" smtClean="0">
              <a:latin typeface="산돌고딕B" charset="-127"/>
              <a:ea typeface="산돌고딕B" charset="-127"/>
            </a:endParaRPr>
          </a:p>
          <a:p>
            <a:pPr marL="514350" indent="-514350">
              <a:buFontTx/>
              <a:buAutoNum type="arabicPeriod"/>
            </a:pPr>
            <a:endParaRPr kumimoji="0" lang="en-US" altLang="ko-KR" sz="2500" dirty="0" smtClean="0">
              <a:latin typeface="산돌고딕B" charset="-127"/>
              <a:ea typeface="산돌고딕B" charset="-127"/>
            </a:endParaRPr>
          </a:p>
          <a:p>
            <a:pPr marL="514350" indent="-514350">
              <a:buFontTx/>
              <a:buAutoNum type="arabicPeriod"/>
            </a:pPr>
            <a:r>
              <a:rPr kumimoji="0" lang="ko-KR" altLang="en-US" sz="2500" dirty="0" smtClean="0">
                <a:latin typeface="산돌고딕B" charset="-127"/>
                <a:ea typeface="산돌고딕B" charset="-127"/>
              </a:rPr>
              <a:t>캄보디아 문화교육</a:t>
            </a:r>
            <a:endParaRPr kumimoji="0" lang="en-US" altLang="ko-KR" sz="2500" dirty="0">
              <a:latin typeface="산돌고딕B" charset="-127"/>
              <a:ea typeface="산돌고딕B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 animBg="1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직사각형 3"/>
          <p:cNvSpPr>
            <a:spLocks noChangeArrowheads="1"/>
          </p:cNvSpPr>
          <p:nvPr/>
        </p:nvSpPr>
        <p:spPr bwMode="auto">
          <a:xfrm>
            <a:off x="285720" y="571480"/>
            <a:ext cx="5643563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4600" dirty="0" err="1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캄보디아어</a:t>
            </a:r>
            <a:endParaRPr kumimoji="0" lang="ko-KR" altLang="en-US" sz="4600" dirty="0">
              <a:solidFill>
                <a:schemeClr val="bg1"/>
              </a:solidFill>
              <a:latin typeface="산돌고딕B" charset="-127"/>
              <a:ea typeface="산돌고딕B" charset="-127"/>
            </a:endParaRPr>
          </a:p>
        </p:txBody>
      </p:sp>
      <p:cxnSp>
        <p:nvCxnSpPr>
          <p:cNvPr id="5" name="직선 연결선 4"/>
          <p:cNvCxnSpPr>
            <a:endCxn id="26626" idx="2"/>
          </p:cNvCxnSpPr>
          <p:nvPr/>
        </p:nvCxnSpPr>
        <p:spPr>
          <a:xfrm>
            <a:off x="285720" y="1366817"/>
            <a:ext cx="2820988" cy="47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858000" y="142875"/>
            <a:ext cx="213360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spc="600" dirty="0" err="1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캄보디아팀</a:t>
            </a:r>
            <a:r>
              <a:rPr kumimoji="0" lang="ko-KR" altLang="en-US" sz="1100" spc="6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 발표자료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428596" y="2643182"/>
            <a:ext cx="2857489" cy="22860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smtClean="0">
                <a:latin typeface="뫼비우스 Regular" pitchFamily="2" charset="-127"/>
                <a:ea typeface="뫼비우스 Regular" pitchFamily="2" charset="-127"/>
              </a:rPr>
              <a:t>하루 </a:t>
            </a:r>
            <a:r>
              <a:rPr kumimoji="0" lang="en-US" altLang="ko-KR" sz="2000" dirty="0" smtClean="0">
                <a:latin typeface="뫼비우스 Regular" pitchFamily="2" charset="-127"/>
                <a:ea typeface="뫼비우스 Regular" pitchFamily="2" charset="-127"/>
              </a:rPr>
              <a:t>3</a:t>
            </a:r>
            <a:r>
              <a:rPr kumimoji="0" lang="ko-KR" altLang="en-US" sz="2000" dirty="0" smtClean="0">
                <a:latin typeface="뫼비우스 Regular" pitchFamily="2" charset="-127"/>
                <a:ea typeface="뫼비우스 Regular" pitchFamily="2" charset="-127"/>
              </a:rPr>
              <a:t>시간 씩 </a:t>
            </a:r>
            <a:endParaRPr kumimoji="0" lang="en-US" altLang="ko-KR" sz="2000" dirty="0" smtClean="0">
              <a:latin typeface="뫼비우스 Regular" pitchFamily="2" charset="-127"/>
              <a:ea typeface="뫼비우스 Regular" pitchFamily="2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smtClean="0">
                <a:latin typeface="뫼비우스 Regular" pitchFamily="2" charset="-127"/>
                <a:ea typeface="뫼비우스 Regular" pitchFamily="2" charset="-127"/>
              </a:rPr>
              <a:t>캄보디아 결혼이주여성의 가정 방문을 통해 </a:t>
            </a:r>
            <a:endParaRPr kumimoji="0" lang="en-US" altLang="ko-KR" sz="2000" dirty="0" smtClean="0">
              <a:latin typeface="뫼비우스 Regular" pitchFamily="2" charset="-127"/>
              <a:ea typeface="뫼비우스 Regular" pitchFamily="2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smtClean="0">
                <a:latin typeface="뫼비우스 Regular" pitchFamily="2" charset="-127"/>
                <a:ea typeface="뫼비우스 Regular" pitchFamily="2" charset="-127"/>
              </a:rPr>
              <a:t>언어 및 문화 교육 진행</a:t>
            </a:r>
            <a:endParaRPr kumimoji="0" lang="en-US" altLang="ko-KR" sz="2000" b="1" dirty="0">
              <a:solidFill>
                <a:schemeClr val="accent3">
                  <a:lumMod val="60000"/>
                  <a:lumOff val="40000"/>
                </a:schemeClr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3640928" y="1214422"/>
            <a:ext cx="5167286" cy="5164908"/>
            <a:chOff x="3640928" y="1357298"/>
            <a:chExt cx="5167286" cy="5164908"/>
          </a:xfrm>
        </p:grpSpPr>
        <p:pic>
          <p:nvPicPr>
            <p:cNvPr id="28" name="그림 27" descr="사진 493.jpg"/>
            <p:cNvPicPr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43306" y="1357298"/>
              <a:ext cx="2570400" cy="2571768"/>
            </a:xfrm>
            <a:prstGeom prst="rect">
              <a:avLst/>
            </a:prstGeom>
          </p:spPr>
        </p:pic>
        <p:pic>
          <p:nvPicPr>
            <p:cNvPr id="29" name="그림 28" descr="사진 424.jpg"/>
            <p:cNvPicPr>
              <a:picLocks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0928" y="3950438"/>
              <a:ext cx="2570400" cy="2571768"/>
            </a:xfrm>
            <a:prstGeom prst="rect">
              <a:avLst/>
            </a:prstGeom>
          </p:spPr>
        </p:pic>
        <p:pic>
          <p:nvPicPr>
            <p:cNvPr id="30" name="그림 29" descr="사진 425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36446" y="3950438"/>
              <a:ext cx="2571768" cy="2571768"/>
            </a:xfrm>
            <a:prstGeom prst="rect">
              <a:avLst/>
            </a:prstGeom>
          </p:spPr>
        </p:pic>
        <p:pic>
          <p:nvPicPr>
            <p:cNvPr id="31" name="그림 30" descr="사진 484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36446" y="1366795"/>
              <a:ext cx="2571768" cy="2571768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>
            <a:spLocks noChangeArrowheads="1"/>
          </p:cNvSpPr>
          <p:nvPr/>
        </p:nvSpPr>
        <p:spPr bwMode="auto">
          <a:xfrm>
            <a:off x="214313" y="642938"/>
            <a:ext cx="24034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4800">
                <a:solidFill>
                  <a:srgbClr val="FFFFFF"/>
                </a:solidFill>
                <a:latin typeface="산돌고딕B" charset="-127"/>
                <a:ea typeface="산돌고딕B" charset="-127"/>
              </a:rPr>
              <a:t>카쉐어링</a:t>
            </a:r>
            <a:endParaRPr kumimoji="0" lang="ko-KR" altLang="en-US" sz="80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1" name="직선 연결선 10"/>
          <p:cNvCxnSpPr>
            <a:endCxn id="10" idx="3"/>
          </p:cNvCxnSpPr>
          <p:nvPr/>
        </p:nvCxnSpPr>
        <p:spPr>
          <a:xfrm flipV="1">
            <a:off x="0" y="1058863"/>
            <a:ext cx="2617788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/>
          <p:cNvSpPr/>
          <p:nvPr/>
        </p:nvSpPr>
        <p:spPr>
          <a:xfrm>
            <a:off x="357158" y="1571612"/>
            <a:ext cx="8358246" cy="4857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6858000" y="142875"/>
            <a:ext cx="213360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spc="600" dirty="0" err="1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캄보디아팀</a:t>
            </a:r>
            <a:r>
              <a:rPr kumimoji="0" lang="ko-KR" altLang="en-US" sz="1100" spc="6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 발표자료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14375" y="2786058"/>
            <a:ext cx="3191899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14350" indent="-514350">
              <a:buFontTx/>
              <a:buAutoNum type="arabicPeriod"/>
            </a:pPr>
            <a:r>
              <a:rPr kumimoji="0" lang="ko-KR" altLang="en-US" sz="2500" dirty="0" err="1" smtClean="0">
                <a:latin typeface="산돌고딕B" charset="-127"/>
                <a:ea typeface="산돌고딕B" charset="-127"/>
              </a:rPr>
              <a:t>카쉐어링의</a:t>
            </a:r>
            <a:r>
              <a:rPr kumimoji="0" lang="ko-KR" altLang="en-US" sz="2500" dirty="0" smtClean="0">
                <a:latin typeface="산돌고딕B" charset="-127"/>
                <a:ea typeface="산돌고딕B" charset="-127"/>
              </a:rPr>
              <a:t> 이해</a:t>
            </a:r>
            <a:endParaRPr kumimoji="0" lang="en-US" altLang="ko-KR" sz="2500" dirty="0" smtClean="0">
              <a:latin typeface="산돌고딕B" charset="-127"/>
              <a:ea typeface="산돌고딕B" charset="-127"/>
            </a:endParaRPr>
          </a:p>
          <a:p>
            <a:pPr marL="514350" indent="-514350">
              <a:buFontTx/>
              <a:buAutoNum type="arabicPeriod"/>
            </a:pPr>
            <a:endParaRPr kumimoji="0" lang="en-US" altLang="ko-KR" sz="2500" dirty="0">
              <a:latin typeface="산돌고딕B" charset="-127"/>
              <a:ea typeface="산돌고딕B" charset="-127"/>
            </a:endParaRPr>
          </a:p>
          <a:p>
            <a:pPr marL="514350" indent="-514350">
              <a:buFontTx/>
              <a:buAutoNum type="arabicPeriod"/>
            </a:pPr>
            <a:r>
              <a:rPr kumimoji="0" lang="ko-KR" altLang="en-US" sz="2500" dirty="0" smtClean="0">
                <a:latin typeface="산돌고딕B" charset="-127"/>
                <a:ea typeface="산돌고딕B" charset="-127"/>
              </a:rPr>
              <a:t>설문지 제작</a:t>
            </a:r>
            <a:endParaRPr kumimoji="0" lang="en-US" altLang="ko-KR" sz="2500" dirty="0">
              <a:latin typeface="산돌고딕B" charset="-127"/>
              <a:ea typeface="산돌고딕B" charset="-127"/>
            </a:endParaRPr>
          </a:p>
          <a:p>
            <a:pPr marL="514350" indent="-514350">
              <a:buFontTx/>
              <a:buAutoNum type="arabicPeriod"/>
            </a:pPr>
            <a:endParaRPr kumimoji="0" lang="en-US" altLang="ko-KR" sz="2500" dirty="0">
              <a:latin typeface="산돌고딕B" charset="-127"/>
              <a:ea typeface="산돌고딕B" charset="-127"/>
            </a:endParaRPr>
          </a:p>
          <a:p>
            <a:pPr marL="514350" indent="-514350">
              <a:buFontTx/>
              <a:buAutoNum type="arabicPeriod"/>
            </a:pPr>
            <a:r>
              <a:rPr kumimoji="0" lang="ko-KR" altLang="en-US" sz="2500" dirty="0" smtClean="0">
                <a:latin typeface="산돌고딕B" charset="-127"/>
                <a:ea typeface="산돌고딕B" charset="-127"/>
              </a:rPr>
              <a:t>설문지 샘플링 실시</a:t>
            </a:r>
            <a:endParaRPr kumimoji="0" lang="en-US" altLang="ko-KR" sz="2500" dirty="0">
              <a:latin typeface="산돌고딕B" charset="-127"/>
              <a:ea typeface="산돌고딕B" charset="-127"/>
            </a:endParaRPr>
          </a:p>
        </p:txBody>
      </p:sp>
      <p:pic>
        <p:nvPicPr>
          <p:cNvPr id="7" name="그림 6" descr="무제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7686" y="2143116"/>
            <a:ext cx="3558820" cy="4185086"/>
          </a:xfrm>
          <a:prstGeom prst="rect">
            <a:avLst/>
          </a:prstGeom>
        </p:spPr>
      </p:pic>
      <p:sp>
        <p:nvSpPr>
          <p:cNvPr id="9" name="모서리가 둥근 사각형 설명선 8"/>
          <p:cNvSpPr/>
          <p:nvPr/>
        </p:nvSpPr>
        <p:spPr>
          <a:xfrm>
            <a:off x="6500826" y="1785926"/>
            <a:ext cx="2000264" cy="1143008"/>
          </a:xfrm>
          <a:prstGeom prst="wedgeRoundRectCallout">
            <a:avLst>
              <a:gd name="adj1" fmla="val -44383"/>
              <a:gd name="adj2" fmla="val 71851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200" dirty="0" smtClean="0">
                <a:solidFill>
                  <a:schemeClr val="bg1">
                    <a:lumMod val="50000"/>
                  </a:schemeClr>
                </a:solidFill>
                <a:latin typeface="SJ소주2" pitchFamily="18" charset="-127"/>
                <a:ea typeface="SJ소주2" pitchFamily="18" charset="-127"/>
              </a:rPr>
              <a:t>흠</a:t>
            </a:r>
            <a:r>
              <a:rPr kumimoji="0" lang="en-US" altLang="ko-KR" sz="2200" dirty="0" smtClean="0">
                <a:solidFill>
                  <a:schemeClr val="bg1">
                    <a:lumMod val="50000"/>
                  </a:schemeClr>
                </a:solidFill>
                <a:latin typeface="SJ소주2" pitchFamily="18" charset="-127"/>
                <a:ea typeface="SJ소주2" pitchFamily="18" charset="-127"/>
              </a:rPr>
              <a:t>…</a:t>
            </a:r>
            <a:r>
              <a:rPr kumimoji="0" lang="ko-KR" altLang="en-US" sz="2200" dirty="0" err="1" smtClean="0">
                <a:solidFill>
                  <a:schemeClr val="bg1">
                    <a:lumMod val="50000"/>
                  </a:schemeClr>
                </a:solidFill>
                <a:latin typeface="SJ소주2" pitchFamily="18" charset="-127"/>
                <a:ea typeface="SJ소주2" pitchFamily="18" charset="-127"/>
              </a:rPr>
              <a:t>카쉐어링은</a:t>
            </a:r>
            <a:r>
              <a:rPr kumimoji="0" lang="en-US" altLang="ko-KR" sz="2200" dirty="0" smtClean="0">
                <a:solidFill>
                  <a:schemeClr val="bg1">
                    <a:lumMod val="50000"/>
                  </a:schemeClr>
                </a:solidFill>
                <a:latin typeface="SJ소주2" pitchFamily="18" charset="-127"/>
                <a:ea typeface="SJ소주2" pitchFamily="18" charset="-127"/>
              </a:rPr>
              <a:t>…</a:t>
            </a:r>
            <a:r>
              <a:rPr kumimoji="0" lang="ko-KR" altLang="en-US" sz="2200" dirty="0" smtClean="0">
                <a:solidFill>
                  <a:schemeClr val="bg1">
                    <a:lumMod val="50000"/>
                  </a:schemeClr>
                </a:solidFill>
                <a:latin typeface="SJ소주2" pitchFamily="18" charset="-127"/>
                <a:ea typeface="SJ소주2" pitchFamily="18" charset="-127"/>
              </a:rPr>
              <a:t>흠</a:t>
            </a:r>
            <a:r>
              <a:rPr kumimoji="0" lang="en-US" altLang="ko-KR" sz="2200" dirty="0" smtClean="0">
                <a:solidFill>
                  <a:schemeClr val="bg1">
                    <a:lumMod val="50000"/>
                  </a:schemeClr>
                </a:solidFill>
                <a:latin typeface="SJ소주2" pitchFamily="18" charset="-127"/>
                <a:ea typeface="SJ소주2" pitchFamily="18" charset="-127"/>
              </a:rPr>
              <a:t>…</a:t>
            </a:r>
            <a:r>
              <a:rPr kumimoji="0" lang="ko-KR" altLang="en-US" sz="2200" dirty="0" smtClean="0">
                <a:solidFill>
                  <a:schemeClr val="bg1">
                    <a:lumMod val="50000"/>
                  </a:schemeClr>
                </a:solidFill>
                <a:latin typeface="SJ소주2" pitchFamily="18" charset="-127"/>
                <a:ea typeface="SJ소주2" pitchFamily="18" charset="-127"/>
              </a:rPr>
              <a:t>흠</a:t>
            </a:r>
            <a:r>
              <a:rPr kumimoji="0" lang="en-US" altLang="ko-KR" sz="2200" dirty="0" smtClean="0">
                <a:solidFill>
                  <a:schemeClr val="bg1">
                    <a:lumMod val="50000"/>
                  </a:schemeClr>
                </a:solidFill>
                <a:latin typeface="SJ소주2" pitchFamily="18" charset="-127"/>
                <a:ea typeface="SJ소주2" pitchFamily="18" charset="-127"/>
              </a:rPr>
              <a:t>…</a:t>
            </a:r>
            <a:endParaRPr kumimoji="0" lang="ko-KR" altLang="en-US" sz="2200" dirty="0">
              <a:solidFill>
                <a:schemeClr val="bg1">
                  <a:lumMod val="50000"/>
                </a:schemeClr>
              </a:solidFill>
              <a:latin typeface="SJ소주2" pitchFamily="18" charset="-127"/>
              <a:ea typeface="SJ소주2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직사각형 3"/>
          <p:cNvSpPr>
            <a:spLocks noChangeArrowheads="1"/>
          </p:cNvSpPr>
          <p:nvPr/>
        </p:nvSpPr>
        <p:spPr bwMode="auto">
          <a:xfrm>
            <a:off x="285750" y="714356"/>
            <a:ext cx="5643563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4600" err="1" smtClean="0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카쉐어링의</a:t>
            </a:r>
            <a:r>
              <a:rPr kumimoji="0" lang="ko-KR" altLang="en-US" sz="4600" dirty="0" smtClean="0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 이해</a:t>
            </a:r>
            <a:endParaRPr kumimoji="0" lang="ko-KR" altLang="en-US" sz="4600" dirty="0">
              <a:solidFill>
                <a:schemeClr val="bg1"/>
              </a:solidFill>
              <a:latin typeface="산돌고딕B" charset="-127"/>
              <a:ea typeface="산돌고딕B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285750" y="1504918"/>
            <a:ext cx="4000498" cy="477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8000" y="142875"/>
            <a:ext cx="213360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spc="600" dirty="0" err="1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캄보디아팀</a:t>
            </a:r>
            <a:r>
              <a:rPr kumimoji="0" lang="ko-KR" altLang="en-US" sz="1100" spc="6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 발표자료</a:t>
            </a:r>
          </a:p>
        </p:txBody>
      </p:sp>
      <p:pic>
        <p:nvPicPr>
          <p:cNvPr id="7" name="Picture 3" descr="F:\123.jpg"/>
          <p:cNvPicPr>
            <a:picLocks noChangeAspect="1" noChangeArrowheads="1"/>
          </p:cNvPicPr>
          <p:nvPr/>
        </p:nvPicPr>
        <p:blipFill>
          <a:blip r:embed="rId2" cstate="print"/>
          <a:srcRect l="18919" t="12162" r="20270" b="30180"/>
          <a:stretch>
            <a:fillRect/>
          </a:stretch>
        </p:blipFill>
        <p:spPr bwMode="auto">
          <a:xfrm>
            <a:off x="714348" y="1714488"/>
            <a:ext cx="3214710" cy="2286016"/>
          </a:xfrm>
          <a:prstGeom prst="rect">
            <a:avLst/>
          </a:prstGeom>
          <a:noFill/>
        </p:spPr>
      </p:pic>
      <p:pic>
        <p:nvPicPr>
          <p:cNvPr id="1026" name="Picture 2" descr="C:\Documents and Settings\하나이\바탕 화면\라온아띠\카쉐어링\Car-Sharing-748609.jpg"/>
          <p:cNvPicPr>
            <a:picLocks noChangeAspect="1" noChangeArrowheads="1"/>
          </p:cNvPicPr>
          <p:nvPr/>
        </p:nvPicPr>
        <p:blipFill>
          <a:blip r:embed="rId3" cstate="print"/>
          <a:srcRect t="10345" b="17241"/>
          <a:stretch>
            <a:fillRect/>
          </a:stretch>
        </p:blipFill>
        <p:spPr bwMode="auto">
          <a:xfrm>
            <a:off x="714348" y="4000503"/>
            <a:ext cx="3214710" cy="2311965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714876" y="1857364"/>
            <a:ext cx="3857652" cy="4000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err="1" smtClean="0">
                <a:solidFill>
                  <a:srgbClr val="FFC000"/>
                </a:solidFill>
                <a:latin typeface="뫼비우스 Regular" pitchFamily="2" charset="-127"/>
                <a:ea typeface="뫼비우스 Regular" pitchFamily="2" charset="-127"/>
              </a:rPr>
              <a:t>카쉐어링</a:t>
            </a:r>
            <a:r>
              <a:rPr kumimoji="0" lang="en-US" altLang="ko-KR" sz="2400" b="1" dirty="0" smtClean="0">
                <a:solidFill>
                  <a:srgbClr val="FFC000"/>
                </a:solidFill>
                <a:latin typeface="뫼비우스 Regular" pitchFamily="2" charset="-127"/>
                <a:ea typeface="뫼비우스 Regular" pitchFamily="2" charset="-127"/>
              </a:rPr>
              <a:t>(Car Sharing)</a:t>
            </a:r>
            <a:r>
              <a:rPr kumimoji="0" lang="ko-KR" altLang="en-US" sz="2400" b="1" dirty="0" smtClean="0">
                <a:solidFill>
                  <a:srgbClr val="FFC000"/>
                </a:solidFill>
                <a:latin typeface="뫼비우스 Regular" pitchFamily="2" charset="-127"/>
                <a:ea typeface="뫼비우스 Regular" pitchFamily="2" charset="-127"/>
              </a:rPr>
              <a:t>이란</a:t>
            </a:r>
            <a:r>
              <a:rPr kumimoji="0" lang="en-US" altLang="ko-KR" sz="2400" b="1" dirty="0" smtClean="0">
                <a:solidFill>
                  <a:srgbClr val="FFC000"/>
                </a:solidFill>
                <a:latin typeface="뫼비우스 Regular" pitchFamily="2" charset="-127"/>
                <a:ea typeface="뫼비우스 Regular" pitchFamily="2" charset="-127"/>
              </a:rPr>
              <a:t>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b="1" dirty="0" smtClean="0">
              <a:solidFill>
                <a:schemeClr val="accent3">
                  <a:lumMod val="60000"/>
                  <a:lumOff val="40000"/>
                </a:schemeClr>
              </a:solidFill>
              <a:latin typeface="뫼비우스 Regular" pitchFamily="2" charset="-127"/>
              <a:ea typeface="뫼비우스 Regular" pitchFamily="2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자동차를 개인이 소유하지 않고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공동으로 소유하며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필요할 때 사용하는 것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.</a:t>
            </a:r>
            <a:endParaRPr kumimoji="0" lang="en-US" altLang="ko-KR" sz="2000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직사각형 3"/>
          <p:cNvSpPr>
            <a:spLocks noChangeArrowheads="1"/>
          </p:cNvSpPr>
          <p:nvPr/>
        </p:nvSpPr>
        <p:spPr bwMode="auto">
          <a:xfrm>
            <a:off x="285750" y="714356"/>
            <a:ext cx="5643563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4600" dirty="0" smtClean="0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설문지 제작</a:t>
            </a:r>
            <a:endParaRPr kumimoji="0" lang="ko-KR" altLang="en-US" sz="4600" dirty="0">
              <a:solidFill>
                <a:schemeClr val="bg1"/>
              </a:solidFill>
              <a:latin typeface="산돌고딕B" charset="-127"/>
              <a:ea typeface="산돌고딕B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285750" y="1500174"/>
            <a:ext cx="3000366" cy="952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8000" y="142875"/>
            <a:ext cx="213360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spc="600" dirty="0" err="1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캄보디아팀</a:t>
            </a:r>
            <a:r>
              <a:rPr kumimoji="0" lang="ko-KR" altLang="en-US" sz="1100" spc="6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 발표자료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42844" y="2643182"/>
            <a:ext cx="3857652" cy="2786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err="1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카쉐어링에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 대한 이론 교육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,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100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장 가까이 되는 영어 논문 해석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,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수십 번의 토론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,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수십 번의 수정을 거듭하여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dirty="0" smtClean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dirty="0" smtClean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설문지 제작을 끝마쳤다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.</a:t>
            </a:r>
            <a:endParaRPr kumimoji="0" lang="en-US" altLang="ko-KR" sz="2000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4143372" y="1714488"/>
            <a:ext cx="4572032" cy="4714908"/>
            <a:chOff x="4071934" y="854096"/>
            <a:chExt cx="4857784" cy="4179564"/>
          </a:xfrm>
        </p:grpSpPr>
        <p:pic>
          <p:nvPicPr>
            <p:cNvPr id="13" name="그림 12" descr="카쉐어링중반 .mpeg_000004004.jpg"/>
            <p:cNvPicPr>
              <a:picLocks/>
            </p:cNvPicPr>
            <p:nvPr/>
          </p:nvPicPr>
          <p:blipFill>
            <a:blip r:embed="rId2" cstate="print">
              <a:lum bright="10000"/>
            </a:blip>
            <a:stretch>
              <a:fillRect/>
            </a:stretch>
          </p:blipFill>
          <p:spPr>
            <a:xfrm>
              <a:off x="6500826" y="3631439"/>
              <a:ext cx="2428589" cy="1390748"/>
            </a:xfrm>
            <a:prstGeom prst="rect">
              <a:avLst/>
            </a:prstGeom>
          </p:spPr>
        </p:pic>
        <p:pic>
          <p:nvPicPr>
            <p:cNvPr id="18" name="그림 17" descr="사진 509.jpg"/>
            <p:cNvPicPr>
              <a:picLocks noChangeAspect="1"/>
            </p:cNvPicPr>
            <p:nvPr/>
          </p:nvPicPr>
          <p:blipFill>
            <a:blip r:embed="rId3" cstate="print">
              <a:lum bright="10000"/>
            </a:blip>
            <a:stretch>
              <a:fillRect/>
            </a:stretch>
          </p:blipFill>
          <p:spPr>
            <a:xfrm>
              <a:off x="4071934" y="3643314"/>
              <a:ext cx="2428892" cy="1390346"/>
            </a:xfrm>
            <a:prstGeom prst="rect">
              <a:avLst/>
            </a:prstGeom>
          </p:spPr>
        </p:pic>
        <p:pic>
          <p:nvPicPr>
            <p:cNvPr id="19" name="그림 18" descr="사진 346.jpg"/>
            <p:cNvPicPr>
              <a:picLocks noChangeAspect="1"/>
            </p:cNvPicPr>
            <p:nvPr/>
          </p:nvPicPr>
          <p:blipFill>
            <a:blip r:embed="rId4" cstate="print">
              <a:lum bright="10000"/>
            </a:blip>
            <a:stretch>
              <a:fillRect/>
            </a:stretch>
          </p:blipFill>
          <p:spPr>
            <a:xfrm>
              <a:off x="4071934" y="2238304"/>
              <a:ext cx="2428892" cy="1390346"/>
            </a:xfrm>
            <a:prstGeom prst="rect">
              <a:avLst/>
            </a:prstGeom>
          </p:spPr>
        </p:pic>
        <p:pic>
          <p:nvPicPr>
            <p:cNvPr id="20" name="그림 19" descr="사진 349.jpg"/>
            <p:cNvPicPr>
              <a:picLocks noChangeAspect="1"/>
            </p:cNvPicPr>
            <p:nvPr/>
          </p:nvPicPr>
          <p:blipFill>
            <a:blip r:embed="rId5" cstate="print">
              <a:lum bright="10000"/>
            </a:blip>
            <a:stretch>
              <a:fillRect/>
            </a:stretch>
          </p:blipFill>
          <p:spPr>
            <a:xfrm>
              <a:off x="6500826" y="2247927"/>
              <a:ext cx="2428892" cy="1390346"/>
            </a:xfrm>
            <a:prstGeom prst="rect">
              <a:avLst/>
            </a:prstGeom>
          </p:spPr>
        </p:pic>
        <p:pic>
          <p:nvPicPr>
            <p:cNvPr id="22" name="그림 21" descr="사진 357.jpg"/>
            <p:cNvPicPr>
              <a:picLocks noChangeAspect="1"/>
            </p:cNvPicPr>
            <p:nvPr/>
          </p:nvPicPr>
          <p:blipFill>
            <a:blip r:embed="rId6" cstate="print">
              <a:lum bright="10000"/>
            </a:blip>
            <a:stretch>
              <a:fillRect/>
            </a:stretch>
          </p:blipFill>
          <p:spPr>
            <a:xfrm>
              <a:off x="6500826" y="854096"/>
              <a:ext cx="2428892" cy="1390346"/>
            </a:xfrm>
            <a:prstGeom prst="rect">
              <a:avLst/>
            </a:prstGeom>
          </p:spPr>
        </p:pic>
        <p:pic>
          <p:nvPicPr>
            <p:cNvPr id="23" name="그림 22" descr="사진 361.jpg"/>
            <p:cNvPicPr>
              <a:picLocks noChangeAspect="1"/>
            </p:cNvPicPr>
            <p:nvPr/>
          </p:nvPicPr>
          <p:blipFill>
            <a:blip r:embed="rId7" cstate="print">
              <a:lum bright="10000"/>
            </a:blip>
            <a:stretch>
              <a:fillRect/>
            </a:stretch>
          </p:blipFill>
          <p:spPr>
            <a:xfrm>
              <a:off x="4071934" y="854096"/>
              <a:ext cx="2428892" cy="1390346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직사각형 3"/>
          <p:cNvSpPr>
            <a:spLocks noChangeArrowheads="1"/>
          </p:cNvSpPr>
          <p:nvPr/>
        </p:nvSpPr>
        <p:spPr bwMode="auto">
          <a:xfrm>
            <a:off x="285750" y="714356"/>
            <a:ext cx="5643563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4600" dirty="0" smtClean="0">
                <a:solidFill>
                  <a:schemeClr val="bg1"/>
                </a:solidFill>
                <a:latin typeface="산돌고딕B" charset="-127"/>
                <a:ea typeface="산돌고딕B" charset="-127"/>
              </a:rPr>
              <a:t>설문지 샘플링</a:t>
            </a:r>
            <a:endParaRPr kumimoji="0" lang="ko-KR" altLang="en-US" sz="4600" dirty="0">
              <a:solidFill>
                <a:schemeClr val="bg1"/>
              </a:solidFill>
              <a:latin typeface="산돌고딕B" charset="-127"/>
              <a:ea typeface="산돌고딕B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285750" y="1500174"/>
            <a:ext cx="3571870" cy="952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8000" y="142875"/>
            <a:ext cx="213360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spc="600" dirty="0" err="1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캄보디아팀</a:t>
            </a:r>
            <a:r>
              <a:rPr kumimoji="0" lang="ko-KR" altLang="en-US" sz="1100" spc="600" dirty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 발표자료</a:t>
            </a:r>
          </a:p>
        </p:txBody>
      </p:sp>
      <p:grpSp>
        <p:nvGrpSpPr>
          <p:cNvPr id="17" name="그룹 16"/>
          <p:cNvGrpSpPr/>
          <p:nvPr/>
        </p:nvGrpSpPr>
        <p:grpSpPr>
          <a:xfrm>
            <a:off x="428596" y="1714488"/>
            <a:ext cx="3429024" cy="4786346"/>
            <a:chOff x="571472" y="1714488"/>
            <a:chExt cx="3867782" cy="5131637"/>
          </a:xfrm>
        </p:grpSpPr>
        <p:pic>
          <p:nvPicPr>
            <p:cNvPr id="13" name="그림 12" descr="설문조사 하는모습.mpeg_000074507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1472" y="4281505"/>
              <a:ext cx="3867782" cy="2564620"/>
            </a:xfrm>
            <a:prstGeom prst="rect">
              <a:avLst/>
            </a:prstGeom>
          </p:spPr>
        </p:pic>
        <p:pic>
          <p:nvPicPr>
            <p:cNvPr id="14" name="그림 13" descr="설문조사 하는모습.mpeg_000062629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1472" y="1714488"/>
              <a:ext cx="3867782" cy="2564620"/>
            </a:xfrm>
            <a:prstGeom prst="rect">
              <a:avLst/>
            </a:prstGeom>
          </p:spPr>
        </p:pic>
      </p:grpSp>
      <p:sp>
        <p:nvSpPr>
          <p:cNvPr id="16" name="직사각형 15"/>
          <p:cNvSpPr/>
          <p:nvPr/>
        </p:nvSpPr>
        <p:spPr>
          <a:xfrm>
            <a:off x="4500562" y="2428868"/>
            <a:ext cx="3857652" cy="3429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천안터미널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, </a:t>
            </a:r>
            <a:r>
              <a:rPr kumimoji="0" lang="ko-KR" altLang="en-US" sz="2000" dirty="0" err="1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교보문고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공공기관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, NGO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단체 등에서 </a:t>
            </a:r>
            <a:endParaRPr kumimoji="0" lang="en-US" altLang="ko-KR" sz="2000" dirty="0" smtClean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dirty="0" smtClean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다양한 연령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,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다양한 장소를 겨냥한 </a:t>
            </a:r>
            <a:endParaRPr kumimoji="0" lang="en-US" altLang="ko-KR" sz="2000" dirty="0" smtClean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smtClean="0">
                <a:solidFill>
                  <a:schemeClr val="bg1"/>
                </a:solidFill>
                <a:latin typeface="뫼비우스 Regular" pitchFamily="2" charset="-127"/>
                <a:ea typeface="뫼비우스 Regular" pitchFamily="2" charset="-127"/>
              </a:rPr>
              <a:t>설문지 샘플링 실시</a:t>
            </a:r>
            <a:endParaRPr kumimoji="0" lang="en-US" altLang="ko-KR" sz="2000" dirty="0">
              <a:solidFill>
                <a:schemeClr val="bg1"/>
              </a:solidFill>
              <a:latin typeface="뫼비우스 Regular" pitchFamily="2" charset="-127"/>
              <a:ea typeface="뫼비우스 Regular" pitchFamily="2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656920" y="2857496"/>
            <a:ext cx="18437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400" spc="1000" dirty="0" smtClean="0">
                <a:solidFill>
                  <a:prstClr val="white"/>
                </a:solidFill>
                <a:latin typeface="산돌고딕 M" pitchFamily="18" charset="-127"/>
                <a:ea typeface="산돌고딕 M" pitchFamily="18" charset="-127"/>
              </a:rPr>
              <a:t>Epilogue</a:t>
            </a:r>
            <a:endParaRPr lang="ko-KR" altLang="en-US" sz="1400" spc="1000" dirty="0">
              <a:latin typeface="산돌고딕 M" pitchFamily="18" charset="-127"/>
              <a:ea typeface="산돌고딕 M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822271" y="3214686"/>
            <a:ext cx="1489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b="1" spc="600" dirty="0" err="1" smtClean="0">
                <a:solidFill>
                  <a:prstClr val="white"/>
                </a:solidFill>
                <a:latin typeface="뫼비우스 Regular" pitchFamily="2" charset="-127"/>
                <a:ea typeface="뫼비우스 Regular" pitchFamily="2" charset="-127"/>
              </a:rPr>
              <a:t>하고싶은</a:t>
            </a:r>
            <a:r>
              <a:rPr lang="ko-KR" altLang="en-US" sz="1400" b="1" spc="600" dirty="0" smtClean="0">
                <a:solidFill>
                  <a:prstClr val="white"/>
                </a:solidFill>
                <a:latin typeface="뫼비우스 Regular" pitchFamily="2" charset="-127"/>
                <a:ea typeface="뫼비우스 Regular" pitchFamily="2" charset="-127"/>
              </a:rPr>
              <a:t> 말</a:t>
            </a:r>
            <a:endParaRPr lang="ko-KR" altLang="en-US" sz="1400" b="1" spc="600" dirty="0">
              <a:latin typeface="뫼비우스 Regular" pitchFamily="2" charset="-127"/>
              <a:ea typeface="뫼비우스 Regular" pitchFamily="2" charset="-127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 descr="사진 278.jpg"/>
          <p:cNvPicPr>
            <a:picLocks/>
          </p:cNvPicPr>
          <p:nvPr/>
        </p:nvPicPr>
        <p:blipFill>
          <a:blip r:embed="rId2" cstate="print">
            <a:lum bright="30000"/>
          </a:blip>
          <a:srcRect/>
          <a:stretch>
            <a:fillRect/>
          </a:stretch>
        </p:blipFill>
        <p:spPr bwMode="auto">
          <a:xfrm>
            <a:off x="7515225" y="704850"/>
            <a:ext cx="16224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그림 36" descr="사진 224.jpg"/>
          <p:cNvPicPr>
            <a:picLocks noChangeAspect="1"/>
          </p:cNvPicPr>
          <p:nvPr/>
        </p:nvPicPr>
        <p:blipFill>
          <a:blip r:embed="rId3" cstate="print">
            <a:lum bright="30000"/>
          </a:blip>
          <a:srcRect/>
          <a:stretch>
            <a:fillRect/>
          </a:stretch>
        </p:blipFill>
        <p:spPr bwMode="auto">
          <a:xfrm>
            <a:off x="5895975" y="711963"/>
            <a:ext cx="162401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그림 37" descr="사진 225.jpg"/>
          <p:cNvPicPr>
            <a:picLocks noChangeAspect="1"/>
          </p:cNvPicPr>
          <p:nvPr/>
        </p:nvPicPr>
        <p:blipFill>
          <a:blip r:embed="rId4" cstate="print">
            <a:lum bright="30000"/>
          </a:blip>
          <a:srcRect/>
          <a:stretch>
            <a:fillRect/>
          </a:stretch>
        </p:blipFill>
        <p:spPr bwMode="auto">
          <a:xfrm>
            <a:off x="7510463" y="1771650"/>
            <a:ext cx="1624012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그림 38" descr="사진 250.jpg"/>
          <p:cNvPicPr>
            <a:picLocks noChangeAspect="1"/>
          </p:cNvPicPr>
          <p:nvPr/>
        </p:nvPicPr>
        <p:blipFill>
          <a:blip r:embed="rId5" cstate="print">
            <a:lum bright="30000"/>
          </a:blip>
          <a:srcRect/>
          <a:stretch>
            <a:fillRect/>
          </a:stretch>
        </p:blipFill>
        <p:spPr bwMode="auto">
          <a:xfrm>
            <a:off x="5900738" y="1782763"/>
            <a:ext cx="1624012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그림 39" descr="사진 287.jpg"/>
          <p:cNvPicPr>
            <a:picLocks noChangeAspect="1"/>
          </p:cNvPicPr>
          <p:nvPr/>
        </p:nvPicPr>
        <p:blipFill>
          <a:blip r:embed="rId6" cstate="print">
            <a:lum bright="30000"/>
          </a:blip>
          <a:srcRect/>
          <a:stretch>
            <a:fillRect/>
          </a:stretch>
        </p:blipFill>
        <p:spPr bwMode="auto">
          <a:xfrm>
            <a:off x="4286248" y="704850"/>
            <a:ext cx="162401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그림 40" descr="사진 336.jpg"/>
          <p:cNvPicPr>
            <a:picLocks noChangeAspect="1"/>
          </p:cNvPicPr>
          <p:nvPr/>
        </p:nvPicPr>
        <p:blipFill>
          <a:blip r:embed="rId7" cstate="print">
            <a:lum bright="30000"/>
          </a:blip>
          <a:srcRect/>
          <a:stretch>
            <a:fillRect/>
          </a:stretch>
        </p:blipFill>
        <p:spPr bwMode="auto">
          <a:xfrm>
            <a:off x="7515225" y="2847975"/>
            <a:ext cx="162401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그림 42" descr="사진 307.jpg"/>
          <p:cNvPicPr>
            <a:picLocks noChangeAspect="1"/>
          </p:cNvPicPr>
          <p:nvPr/>
        </p:nvPicPr>
        <p:blipFill>
          <a:blip r:embed="rId8" cstate="print">
            <a:lum bright="30000"/>
          </a:blip>
          <a:srcRect/>
          <a:stretch>
            <a:fillRect/>
          </a:stretch>
        </p:blipFill>
        <p:spPr bwMode="auto">
          <a:xfrm>
            <a:off x="7519988" y="3919538"/>
            <a:ext cx="1624012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그림 43" descr="사진 345.jpg"/>
          <p:cNvPicPr>
            <a:picLocks noChangeAspect="1"/>
          </p:cNvPicPr>
          <p:nvPr/>
        </p:nvPicPr>
        <p:blipFill>
          <a:blip r:embed="rId9" cstate="print">
            <a:lum bright="30000"/>
          </a:blip>
          <a:srcRect/>
          <a:stretch>
            <a:fillRect/>
          </a:stretch>
        </p:blipFill>
        <p:spPr bwMode="auto">
          <a:xfrm>
            <a:off x="2652713" y="704850"/>
            <a:ext cx="1624012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그림 44" descr="사진 368.jpg"/>
          <p:cNvPicPr>
            <a:picLocks noChangeAspect="1"/>
          </p:cNvPicPr>
          <p:nvPr/>
        </p:nvPicPr>
        <p:blipFill>
          <a:blip r:embed="rId10" cstate="print">
            <a:lum bright="30000" contrast="10000"/>
          </a:blip>
          <a:srcRect/>
          <a:stretch>
            <a:fillRect/>
          </a:stretch>
        </p:blipFill>
        <p:spPr bwMode="auto">
          <a:xfrm>
            <a:off x="5905500" y="2847975"/>
            <a:ext cx="162401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그림 45" descr="사진 372.jpg"/>
          <p:cNvPicPr>
            <a:picLocks noChangeAspect="1"/>
          </p:cNvPicPr>
          <p:nvPr/>
        </p:nvPicPr>
        <p:blipFill>
          <a:blip r:embed="rId11" cstate="print">
            <a:lum bright="30000"/>
          </a:blip>
          <a:srcRect/>
          <a:stretch>
            <a:fillRect/>
          </a:stretch>
        </p:blipFill>
        <p:spPr bwMode="auto">
          <a:xfrm>
            <a:off x="4276725" y="1776413"/>
            <a:ext cx="162401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그림 46" descr="사진 375.jpg"/>
          <p:cNvPicPr>
            <a:picLocks noChangeAspect="1"/>
          </p:cNvPicPr>
          <p:nvPr/>
        </p:nvPicPr>
        <p:blipFill>
          <a:blip r:embed="rId12" cstate="print">
            <a:lum bright="30000"/>
          </a:blip>
          <a:srcRect/>
          <a:stretch>
            <a:fillRect/>
          </a:stretch>
        </p:blipFill>
        <p:spPr bwMode="auto">
          <a:xfrm>
            <a:off x="4286250" y="2847975"/>
            <a:ext cx="162401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그림 47" descr="사진 377.jpg"/>
          <p:cNvPicPr>
            <a:picLocks noChangeAspect="1"/>
          </p:cNvPicPr>
          <p:nvPr/>
        </p:nvPicPr>
        <p:blipFill>
          <a:blip r:embed="rId13" cstate="print">
            <a:lum bright="30000"/>
          </a:blip>
          <a:srcRect/>
          <a:stretch>
            <a:fillRect/>
          </a:stretch>
        </p:blipFill>
        <p:spPr bwMode="auto">
          <a:xfrm>
            <a:off x="2657475" y="1776413"/>
            <a:ext cx="162401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그림 48" descr="사진 380.jpg"/>
          <p:cNvPicPr>
            <a:picLocks noChangeAspect="1"/>
          </p:cNvPicPr>
          <p:nvPr/>
        </p:nvPicPr>
        <p:blipFill>
          <a:blip r:embed="rId14" cstate="print">
            <a:lum bright="30000"/>
          </a:blip>
          <a:srcRect/>
          <a:stretch>
            <a:fillRect/>
          </a:stretch>
        </p:blipFill>
        <p:spPr bwMode="auto">
          <a:xfrm>
            <a:off x="5905500" y="3916363"/>
            <a:ext cx="162401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그림 49" descr="사진 383.jpg"/>
          <p:cNvPicPr>
            <a:picLocks noChangeAspect="1"/>
          </p:cNvPicPr>
          <p:nvPr/>
        </p:nvPicPr>
        <p:blipFill>
          <a:blip r:embed="rId15" cstate="print">
            <a:lum bright="30000"/>
          </a:blip>
          <a:srcRect/>
          <a:stretch>
            <a:fillRect/>
          </a:stretch>
        </p:blipFill>
        <p:spPr bwMode="auto">
          <a:xfrm>
            <a:off x="7519988" y="4995863"/>
            <a:ext cx="1624012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그림 50" descr="사진 424.jpg"/>
          <p:cNvPicPr>
            <a:picLocks noChangeAspect="1"/>
          </p:cNvPicPr>
          <p:nvPr/>
        </p:nvPicPr>
        <p:blipFill>
          <a:blip r:embed="rId16" cstate="print">
            <a:lum bright="30000"/>
          </a:blip>
          <a:srcRect/>
          <a:stretch>
            <a:fillRect/>
          </a:stretch>
        </p:blipFill>
        <p:spPr bwMode="auto">
          <a:xfrm>
            <a:off x="2662238" y="2852738"/>
            <a:ext cx="1624012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그림 51" descr="사진 463.jpg"/>
          <p:cNvPicPr>
            <a:picLocks noChangeAspect="1"/>
          </p:cNvPicPr>
          <p:nvPr/>
        </p:nvPicPr>
        <p:blipFill>
          <a:blip r:embed="rId17" cstate="print">
            <a:lum bright="30000"/>
          </a:blip>
          <a:srcRect/>
          <a:stretch>
            <a:fillRect/>
          </a:stretch>
        </p:blipFill>
        <p:spPr bwMode="auto">
          <a:xfrm>
            <a:off x="4286250" y="3916363"/>
            <a:ext cx="162401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그림 52" descr="사진 491.jpg"/>
          <p:cNvPicPr>
            <a:picLocks noChangeAspect="1"/>
          </p:cNvPicPr>
          <p:nvPr/>
        </p:nvPicPr>
        <p:blipFill>
          <a:blip r:embed="rId18" cstate="print">
            <a:lum bright="30000"/>
          </a:blip>
          <a:srcRect/>
          <a:stretch>
            <a:fillRect/>
          </a:stretch>
        </p:blipFill>
        <p:spPr bwMode="auto">
          <a:xfrm>
            <a:off x="5905500" y="4995863"/>
            <a:ext cx="162401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21" name="Rectangle 25"/>
          <p:cNvSpPr>
            <a:spLocks noChangeArrowheads="1"/>
          </p:cNvSpPr>
          <p:nvPr/>
        </p:nvSpPr>
        <p:spPr bwMode="auto">
          <a:xfrm>
            <a:off x="428596" y="3829050"/>
            <a:ext cx="3960000" cy="2376488"/>
          </a:xfrm>
          <a:prstGeom prst="rect">
            <a:avLst/>
          </a:prstGeom>
          <a:noFill/>
          <a:ln w="254000" algn="ctr">
            <a:solidFill>
              <a:srgbClr val="FFC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722" name="Rectangle 26"/>
          <p:cNvSpPr>
            <a:spLocks noChangeArrowheads="1"/>
          </p:cNvSpPr>
          <p:nvPr/>
        </p:nvSpPr>
        <p:spPr bwMode="auto">
          <a:xfrm>
            <a:off x="3428992" y="4910138"/>
            <a:ext cx="2592388" cy="2376487"/>
          </a:xfrm>
          <a:prstGeom prst="rect">
            <a:avLst/>
          </a:prstGeom>
          <a:noFill/>
          <a:ln w="254000" algn="ctr">
            <a:solidFill>
              <a:srgbClr val="00B05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718" name="Text Box 22"/>
          <p:cNvSpPr txBox="1">
            <a:spLocks noChangeArrowheads="1"/>
          </p:cNvSpPr>
          <p:nvPr/>
        </p:nvSpPr>
        <p:spPr bwMode="auto">
          <a:xfrm>
            <a:off x="6007100" y="642938"/>
            <a:ext cx="3136900" cy="2255837"/>
          </a:xfrm>
          <a:prstGeom prst="rect">
            <a:avLst/>
          </a:prstGeom>
          <a:noFill/>
          <a:ln w="2540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kumimoji="0" lang="en-US" altLang="ko-KR" sz="8800" dirty="0">
                <a:latin typeface="HY견고딕" pitchFamily="18" charset="-127"/>
                <a:ea typeface="HY견고딕" pitchFamily="18" charset="-127"/>
              </a:rPr>
              <a:t>S</a:t>
            </a:r>
            <a:r>
              <a:rPr kumimoji="0" lang="en-US" altLang="ko-KR" sz="5400" dirty="0">
                <a:latin typeface="HY견고딕" pitchFamily="18" charset="-127"/>
                <a:ea typeface="HY견고딕" pitchFamily="18" charset="-127"/>
              </a:rPr>
              <a:t>TORY</a:t>
            </a:r>
          </a:p>
          <a:p>
            <a:pPr algn="r"/>
            <a:r>
              <a:rPr kumimoji="0" lang="en-US" altLang="ko-KR" sz="5400" dirty="0">
                <a:latin typeface="HY견고딕" pitchFamily="18" charset="-127"/>
                <a:ea typeface="HY견고딕" pitchFamily="18" charset="-127"/>
              </a:rPr>
              <a:t>BOARD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0034" y="4286256"/>
            <a:ext cx="2847254" cy="171970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50" dirty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18 ~ 30. Jan. 2010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dirty="0">
                <a:solidFill>
                  <a:prstClr val="white">
                    <a:lumMod val="50000"/>
                  </a:prstClr>
                </a:solidFill>
                <a:latin typeface="산돌고딕 M" pitchFamily="18" charset="-127"/>
                <a:ea typeface="산돌고딕 M" pitchFamily="18" charset="-127"/>
              </a:rPr>
              <a:t>Live in KOREA Nazarene Univ.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dirty="0">
                <a:solidFill>
                  <a:prstClr val="white">
                    <a:lumMod val="50000"/>
                  </a:prstClr>
                </a:solidFill>
                <a:latin typeface="산돌고딕 M" pitchFamily="18" charset="-127"/>
                <a:ea typeface="산돌고딕 M" pitchFamily="18" charset="-127"/>
              </a:rPr>
              <a:t>while the working period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dirty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Their Move in  </a:t>
            </a:r>
            <a:r>
              <a:rPr kumimoji="0" lang="en-US" altLang="ko-KR" sz="1000" dirty="0" smtClean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CHEONAN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000" dirty="0">
              <a:solidFill>
                <a:prstClr val="white">
                  <a:lumMod val="50000"/>
                </a:prstClr>
              </a:solidFill>
              <a:latin typeface="산돌고딕 M" pitchFamily="18" charset="-127"/>
              <a:ea typeface="산돌고딕 M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dirty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Copyrights HANA LEE all rights reserved. 2010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dirty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Powered by MSPPT 2007 / Adobe Photoshop CS3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21" grpId="0" animBg="1"/>
      <p:bldP spid="29722" grpId="0" animBg="1"/>
      <p:bldP spid="24" grpId="0"/>
    </p:bldLst>
  </p:timing>
</p:sld>
</file>

<file path=ppt/theme/theme1.xml><?xml version="1.0" encoding="utf-8"?>
<a:theme xmlns:a="http://schemas.openxmlformats.org/drawingml/2006/main" name="테마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테마1</Template>
  <TotalTime>1081</TotalTime>
  <Words>658</Words>
  <Application>Microsoft Office PowerPoint</Application>
  <PresentationFormat>화면 슬라이드 쇼(4:3)</PresentationFormat>
  <Paragraphs>191</Paragraphs>
  <Slides>30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41" baseType="lpstr">
      <vt:lpstr>굴림</vt:lpstr>
      <vt:lpstr>Arial</vt:lpstr>
      <vt:lpstr>뫼비우스 Regular</vt:lpstr>
      <vt:lpstr>맑은 고딕</vt:lpstr>
      <vt:lpstr>산돌고딕 M</vt:lpstr>
      <vt:lpstr>산돌고딕B</vt:lpstr>
      <vt:lpstr>Yoon 봄날 M</vt:lpstr>
      <vt:lpstr>Impact</vt:lpstr>
      <vt:lpstr>SJ소주2</vt:lpstr>
      <vt:lpstr>HY견고딕</vt:lpstr>
      <vt:lpstr>테마1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</vt:vector>
  </TitlesOfParts>
  <Company>한양대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최건웅</dc:creator>
  <cp:lastModifiedBy>snoopy</cp:lastModifiedBy>
  <cp:revision>130</cp:revision>
  <dcterms:created xsi:type="dcterms:W3CDTF">2010-02-12T05:49:56Z</dcterms:created>
  <dcterms:modified xsi:type="dcterms:W3CDTF">2010-02-17T17:48:40Z</dcterms:modified>
</cp:coreProperties>
</file>