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72" r:id="rId4"/>
    <p:sldId id="273" r:id="rId5"/>
    <p:sldId id="258" r:id="rId6"/>
    <p:sldId id="268" r:id="rId7"/>
    <p:sldId id="259" r:id="rId8"/>
    <p:sldId id="263" r:id="rId9"/>
    <p:sldId id="264" r:id="rId10"/>
    <p:sldId id="265" r:id="rId11"/>
    <p:sldId id="266" r:id="rId12"/>
    <p:sldId id="267" r:id="rId13"/>
    <p:sldId id="269" r:id="rId14"/>
    <p:sldId id="271" r:id="rId15"/>
    <p:sldId id="274" r:id="rId16"/>
    <p:sldId id="275" r:id="rId17"/>
    <p:sldId id="276" r:id="rId18"/>
    <p:sldId id="270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1" autoAdjust="0"/>
  </p:normalViewPr>
  <p:slideViewPr>
    <p:cSldViewPr>
      <p:cViewPr>
        <p:scale>
          <a:sx n="80" d="100"/>
          <a:sy n="80" d="100"/>
        </p:scale>
        <p:origin x="-786" y="-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이등변 삼각형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각 삼각형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각 삼각형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7A6667D-4156-4CB6-9E5A-FB66885EB3F9}" type="datetimeFigureOut">
              <a:rPr lang="ko-KR" altLang="en-US" smtClean="0"/>
              <a:pPr/>
              <a:t>2010-02-17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0F290EE-8C0C-4955-8C77-8EB6F2E2AB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marL="484632" algn="l" rtl="0" eaLnBrk="1" latinLnBrk="1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1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image" Target="../media/image2.jpeg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5" Type="http://schemas.openxmlformats.org/officeDocument/2006/relationships/image" Target="../media/image4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Y, 13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일간의 발자취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VIETNAM    </a:t>
            </a:r>
          </a:p>
          <a:p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   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6858016" y="2823228"/>
            <a:ext cx="2091366" cy="1963094"/>
            <a:chOff x="7052666" y="2823228"/>
            <a:chExt cx="2091366" cy="1963094"/>
          </a:xfrm>
        </p:grpSpPr>
        <p:sp>
          <p:nvSpPr>
            <p:cNvPr id="5" name="TextBox 4"/>
            <p:cNvSpPr txBox="1"/>
            <p:nvPr/>
          </p:nvSpPr>
          <p:spPr>
            <a:xfrm>
              <a:off x="7052666" y="2823228"/>
              <a:ext cx="17145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000" dirty="0">
                  <a:ln>
                    <a:solidFill>
                      <a:srgbClr val="D2D2D2"/>
                    </a:solidFill>
                  </a:ln>
                  <a:solidFill>
                    <a:prstClr val="black">
                      <a:tint val="75000"/>
                    </a:prstClr>
                  </a:solidFill>
                  <a:latin typeface="08서울남산체 M" pitchFamily="18" charset="-127"/>
                  <a:ea typeface="08서울남산체 M" pitchFamily="18" charset="-127"/>
                </a:rPr>
                <a:t>구재현</a:t>
              </a:r>
              <a:endParaRPr lang="ko-KR" altLang="en-US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429520" y="3170379"/>
              <a:ext cx="17145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000" dirty="0">
                  <a:ln>
                    <a:solidFill>
                      <a:srgbClr val="D2D2D2"/>
                    </a:solidFill>
                  </a:ln>
                  <a:solidFill>
                    <a:schemeClr val="accent1"/>
                  </a:solidFill>
                  <a:latin typeface="08서울남산체 M" pitchFamily="18" charset="-127"/>
                  <a:ea typeface="08서울남산체 M" pitchFamily="18" charset="-127"/>
                </a:rPr>
                <a:t>박자영</a:t>
              </a:r>
              <a:endParaRPr lang="ko-KR" altLang="en-US" dirty="0">
                <a:solidFill>
                  <a:schemeClr val="accent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10270" y="3875134"/>
              <a:ext cx="17145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000" dirty="0">
                  <a:ln>
                    <a:solidFill>
                      <a:srgbClr val="D2D2D2"/>
                    </a:solidFill>
                  </a:ln>
                  <a:solidFill>
                    <a:prstClr val="black">
                      <a:tint val="75000"/>
                    </a:prstClr>
                  </a:solidFill>
                  <a:latin typeface="08서울남산체 M" pitchFamily="18" charset="-127"/>
                  <a:ea typeface="08서울남산체 M" pitchFamily="18" charset="-127"/>
                </a:rPr>
                <a:t>최종필</a:t>
              </a:r>
              <a:endParaRPr lang="ko-KR" altLang="en-US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11862" y="4232324"/>
              <a:ext cx="17145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000" dirty="0">
                  <a:ln>
                    <a:solidFill>
                      <a:srgbClr val="D2D2D2"/>
                    </a:solidFill>
                  </a:ln>
                  <a:solidFill>
                    <a:prstClr val="black">
                      <a:tint val="75000"/>
                    </a:prstClr>
                  </a:solidFill>
                  <a:latin typeface="08서울남산체 M" pitchFamily="18" charset="-127"/>
                  <a:ea typeface="08서울남산체 M" pitchFamily="18" charset="-127"/>
                </a:rPr>
                <a:t>염나영</a:t>
              </a:r>
              <a:endParaRPr lang="ko-KR" altLang="en-US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78924" y="3527569"/>
              <a:ext cx="17145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000" dirty="0">
                  <a:ln>
                    <a:solidFill>
                      <a:srgbClr val="D2D2D2"/>
                    </a:solidFill>
                  </a:ln>
                  <a:solidFill>
                    <a:prstClr val="black">
                      <a:tint val="75000"/>
                    </a:prstClr>
                  </a:solidFill>
                  <a:latin typeface="08서울남산체 M" pitchFamily="18" charset="-127"/>
                  <a:ea typeface="08서울남산체 M" pitchFamily="18" charset="-127"/>
                </a:rPr>
                <a:t>강지혜</a:t>
              </a:r>
              <a:endParaRPr lang="ko-KR" altLang="en-US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홍성을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알립니다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5" name="그림 4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pic>
        <p:nvPicPr>
          <p:cNvPr id="7" name="그림 6" descr="100217-0010.jpg"/>
          <p:cNvPicPr>
            <a:picLocks noChangeAspect="1"/>
          </p:cNvPicPr>
          <p:nvPr/>
        </p:nvPicPr>
        <p:blipFill>
          <a:blip r:embed="rId3">
            <a:lum contrast="40000"/>
          </a:blip>
          <a:srcRect t="5063"/>
          <a:stretch>
            <a:fillRect/>
          </a:stretch>
        </p:blipFill>
        <p:spPr>
          <a:xfrm>
            <a:off x="500034" y="1357298"/>
            <a:ext cx="4232666" cy="5357826"/>
          </a:xfrm>
          <a:prstGeom prst="rect">
            <a:avLst/>
          </a:prstGeom>
        </p:spPr>
      </p:pic>
      <p:pic>
        <p:nvPicPr>
          <p:cNvPr id="6" name="내용 개체 틀 5" descr="100217-0011.jpg"/>
          <p:cNvPicPr>
            <a:picLocks noGrp="1" noChangeAspect="1"/>
          </p:cNvPicPr>
          <p:nvPr>
            <p:ph idx="1"/>
          </p:nvPr>
        </p:nvPicPr>
        <p:blipFill>
          <a:blip r:embed="rId4">
            <a:lum contrast="40000"/>
          </a:blip>
          <a:srcRect l="-496" t="1887"/>
          <a:stretch>
            <a:fillRect/>
          </a:stretch>
        </p:blipFill>
        <p:spPr>
          <a:xfrm>
            <a:off x="4500562" y="1357298"/>
            <a:ext cx="4307547" cy="5373129"/>
          </a:xfrm>
        </p:spPr>
      </p:pic>
      <p:sp>
        <p:nvSpPr>
          <p:cNvPr id="17" name="웃는 얼굴 16"/>
          <p:cNvSpPr/>
          <p:nvPr/>
        </p:nvSpPr>
        <p:spPr>
          <a:xfrm>
            <a:off x="9286908" y="3786190"/>
            <a:ext cx="428628" cy="42862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AutoShape 25"/>
          <p:cNvSpPr>
            <a:spLocks noChangeArrowheads="1"/>
          </p:cNvSpPr>
          <p:nvPr/>
        </p:nvSpPr>
        <p:spPr bwMode="auto">
          <a:xfrm>
            <a:off x="488950" y="1422400"/>
            <a:ext cx="8372475" cy="5205413"/>
          </a:xfrm>
          <a:prstGeom prst="roundRect">
            <a:avLst>
              <a:gd name="adj" fmla="val 4981"/>
            </a:avLst>
          </a:prstGeom>
          <a:gradFill>
            <a:gsLst>
              <a:gs pos="0">
                <a:schemeClr val="bg1"/>
              </a:gs>
              <a:gs pos="100000">
                <a:srgbClr val="C0C0C0">
                  <a:alpha val="46001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4348" y="1714488"/>
            <a:ext cx="37147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000" dirty="0" smtClean="0">
                <a:latin typeface="08서울한강체 M" pitchFamily="18" charset="-127"/>
                <a:ea typeface="08서울한강체 M" pitchFamily="18" charset="-127"/>
              </a:rPr>
              <a:t> 농촌생활유물관</a:t>
            </a:r>
            <a:endParaRPr lang="en-US" altLang="ko-KR" sz="20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000" dirty="0" smtClean="0">
                <a:latin typeface="08서울한강체 M" pitchFamily="18" charset="-127"/>
                <a:ea typeface="08서울한강체 M" pitchFamily="18" charset="-127"/>
              </a:rPr>
              <a:t> 홍성환경농업교육관</a:t>
            </a:r>
            <a:endParaRPr lang="en-US" altLang="ko-KR" sz="20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000" dirty="0" smtClean="0">
                <a:latin typeface="08서울한강체 M" pitchFamily="18" charset="-127"/>
                <a:ea typeface="08서울한강체 M" pitchFamily="18" charset="-127"/>
              </a:rPr>
              <a:t> 전통체험관</a:t>
            </a:r>
            <a:endParaRPr lang="en-US" altLang="ko-KR" sz="20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000" dirty="0" smtClean="0">
                <a:latin typeface="08서울한강체 M" pitchFamily="18" charset="-127"/>
                <a:ea typeface="08서울한강체 M" pitchFamily="18" charset="-127"/>
              </a:rPr>
              <a:t> 유기농업박물관</a:t>
            </a:r>
            <a:endParaRPr lang="en-US" altLang="ko-KR" sz="20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000" dirty="0" smtClean="0">
                <a:latin typeface="08서울한강체 M" pitchFamily="18" charset="-127"/>
                <a:ea typeface="08서울한강체 M" pitchFamily="18" charset="-127"/>
              </a:rPr>
              <a:t> 황토 건강 </a:t>
            </a:r>
            <a:r>
              <a:rPr lang="ko-KR" altLang="en-US" sz="2000" dirty="0" err="1" smtClean="0">
                <a:latin typeface="08서울한강체 M" pitchFamily="18" charset="-127"/>
                <a:ea typeface="08서울한강체 M" pitchFamily="18" charset="-127"/>
              </a:rPr>
              <a:t>체험실</a:t>
            </a:r>
            <a:endParaRPr lang="ko-KR" altLang="en-US" sz="2000" dirty="0">
              <a:latin typeface="08서울한강체 M" pitchFamily="18" charset="-127"/>
              <a:ea typeface="08서울한강체 M" pitchFamily="18" charset="-127"/>
            </a:endParaRPr>
          </a:p>
        </p:txBody>
      </p:sp>
      <p:pic>
        <p:nvPicPr>
          <p:cNvPr id="42" name="그림 41" descr="_MG_94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6248" y="1714488"/>
            <a:ext cx="2700000" cy="1800000"/>
          </a:xfrm>
          <a:prstGeom prst="rect">
            <a:avLst/>
          </a:prstGeom>
        </p:spPr>
      </p:pic>
      <p:pic>
        <p:nvPicPr>
          <p:cNvPr id="43" name="그림 42" descr="_MG_944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728" y="3643314"/>
            <a:ext cx="2700000" cy="1800000"/>
          </a:xfrm>
          <a:prstGeom prst="rect">
            <a:avLst/>
          </a:prstGeom>
        </p:spPr>
      </p:pic>
      <p:pic>
        <p:nvPicPr>
          <p:cNvPr id="44" name="그림 43" descr="_MG_944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6248" y="3643314"/>
            <a:ext cx="2700000" cy="18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78 -3.70953E-6 C -0.04271 0.00879 -0.06371 0.00139 -0.0835 0.00602 C -0.13489 0.00394 -0.12604 0.01365 -0.15208 -0.00994 C -0.16163 -0.04671 -0.13559 -0.10499 -0.16111 -0.12719 C -0.16319 -0.13529 -0.16406 -0.14292 -0.16857 -0.14916 C -0.16909 -0.15101 -0.16927 -0.1531 -0.17014 -0.15495 C -0.17083 -0.15656 -0.17239 -0.15749 -0.17309 -0.15911 C -0.17517 -0.16466 -0.17604 -0.1709 -0.1776 -0.17692 C -0.18003 -0.18617 -0.18628 -0.19218 -0.19097 -0.19889 C -0.19253 -0.20744 -0.19236 -0.20397 -0.19236 -0.20883 " pathEditMode="relative" rAng="0" ptsTypes="fffffffffA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" y="-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  <p:bldP spid="22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홍성을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알립니다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5" name="그림 4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pic>
        <p:nvPicPr>
          <p:cNvPr id="7" name="그림 6" descr="100217-0010.jpg"/>
          <p:cNvPicPr>
            <a:picLocks noChangeAspect="1"/>
          </p:cNvPicPr>
          <p:nvPr/>
        </p:nvPicPr>
        <p:blipFill>
          <a:blip r:embed="rId3">
            <a:lum contrast="40000"/>
          </a:blip>
          <a:srcRect t="5063"/>
          <a:stretch>
            <a:fillRect/>
          </a:stretch>
        </p:blipFill>
        <p:spPr>
          <a:xfrm>
            <a:off x="500034" y="1357298"/>
            <a:ext cx="4232666" cy="5357826"/>
          </a:xfrm>
          <a:prstGeom prst="rect">
            <a:avLst/>
          </a:prstGeom>
        </p:spPr>
      </p:pic>
      <p:pic>
        <p:nvPicPr>
          <p:cNvPr id="6" name="내용 개체 틀 5" descr="100217-0011.jpg"/>
          <p:cNvPicPr>
            <a:picLocks noGrp="1" noChangeAspect="1"/>
          </p:cNvPicPr>
          <p:nvPr>
            <p:ph idx="1"/>
          </p:nvPr>
        </p:nvPicPr>
        <p:blipFill>
          <a:blip r:embed="rId4">
            <a:lum contrast="40000"/>
          </a:blip>
          <a:srcRect l="-496" t="1887"/>
          <a:stretch>
            <a:fillRect/>
          </a:stretch>
        </p:blipFill>
        <p:spPr>
          <a:xfrm>
            <a:off x="4500562" y="1357298"/>
            <a:ext cx="4307547" cy="5373129"/>
          </a:xfrm>
        </p:spPr>
      </p:pic>
      <p:sp>
        <p:nvSpPr>
          <p:cNvPr id="17" name="웃는 얼굴 16"/>
          <p:cNvSpPr/>
          <p:nvPr/>
        </p:nvSpPr>
        <p:spPr>
          <a:xfrm>
            <a:off x="7500958" y="2285992"/>
            <a:ext cx="428628" cy="42862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AutoShape 25"/>
          <p:cNvSpPr>
            <a:spLocks noChangeArrowheads="1"/>
          </p:cNvSpPr>
          <p:nvPr/>
        </p:nvSpPr>
        <p:spPr bwMode="auto">
          <a:xfrm>
            <a:off x="488950" y="1422400"/>
            <a:ext cx="8372475" cy="5205413"/>
          </a:xfrm>
          <a:prstGeom prst="roundRect">
            <a:avLst>
              <a:gd name="adj" fmla="val 4981"/>
            </a:avLst>
          </a:prstGeom>
          <a:gradFill>
            <a:gsLst>
              <a:gs pos="0">
                <a:schemeClr val="bg1"/>
              </a:gs>
              <a:gs pos="100000">
                <a:srgbClr val="C0C0C0">
                  <a:alpha val="46001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48" y="1714488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000" dirty="0" smtClean="0">
                <a:latin typeface="08서울한강체 M" pitchFamily="18" charset="-127"/>
                <a:ea typeface="08서울한강체 M" pitchFamily="18" charset="-127"/>
              </a:rPr>
              <a:t> 풀무 쌀 센터</a:t>
            </a:r>
            <a:endParaRPr lang="en-US" altLang="ko-KR" sz="20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ko-KR" sz="2000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dirty="0" smtClean="0">
                <a:latin typeface="08서울한강체 M" pitchFamily="18" charset="-127"/>
                <a:ea typeface="08서울한강체 M" pitchFamily="18" charset="-127"/>
              </a:rPr>
              <a:t>풀무생활협동조합</a:t>
            </a:r>
            <a:endParaRPr lang="ko-KR" altLang="en-US" sz="2000" dirty="0">
              <a:latin typeface="08서울한강체 M" pitchFamily="18" charset="-127"/>
              <a:ea typeface="08서울한강체 M" pitchFamily="18" charset="-127"/>
            </a:endParaRPr>
          </a:p>
        </p:txBody>
      </p:sp>
      <p:pic>
        <p:nvPicPr>
          <p:cNvPr id="14" name="그림 13" descr="_MG_94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00166" y="2714620"/>
            <a:ext cx="2700000" cy="1800000"/>
          </a:xfrm>
          <a:prstGeom prst="rect">
            <a:avLst/>
          </a:prstGeom>
        </p:spPr>
      </p:pic>
      <p:pic>
        <p:nvPicPr>
          <p:cNvPr id="15" name="그림 14" descr="_MG_94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7686" y="4572008"/>
            <a:ext cx="2700000" cy="1800000"/>
          </a:xfrm>
          <a:prstGeom prst="rect">
            <a:avLst/>
          </a:prstGeom>
        </p:spPr>
      </p:pic>
      <p:pic>
        <p:nvPicPr>
          <p:cNvPr id="16" name="그림 15" descr="_MG_942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57686" y="2714620"/>
            <a:ext cx="2700000" cy="1800000"/>
          </a:xfrm>
          <a:prstGeom prst="rect">
            <a:avLst/>
          </a:prstGeom>
        </p:spPr>
      </p:pic>
      <p:pic>
        <p:nvPicPr>
          <p:cNvPr id="18" name="그림 17" descr="_MG_943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00166" y="4572008"/>
            <a:ext cx="2700000" cy="18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22 0.00093 0.00278 0.00139 0.00348 0.00301 C 0.0066 0.00995 0.00834 0.02593 0.01042 0.03403 C 0.0132 0.04445 0.0099 0.03171 0.01389 0.04815 C 0.01424 0.04977 0.01511 0.05278 0.01511 0.05278 C 0.01476 0.05648 0.01667 0.06343 0.01389 0.06366 C -0.03489 0.06829 -0.08385 0.06412 -0.13264 0.06667 C -0.13264 0.06667 -0.14149 0.07361 -0.14305 0.07431 C -0.14531 0.07523 -0.15 0.07755 -0.15 0.07755 C -0.17048 0.07708 -0.19114 0.07685 -0.21163 0.07593 C -0.21423 0.0757 -0.21666 0.07269 -0.21875 0.0713 C -0.22326 0.06829 -0.22864 0.06644 -0.23264 0.06204 C -0.23819 0.05602 -0.24305 0.04815 -0.25 0.04491 C -0.25521 0.03843 -0.26302 0.03542 -0.26979 0.03264 C -0.27309 0.02824 -0.27586 0.02778 -0.28038 0.02639 C -0.29062 0.0169 -0.2776 0.02986 -0.28611 0.01852 C -0.28715 0.01713 -0.28958 0.01551 -0.28958 0.01551 " pathEditMode="relative" ptsTypes="ffffffffffffffff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홍성을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알립니다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5" name="그림 4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pic>
        <p:nvPicPr>
          <p:cNvPr id="7" name="그림 6" descr="100217-0010.jpg"/>
          <p:cNvPicPr>
            <a:picLocks noChangeAspect="1"/>
          </p:cNvPicPr>
          <p:nvPr/>
        </p:nvPicPr>
        <p:blipFill>
          <a:blip r:embed="rId3">
            <a:lum contrast="40000"/>
          </a:blip>
          <a:srcRect t="5063"/>
          <a:stretch>
            <a:fillRect/>
          </a:stretch>
        </p:blipFill>
        <p:spPr>
          <a:xfrm>
            <a:off x="500034" y="1357298"/>
            <a:ext cx="4232666" cy="5357826"/>
          </a:xfrm>
          <a:prstGeom prst="rect">
            <a:avLst/>
          </a:prstGeom>
        </p:spPr>
      </p:pic>
      <p:pic>
        <p:nvPicPr>
          <p:cNvPr id="6" name="내용 개체 틀 5" descr="100217-0011.jpg"/>
          <p:cNvPicPr>
            <a:picLocks noGrp="1" noChangeAspect="1"/>
          </p:cNvPicPr>
          <p:nvPr>
            <p:ph idx="1"/>
          </p:nvPr>
        </p:nvPicPr>
        <p:blipFill>
          <a:blip r:embed="rId4">
            <a:lum contrast="40000"/>
          </a:blip>
          <a:srcRect l="-496" t="1887"/>
          <a:stretch>
            <a:fillRect/>
          </a:stretch>
        </p:blipFill>
        <p:spPr>
          <a:xfrm>
            <a:off x="4500562" y="1357298"/>
            <a:ext cx="4307547" cy="5373129"/>
          </a:xfrm>
        </p:spPr>
      </p:pic>
      <p:sp>
        <p:nvSpPr>
          <p:cNvPr id="17" name="웃는 얼굴 16"/>
          <p:cNvSpPr/>
          <p:nvPr/>
        </p:nvSpPr>
        <p:spPr>
          <a:xfrm>
            <a:off x="4929190" y="2428868"/>
            <a:ext cx="428628" cy="42862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AutoShape 25"/>
          <p:cNvSpPr>
            <a:spLocks noChangeArrowheads="1"/>
          </p:cNvSpPr>
          <p:nvPr/>
        </p:nvSpPr>
        <p:spPr bwMode="auto">
          <a:xfrm>
            <a:off x="488950" y="1422400"/>
            <a:ext cx="8372475" cy="5205413"/>
          </a:xfrm>
          <a:prstGeom prst="roundRect">
            <a:avLst>
              <a:gd name="adj" fmla="val 4981"/>
            </a:avLst>
          </a:prstGeom>
          <a:gradFill>
            <a:gsLst>
              <a:gs pos="0">
                <a:schemeClr val="bg1"/>
              </a:gs>
              <a:gs pos="100000">
                <a:srgbClr val="C0C0C0">
                  <a:alpha val="46001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348" y="1714488"/>
            <a:ext cx="371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000" dirty="0" smtClean="0">
                <a:latin typeface="08서울한강체 M" pitchFamily="18" charset="-127"/>
                <a:ea typeface="08서울한강체 M" pitchFamily="18" charset="-127"/>
              </a:rPr>
              <a:t> 풀무 비누공장</a:t>
            </a:r>
            <a:endParaRPr lang="en-US" altLang="ko-KR" sz="20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ko-KR" sz="2000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dirty="0" smtClean="0">
                <a:latin typeface="08서울한강체 M" pitchFamily="18" charset="-127"/>
                <a:ea typeface="08서울한강체 M" pitchFamily="18" charset="-127"/>
              </a:rPr>
              <a:t>느티나무헌책방</a:t>
            </a:r>
            <a:endParaRPr lang="en-US" altLang="ko-KR" sz="20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ko-KR" sz="2000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dirty="0" err="1" smtClean="0">
                <a:latin typeface="08서울한강체 M" pitchFamily="18" charset="-127"/>
                <a:ea typeface="08서울한강체 M" pitchFamily="18" charset="-127"/>
              </a:rPr>
              <a:t>갓골</a:t>
            </a:r>
            <a:r>
              <a:rPr lang="ko-KR" altLang="en-US" sz="2000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000" dirty="0" err="1" smtClean="0">
                <a:latin typeface="08서울한강체 M" pitchFamily="18" charset="-127"/>
                <a:ea typeface="08서울한강체 M" pitchFamily="18" charset="-127"/>
              </a:rPr>
              <a:t>작은가게</a:t>
            </a:r>
            <a:endParaRPr lang="ko-KR" altLang="en-US" sz="2000" dirty="0">
              <a:latin typeface="08서울한강체 M" pitchFamily="18" charset="-127"/>
              <a:ea typeface="08서울한강체 M" pitchFamily="18" charset="-127"/>
            </a:endParaRPr>
          </a:p>
        </p:txBody>
      </p:sp>
      <p:pic>
        <p:nvPicPr>
          <p:cNvPr id="21" name="그림 20" descr="_MG_948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43042" y="3000372"/>
            <a:ext cx="2700000" cy="1800000"/>
          </a:xfrm>
          <a:prstGeom prst="rect">
            <a:avLst/>
          </a:prstGeom>
        </p:spPr>
      </p:pic>
      <p:pic>
        <p:nvPicPr>
          <p:cNvPr id="22" name="그림 21" descr="_MG_948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3690562" y="2453050"/>
            <a:ext cx="4860000" cy="32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C 0.00087 0.01296 0.00035 0.02801 0.00348 0.04028 C 0.00226 0.05417 0.00243 0.05764 -0.00694 0.06204 C -0.01388 0.0706 -0.02482 0.06782 -0.03368 0.06968 C -0.05312 0.0787 -0.07482 0.06574 -0.09427 0.07431 C -0.09618 0.07685 -0.0993 0.0787 -0.1 0.08218 C -0.10069 0.08588 -0.10225 0.09306 -0.10225 0.09306 C -0.10312 0.14167 -0.09427 0.15741 -0.11388 0.18449 C -0.11579 0.18727 -0.11927 0.1875 -0.12204 0.1875 C -0.16927 0.18866 -0.26388 0.19074 -0.26388 0.19074 C -0.271 0.1919 -0.27569 0.19167 -0.28142 0.19676 C -0.28454 0.20301 -0.28593 0.20972 -0.28715 0.2169 C -0.28593 0.23472 -0.28645 0.25579 -0.28263 0.27269 C -0.28211 0.30139 -0.28507 0.37546 -0.27899 0.40602 C -0.27864 0.40972 -0.28038 0.41505 -0.27795 0.4169 C -0.27274 0.4206 -0.2401 0.41713 -0.23836 0.4169 C -0.23211 0.41435 -0.22691 0.41042 -0.221 0.40764 C -0.21423 0.39931 -0.21059 0.40463 -0.2 0.40463 C -0.19948 0.40463 -0.20086 0.40347 -0.20121 0.40301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Y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를 알립니다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554038" y="1571625"/>
            <a:ext cx="8102600" cy="4762500"/>
            <a:chOff x="554038" y="1571625"/>
            <a:chExt cx="8102600" cy="4762500"/>
          </a:xfrm>
        </p:grpSpPr>
        <p:sp>
          <p:nvSpPr>
            <p:cNvPr id="55" name="Oval 6"/>
            <p:cNvSpPr>
              <a:spLocks noChangeArrowheads="1"/>
            </p:cNvSpPr>
            <p:nvPr/>
          </p:nvSpPr>
          <p:spPr bwMode="auto">
            <a:xfrm>
              <a:off x="1694250" y="1791519"/>
              <a:ext cx="5941082" cy="4338996"/>
            </a:xfrm>
            <a:prstGeom prst="ellipse">
              <a:avLst/>
            </a:prstGeom>
            <a:gradFill rotWithShape="0">
              <a:gsLst>
                <a:gs pos="0">
                  <a:schemeClr val="hlink"/>
                </a:gs>
                <a:gs pos="50000">
                  <a:schemeClr val="hlink">
                    <a:gamma/>
                    <a:tint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cxnSp>
          <p:nvCxnSpPr>
            <p:cNvPr id="56" name="AutoShape 7"/>
            <p:cNvCxnSpPr>
              <a:cxnSpLocks noChangeShapeType="1"/>
              <a:stCxn id="55" idx="0"/>
              <a:endCxn id="55" idx="4"/>
            </p:cNvCxnSpPr>
            <p:nvPr/>
          </p:nvCxnSpPr>
          <p:spPr bwMode="auto">
            <a:xfrm>
              <a:off x="4664791" y="1791519"/>
              <a:ext cx="0" cy="4338996"/>
            </a:xfrm>
            <a:prstGeom prst="straightConnector1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</p:cxnSp>
        <p:sp>
          <p:nvSpPr>
            <p:cNvPr id="57" name="Oval 8"/>
            <p:cNvSpPr>
              <a:spLocks noChangeArrowheads="1"/>
            </p:cNvSpPr>
            <p:nvPr/>
          </p:nvSpPr>
          <p:spPr bwMode="auto">
            <a:xfrm>
              <a:off x="2782595" y="2212781"/>
              <a:ext cx="3777197" cy="3510514"/>
            </a:xfrm>
            <a:prstGeom prst="ellipse">
              <a:avLst/>
            </a:prstGeom>
            <a:gradFill rotWithShape="0">
              <a:gsLst>
                <a:gs pos="0">
                  <a:srgbClr val="FAFCFE"/>
                </a:gs>
                <a:gs pos="100000">
                  <a:srgbClr val="6EA9EA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58" name="Oval 9"/>
            <p:cNvSpPr>
              <a:spLocks noChangeArrowheads="1"/>
            </p:cNvSpPr>
            <p:nvPr/>
          </p:nvSpPr>
          <p:spPr bwMode="auto">
            <a:xfrm>
              <a:off x="3202995" y="2292353"/>
              <a:ext cx="2936397" cy="2455020"/>
            </a:xfrm>
            <a:prstGeom prst="ellipse">
              <a:avLst/>
            </a:prstGeom>
            <a:gradFill rotWithShape="0">
              <a:gsLst>
                <a:gs pos="0">
                  <a:srgbClr val="0D345E"/>
                </a:gs>
                <a:gs pos="100000">
                  <a:srgbClr val="1D70CB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59" name="Oval 10"/>
            <p:cNvSpPr>
              <a:spLocks noChangeArrowheads="1"/>
            </p:cNvSpPr>
            <p:nvPr/>
          </p:nvSpPr>
          <p:spPr bwMode="auto">
            <a:xfrm>
              <a:off x="1491519" y="1611313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0" name="Oval 11"/>
            <p:cNvSpPr>
              <a:spLocks noChangeArrowheads="1"/>
            </p:cNvSpPr>
            <p:nvPr/>
          </p:nvSpPr>
          <p:spPr bwMode="auto">
            <a:xfrm>
              <a:off x="800100" y="3326784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1" name="Oval 12"/>
            <p:cNvSpPr>
              <a:spLocks noChangeArrowheads="1"/>
            </p:cNvSpPr>
            <p:nvPr/>
          </p:nvSpPr>
          <p:spPr bwMode="auto">
            <a:xfrm>
              <a:off x="1491519" y="4941621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2" name="Line 13"/>
            <p:cNvSpPr>
              <a:spLocks noChangeShapeType="1"/>
            </p:cNvSpPr>
            <p:nvPr/>
          </p:nvSpPr>
          <p:spPr bwMode="auto">
            <a:xfrm>
              <a:off x="2485967" y="4000803"/>
              <a:ext cx="384122" cy="2340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3" name="Line 14"/>
            <p:cNvSpPr>
              <a:spLocks noChangeShapeType="1"/>
            </p:cNvSpPr>
            <p:nvPr/>
          </p:nvSpPr>
          <p:spPr bwMode="auto">
            <a:xfrm flipV="1">
              <a:off x="3036542" y="5060978"/>
              <a:ext cx="264617" cy="276160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4" name="Line 15"/>
            <p:cNvSpPr>
              <a:spLocks noChangeShapeType="1"/>
            </p:cNvSpPr>
            <p:nvPr/>
          </p:nvSpPr>
          <p:spPr bwMode="auto">
            <a:xfrm>
              <a:off x="2991728" y="2687871"/>
              <a:ext cx="275287" cy="194248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5" name="Oval 16"/>
            <p:cNvSpPr>
              <a:spLocks noChangeArrowheads="1"/>
            </p:cNvSpPr>
            <p:nvPr/>
          </p:nvSpPr>
          <p:spPr bwMode="auto">
            <a:xfrm>
              <a:off x="6090309" y="4939281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6" name="Oval 17"/>
            <p:cNvSpPr>
              <a:spLocks noChangeArrowheads="1"/>
            </p:cNvSpPr>
            <p:nvPr/>
          </p:nvSpPr>
          <p:spPr bwMode="auto">
            <a:xfrm>
              <a:off x="6707038" y="3305721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7" name="Oval 18"/>
            <p:cNvSpPr>
              <a:spLocks noChangeArrowheads="1"/>
            </p:cNvSpPr>
            <p:nvPr/>
          </p:nvSpPr>
          <p:spPr bwMode="auto">
            <a:xfrm>
              <a:off x="6090309" y="1611313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8" name="Line 19"/>
            <p:cNvSpPr>
              <a:spLocks noChangeShapeType="1"/>
            </p:cNvSpPr>
            <p:nvPr/>
          </p:nvSpPr>
          <p:spPr bwMode="auto">
            <a:xfrm flipH="1" flipV="1">
              <a:off x="6079639" y="4983747"/>
              <a:ext cx="298761" cy="236375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9" name="Line 20"/>
            <p:cNvSpPr>
              <a:spLocks noChangeShapeType="1"/>
            </p:cNvSpPr>
            <p:nvPr/>
          </p:nvSpPr>
          <p:spPr bwMode="auto">
            <a:xfrm flipH="1" flipV="1">
              <a:off x="6476565" y="4000803"/>
              <a:ext cx="448142" cy="2340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0" name="Line 21"/>
            <p:cNvSpPr>
              <a:spLocks noChangeShapeType="1"/>
            </p:cNvSpPr>
            <p:nvPr/>
          </p:nvSpPr>
          <p:spPr bwMode="auto">
            <a:xfrm flipH="1">
              <a:off x="6147927" y="2697232"/>
              <a:ext cx="230473" cy="245736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1" name="Text Box 23"/>
            <p:cNvSpPr txBox="1">
              <a:spLocks noChangeArrowheads="1"/>
            </p:cNvSpPr>
            <p:nvPr/>
          </p:nvSpPr>
          <p:spPr bwMode="auto">
            <a:xfrm>
              <a:off x="3149612" y="2714620"/>
              <a:ext cx="3065462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32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홍성 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YMCA</a:t>
              </a:r>
            </a:p>
            <a:p>
              <a:pPr algn="ctr"/>
              <a:r>
                <a:rPr lang="ko-KR" altLang="en-US" sz="36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다문화가정</a:t>
              </a:r>
              <a:endParaRPr lang="en-US" altLang="ko-KR" sz="3600" dirty="0" smtClean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36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지원활동</a:t>
              </a:r>
              <a:endParaRPr lang="en-US" altLang="ko-KR" sz="36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2" name="Text Box 24"/>
            <p:cNvSpPr txBox="1">
              <a:spLocks noChangeArrowheads="1"/>
            </p:cNvSpPr>
            <p:nvPr/>
          </p:nvSpPr>
          <p:spPr bwMode="auto">
            <a:xfrm>
              <a:off x="554038" y="1571625"/>
              <a:ext cx="248602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ko-KR" altLang="ko-KR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3" name="Text Box 25"/>
            <p:cNvSpPr txBox="1">
              <a:spLocks noChangeArrowheads="1"/>
            </p:cNvSpPr>
            <p:nvPr/>
          </p:nvSpPr>
          <p:spPr bwMode="auto">
            <a:xfrm>
              <a:off x="1254118" y="1852613"/>
              <a:ext cx="2317750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역할극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, 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인형극을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통한 한글교육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4" name="Text Box 26"/>
            <p:cNvSpPr txBox="1">
              <a:spLocks noChangeArrowheads="1"/>
            </p:cNvSpPr>
            <p:nvPr/>
          </p:nvSpPr>
          <p:spPr bwMode="auto">
            <a:xfrm>
              <a:off x="657225" y="3592513"/>
              <a:ext cx="2098675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남편수업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,</a:t>
              </a: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미술치</a:t>
              </a:r>
              <a:r>
                <a:rPr lang="ko-KR" altLang="en-US" sz="2000" dirty="0">
                  <a:latin typeface="08서울남산체 M" pitchFamily="18" charset="-127"/>
                  <a:ea typeface="08서울남산체 M" pitchFamily="18" charset="-127"/>
                </a:rPr>
                <a:t>료</a:t>
              </a:r>
            </a:p>
          </p:txBody>
        </p:sp>
        <p:sp>
          <p:nvSpPr>
            <p:cNvPr id="75" name="Text Box 27"/>
            <p:cNvSpPr txBox="1">
              <a:spLocks noChangeArrowheads="1"/>
            </p:cNvSpPr>
            <p:nvPr/>
          </p:nvSpPr>
          <p:spPr bwMode="auto">
            <a:xfrm>
              <a:off x="1466841" y="5332413"/>
              <a:ext cx="1890713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서울구경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6" name="Text Box 28"/>
            <p:cNvSpPr txBox="1">
              <a:spLocks noChangeArrowheads="1"/>
            </p:cNvSpPr>
            <p:nvPr/>
          </p:nvSpPr>
          <p:spPr bwMode="auto">
            <a:xfrm>
              <a:off x="5951538" y="2020888"/>
              <a:ext cx="2112962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신 짜오 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체육대회및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땅화축제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7" name="Text Box 29"/>
            <p:cNvSpPr txBox="1">
              <a:spLocks noChangeArrowheads="1"/>
            </p:cNvSpPr>
            <p:nvPr/>
          </p:nvSpPr>
          <p:spPr bwMode="auto">
            <a:xfrm>
              <a:off x="6675438" y="3579813"/>
              <a:ext cx="1981200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이주여성이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강의하</a:t>
              </a:r>
              <a:r>
                <a:rPr lang="ko-KR" altLang="en-US" sz="2000" dirty="0">
                  <a:latin typeface="08서울남산체 M" pitchFamily="18" charset="-127"/>
                  <a:ea typeface="08서울남산체 M" pitchFamily="18" charset="-127"/>
                </a:rPr>
                <a:t>기</a:t>
              </a:r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>
              <a:off x="5929322" y="5364320"/>
              <a:ext cx="2136775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모국 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정체감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형성 프로그램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Y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를 알립니다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grpSp>
        <p:nvGrpSpPr>
          <p:cNvPr id="3" name="그룹 30"/>
          <p:cNvGrpSpPr/>
          <p:nvPr/>
        </p:nvGrpSpPr>
        <p:grpSpPr>
          <a:xfrm>
            <a:off x="554038" y="1571625"/>
            <a:ext cx="8102600" cy="4762500"/>
            <a:chOff x="554038" y="1571625"/>
            <a:chExt cx="8102600" cy="4762500"/>
          </a:xfrm>
        </p:grpSpPr>
        <p:sp>
          <p:nvSpPr>
            <p:cNvPr id="55" name="Oval 6"/>
            <p:cNvSpPr>
              <a:spLocks noChangeArrowheads="1"/>
            </p:cNvSpPr>
            <p:nvPr/>
          </p:nvSpPr>
          <p:spPr bwMode="auto">
            <a:xfrm>
              <a:off x="1694250" y="1791519"/>
              <a:ext cx="5941082" cy="4338996"/>
            </a:xfrm>
            <a:prstGeom prst="ellipse">
              <a:avLst/>
            </a:prstGeom>
            <a:gradFill rotWithShape="0">
              <a:gsLst>
                <a:gs pos="0">
                  <a:schemeClr val="hlink"/>
                </a:gs>
                <a:gs pos="50000">
                  <a:schemeClr val="hlink">
                    <a:gamma/>
                    <a:tint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cxnSp>
          <p:nvCxnSpPr>
            <p:cNvPr id="56" name="AutoShape 7"/>
            <p:cNvCxnSpPr>
              <a:cxnSpLocks noChangeShapeType="1"/>
              <a:stCxn id="55" idx="0"/>
              <a:endCxn id="55" idx="4"/>
            </p:cNvCxnSpPr>
            <p:nvPr/>
          </p:nvCxnSpPr>
          <p:spPr bwMode="auto">
            <a:xfrm>
              <a:off x="4664791" y="1791519"/>
              <a:ext cx="0" cy="4338996"/>
            </a:xfrm>
            <a:prstGeom prst="straightConnector1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</p:cxnSp>
        <p:sp>
          <p:nvSpPr>
            <p:cNvPr id="57" name="Oval 8"/>
            <p:cNvSpPr>
              <a:spLocks noChangeArrowheads="1"/>
            </p:cNvSpPr>
            <p:nvPr/>
          </p:nvSpPr>
          <p:spPr bwMode="auto">
            <a:xfrm>
              <a:off x="2782595" y="2212781"/>
              <a:ext cx="3777197" cy="3510514"/>
            </a:xfrm>
            <a:prstGeom prst="ellipse">
              <a:avLst/>
            </a:prstGeom>
            <a:gradFill rotWithShape="0">
              <a:gsLst>
                <a:gs pos="0">
                  <a:srgbClr val="FAFCFE"/>
                </a:gs>
                <a:gs pos="100000">
                  <a:srgbClr val="6EA9EA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58" name="Oval 9"/>
            <p:cNvSpPr>
              <a:spLocks noChangeArrowheads="1"/>
            </p:cNvSpPr>
            <p:nvPr/>
          </p:nvSpPr>
          <p:spPr bwMode="auto">
            <a:xfrm>
              <a:off x="3202995" y="2292353"/>
              <a:ext cx="2936397" cy="2455020"/>
            </a:xfrm>
            <a:prstGeom prst="ellipse">
              <a:avLst/>
            </a:prstGeom>
            <a:gradFill rotWithShape="0">
              <a:gsLst>
                <a:gs pos="0">
                  <a:srgbClr val="0D345E"/>
                </a:gs>
                <a:gs pos="100000">
                  <a:srgbClr val="1D70CB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59" name="Oval 10"/>
            <p:cNvSpPr>
              <a:spLocks noChangeArrowheads="1"/>
            </p:cNvSpPr>
            <p:nvPr/>
          </p:nvSpPr>
          <p:spPr bwMode="auto">
            <a:xfrm>
              <a:off x="1491519" y="1611313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0" name="Oval 11"/>
            <p:cNvSpPr>
              <a:spLocks noChangeArrowheads="1"/>
            </p:cNvSpPr>
            <p:nvPr/>
          </p:nvSpPr>
          <p:spPr bwMode="auto">
            <a:xfrm>
              <a:off x="800100" y="3326784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1" name="Oval 12"/>
            <p:cNvSpPr>
              <a:spLocks noChangeArrowheads="1"/>
            </p:cNvSpPr>
            <p:nvPr/>
          </p:nvSpPr>
          <p:spPr bwMode="auto">
            <a:xfrm>
              <a:off x="1491519" y="4941621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2" name="Line 13"/>
            <p:cNvSpPr>
              <a:spLocks noChangeShapeType="1"/>
            </p:cNvSpPr>
            <p:nvPr/>
          </p:nvSpPr>
          <p:spPr bwMode="auto">
            <a:xfrm>
              <a:off x="2485967" y="4000803"/>
              <a:ext cx="384122" cy="2340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3" name="Line 14"/>
            <p:cNvSpPr>
              <a:spLocks noChangeShapeType="1"/>
            </p:cNvSpPr>
            <p:nvPr/>
          </p:nvSpPr>
          <p:spPr bwMode="auto">
            <a:xfrm flipV="1">
              <a:off x="3036542" y="5060978"/>
              <a:ext cx="264617" cy="276160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4" name="Line 15"/>
            <p:cNvSpPr>
              <a:spLocks noChangeShapeType="1"/>
            </p:cNvSpPr>
            <p:nvPr/>
          </p:nvSpPr>
          <p:spPr bwMode="auto">
            <a:xfrm>
              <a:off x="2991728" y="2687871"/>
              <a:ext cx="275287" cy="194248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5" name="Oval 16"/>
            <p:cNvSpPr>
              <a:spLocks noChangeArrowheads="1"/>
            </p:cNvSpPr>
            <p:nvPr/>
          </p:nvSpPr>
          <p:spPr bwMode="auto">
            <a:xfrm>
              <a:off x="6090309" y="4939281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6" name="Oval 17"/>
            <p:cNvSpPr>
              <a:spLocks noChangeArrowheads="1"/>
            </p:cNvSpPr>
            <p:nvPr/>
          </p:nvSpPr>
          <p:spPr bwMode="auto">
            <a:xfrm>
              <a:off x="6707038" y="3305721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7" name="Oval 18"/>
            <p:cNvSpPr>
              <a:spLocks noChangeArrowheads="1"/>
            </p:cNvSpPr>
            <p:nvPr/>
          </p:nvSpPr>
          <p:spPr bwMode="auto">
            <a:xfrm>
              <a:off x="6090309" y="1611313"/>
              <a:ext cx="1841650" cy="1392504"/>
            </a:xfrm>
            <a:prstGeom prst="ellipse">
              <a:avLst/>
            </a:prstGeom>
            <a:gradFill rotWithShape="0">
              <a:gsLst>
                <a:gs pos="0">
                  <a:srgbClr val="FBFDFE"/>
                </a:gs>
                <a:gs pos="100000">
                  <a:srgbClr val="8FBDE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6718F"/>
              </a:prst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8" name="Line 19"/>
            <p:cNvSpPr>
              <a:spLocks noChangeShapeType="1"/>
            </p:cNvSpPr>
            <p:nvPr/>
          </p:nvSpPr>
          <p:spPr bwMode="auto">
            <a:xfrm flipH="1" flipV="1">
              <a:off x="6079639" y="4983747"/>
              <a:ext cx="298761" cy="236375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9" name="Line 20"/>
            <p:cNvSpPr>
              <a:spLocks noChangeShapeType="1"/>
            </p:cNvSpPr>
            <p:nvPr/>
          </p:nvSpPr>
          <p:spPr bwMode="auto">
            <a:xfrm flipH="1" flipV="1">
              <a:off x="6476565" y="4000803"/>
              <a:ext cx="448142" cy="2340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0" name="Line 21"/>
            <p:cNvSpPr>
              <a:spLocks noChangeShapeType="1"/>
            </p:cNvSpPr>
            <p:nvPr/>
          </p:nvSpPr>
          <p:spPr bwMode="auto">
            <a:xfrm flipH="1">
              <a:off x="6147927" y="2697232"/>
              <a:ext cx="230473" cy="245736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 type="oval" w="sm" len="sm"/>
              <a:tailEnd type="oval" w="sm" len="sm"/>
            </a:ln>
          </p:spPr>
          <p:txBody>
            <a:bodyPr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1" name="Text Box 23"/>
            <p:cNvSpPr txBox="1">
              <a:spLocks noChangeArrowheads="1"/>
            </p:cNvSpPr>
            <p:nvPr/>
          </p:nvSpPr>
          <p:spPr bwMode="auto">
            <a:xfrm>
              <a:off x="3149612" y="2714620"/>
              <a:ext cx="3065462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32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홍성 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YMCA</a:t>
              </a:r>
            </a:p>
            <a:p>
              <a:pPr algn="ctr"/>
              <a:r>
                <a:rPr lang="ko-KR" altLang="en-US" sz="36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다문화가정</a:t>
              </a:r>
              <a:endParaRPr lang="en-US" altLang="ko-KR" sz="3600" dirty="0" smtClean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36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지원활동</a:t>
              </a:r>
              <a:endParaRPr lang="en-US" altLang="ko-KR" sz="36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2" name="Text Box 24"/>
            <p:cNvSpPr txBox="1">
              <a:spLocks noChangeArrowheads="1"/>
            </p:cNvSpPr>
            <p:nvPr/>
          </p:nvSpPr>
          <p:spPr bwMode="auto">
            <a:xfrm>
              <a:off x="554038" y="1571625"/>
              <a:ext cx="248602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ko-KR" altLang="ko-KR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3" name="Text Box 25"/>
            <p:cNvSpPr txBox="1">
              <a:spLocks noChangeArrowheads="1"/>
            </p:cNvSpPr>
            <p:nvPr/>
          </p:nvSpPr>
          <p:spPr bwMode="auto">
            <a:xfrm>
              <a:off x="1254118" y="1852613"/>
              <a:ext cx="2317750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역할극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, 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인형극을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통한 한글교육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4" name="Text Box 26"/>
            <p:cNvSpPr txBox="1">
              <a:spLocks noChangeArrowheads="1"/>
            </p:cNvSpPr>
            <p:nvPr/>
          </p:nvSpPr>
          <p:spPr bwMode="auto">
            <a:xfrm>
              <a:off x="657225" y="3592513"/>
              <a:ext cx="2098675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남편수업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,</a:t>
              </a: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미술치</a:t>
              </a:r>
              <a:r>
                <a:rPr lang="ko-KR" altLang="en-US" sz="2000" dirty="0">
                  <a:latin typeface="08서울남산체 M" pitchFamily="18" charset="-127"/>
                  <a:ea typeface="08서울남산체 M" pitchFamily="18" charset="-127"/>
                </a:rPr>
                <a:t>료</a:t>
              </a:r>
            </a:p>
          </p:txBody>
        </p:sp>
        <p:sp>
          <p:nvSpPr>
            <p:cNvPr id="75" name="Text Box 27"/>
            <p:cNvSpPr txBox="1">
              <a:spLocks noChangeArrowheads="1"/>
            </p:cNvSpPr>
            <p:nvPr/>
          </p:nvSpPr>
          <p:spPr bwMode="auto">
            <a:xfrm>
              <a:off x="1466841" y="5332413"/>
              <a:ext cx="1890713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서울구경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6" name="Text Box 28"/>
            <p:cNvSpPr txBox="1">
              <a:spLocks noChangeArrowheads="1"/>
            </p:cNvSpPr>
            <p:nvPr/>
          </p:nvSpPr>
          <p:spPr bwMode="auto">
            <a:xfrm>
              <a:off x="5951538" y="2020888"/>
              <a:ext cx="2112962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신 짜오 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체육대회및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땅화축제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7" name="Text Box 29"/>
            <p:cNvSpPr txBox="1">
              <a:spLocks noChangeArrowheads="1"/>
            </p:cNvSpPr>
            <p:nvPr/>
          </p:nvSpPr>
          <p:spPr bwMode="auto">
            <a:xfrm>
              <a:off x="6675438" y="3579813"/>
              <a:ext cx="1981200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이주여성이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강의하</a:t>
              </a:r>
              <a:r>
                <a:rPr lang="ko-KR" altLang="en-US" sz="2000" dirty="0">
                  <a:latin typeface="08서울남산체 M" pitchFamily="18" charset="-127"/>
                  <a:ea typeface="08서울남산체 M" pitchFamily="18" charset="-127"/>
                </a:rPr>
                <a:t>기</a:t>
              </a:r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>
              <a:off x="5929322" y="5364320"/>
              <a:ext cx="2136775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모국 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정체감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형성 프로그램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</p:grpSp>
      <p:sp>
        <p:nvSpPr>
          <p:cNvPr id="32" name="Text Box 28"/>
          <p:cNvSpPr txBox="1">
            <a:spLocks noChangeArrowheads="1"/>
          </p:cNvSpPr>
          <p:nvPr/>
        </p:nvSpPr>
        <p:spPr bwMode="auto">
          <a:xfrm>
            <a:off x="285720" y="1928802"/>
            <a:ext cx="3071802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 이주여성의 모국 역사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&amp;     </a:t>
            </a:r>
          </a:p>
          <a:p>
            <a:pPr>
              <a:buClr>
                <a:schemeClr val="accent1"/>
              </a:buClr>
            </a:pP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 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문화교육에 대한 필요성  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pPr>
              <a:buClr>
                <a:schemeClr val="accent1"/>
              </a:buClr>
            </a:pP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 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대두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pPr marL="269875"/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: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이에 따라 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‘</a:t>
            </a:r>
            <a:r>
              <a:rPr lang="ko-KR" altLang="en-US" sz="2000" dirty="0" smtClean="0">
                <a:solidFill>
                  <a:srgbClr val="FF0000"/>
                </a:solidFill>
                <a:latin typeface="08서울남산체 M" pitchFamily="18" charset="-127"/>
                <a:ea typeface="08서울남산체 M" pitchFamily="18" charset="-127"/>
              </a:rPr>
              <a:t>베트남 역사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’ </a:t>
            </a:r>
          </a:p>
          <a:p>
            <a:pPr marL="269875"/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프로그램 기획 중</a:t>
            </a:r>
            <a:endParaRPr lang="ko-KR" altLang="en-US" sz="2000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3" name="Text Box 28"/>
          <p:cNvSpPr txBox="1">
            <a:spLocks noChangeArrowheads="1"/>
          </p:cNvSpPr>
          <p:nvPr/>
        </p:nvSpPr>
        <p:spPr bwMode="auto">
          <a:xfrm>
            <a:off x="285720" y="4000504"/>
            <a:ext cx="3210606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 공장에서 힘들게 일하는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pPr marL="269875"/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이주여성 증가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  :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헌 옷 </a:t>
            </a:r>
            <a:r>
              <a:rPr lang="ko-KR" altLang="en-US" sz="2000" dirty="0" err="1" smtClean="0">
                <a:latin typeface="08서울남산체 M" pitchFamily="18" charset="-127"/>
                <a:ea typeface="08서울남산체 M" pitchFamily="18" charset="-127"/>
              </a:rPr>
              <a:t>리폼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 하여 팔기 등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pPr marL="269875" indent="-269875"/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    ‘</a:t>
            </a:r>
            <a:r>
              <a:rPr lang="ko-KR" altLang="en-US" sz="2000" dirty="0" smtClean="0">
                <a:solidFill>
                  <a:srgbClr val="FF0000"/>
                </a:solidFill>
                <a:latin typeface="08서울남산체 M" pitchFamily="18" charset="-127"/>
                <a:ea typeface="08서울남산체 M" pitchFamily="18" charset="-127"/>
              </a:rPr>
              <a:t>녹색사업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’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추진 중</a:t>
            </a:r>
            <a:endParaRPr lang="ko-KR" altLang="en-US" sz="2000" dirty="0">
              <a:latin typeface="08서울남산체 M" pitchFamily="18" charset="-127"/>
              <a:ea typeface="08서울남산체 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5.40915E-7 L 0.19323 -0.00277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,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그곳에서 우리는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grpSp>
        <p:nvGrpSpPr>
          <p:cNvPr id="43" name="그룹 42"/>
          <p:cNvGrpSpPr/>
          <p:nvPr/>
        </p:nvGrpSpPr>
        <p:grpSpPr>
          <a:xfrm>
            <a:off x="1357291" y="1928802"/>
            <a:ext cx="6858047" cy="4143404"/>
            <a:chOff x="1357291" y="1928802"/>
            <a:chExt cx="6858047" cy="4143404"/>
          </a:xfrm>
        </p:grpSpPr>
        <p:sp>
          <p:nvSpPr>
            <p:cNvPr id="78" name="AutoShape 8"/>
            <p:cNvSpPr>
              <a:spLocks noChangeArrowheads="1"/>
            </p:cNvSpPr>
            <p:nvPr/>
          </p:nvSpPr>
          <p:spPr bwMode="auto">
            <a:xfrm>
              <a:off x="1428728" y="2643182"/>
              <a:ext cx="1871663" cy="1030338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lIns="14288" tIns="20638" rIns="14288" bIns="20638" anchor="ctr"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베트남사람들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, </a:t>
              </a: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그들과 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‘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진짜언어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’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로 소통하다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9" name="AutoShape 9"/>
            <p:cNvSpPr>
              <a:spLocks noChangeArrowheads="1"/>
            </p:cNvSpPr>
            <p:nvPr/>
          </p:nvSpPr>
          <p:spPr bwMode="auto">
            <a:xfrm>
              <a:off x="3929058" y="1928802"/>
              <a:ext cx="2043099" cy="701726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wrap="square" lIns="14288" tIns="20638" rIns="14288" bIns="20638" anchor="ctr">
              <a:spAutoFit/>
            </a:bodyPr>
            <a:lstStyle/>
            <a:p>
              <a:pPr algn="ctr"/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Y 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지역아동센터 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아이들과 함께하다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80" name="AutoShape 10"/>
            <p:cNvSpPr>
              <a:spLocks noChangeArrowheads="1"/>
            </p:cNvSpPr>
            <p:nvPr/>
          </p:nvSpPr>
          <p:spPr bwMode="auto">
            <a:xfrm>
              <a:off x="6215074" y="3000372"/>
              <a:ext cx="2000264" cy="701726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wrap="square" lIns="14288" tIns="20638" rIns="14288" bIns="20638" anchor="ctr"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베트남 문화를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체험하다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81" name="AutoShape 11"/>
            <p:cNvSpPr>
              <a:spLocks noChangeArrowheads="1"/>
            </p:cNvSpPr>
            <p:nvPr/>
          </p:nvSpPr>
          <p:spPr bwMode="auto">
            <a:xfrm>
              <a:off x="3857620" y="5370480"/>
              <a:ext cx="1765300" cy="701726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lIns="14288" tIns="20638" rIns="14288" bIns="20638" anchor="ctr"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자연을 활용한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놀이를 배우다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82" name="AutoShape 12"/>
            <p:cNvSpPr>
              <a:spLocks noChangeArrowheads="1"/>
            </p:cNvSpPr>
            <p:nvPr/>
          </p:nvSpPr>
          <p:spPr bwMode="auto">
            <a:xfrm>
              <a:off x="6270664" y="4286256"/>
              <a:ext cx="1873236" cy="1358951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wrap="square" lIns="14288" tIns="20638" rIns="14288" bIns="20638" anchor="ctr">
              <a:spAutoFit/>
            </a:bodyPr>
            <a:lstStyle/>
            <a:p>
              <a:pPr algn="ctr"/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‘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지역사회 어린이 작은 도서관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활성화 워크숍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’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에 가다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83" name="AutoShape 13"/>
            <p:cNvSpPr>
              <a:spLocks noChangeArrowheads="1"/>
            </p:cNvSpPr>
            <p:nvPr/>
          </p:nvSpPr>
          <p:spPr bwMode="auto">
            <a:xfrm>
              <a:off x="1357291" y="4345006"/>
              <a:ext cx="2098720" cy="1358951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wrap="square" lIns="14288" tIns="20638" rIns="14288" bIns="20638" anchor="ctr">
              <a:spAutoFit/>
            </a:bodyPr>
            <a:lstStyle/>
            <a:p>
              <a:pPr algn="ctr"/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‘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모국 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정체감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형성 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멘토링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프로그램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’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에 대한 요구도 및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만족도 조사하다 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84" name="AutoShape 14"/>
            <p:cNvSpPr>
              <a:spLocks noChangeArrowheads="1"/>
            </p:cNvSpPr>
            <p:nvPr/>
          </p:nvSpPr>
          <p:spPr bwMode="auto">
            <a:xfrm>
              <a:off x="3165497" y="2833706"/>
              <a:ext cx="3130550" cy="2078038"/>
            </a:xfrm>
            <a:prstGeom prst="hexagon">
              <a:avLst>
                <a:gd name="adj" fmla="val 37662"/>
                <a:gd name="vf" fmla="val 115470"/>
              </a:avLst>
            </a:prstGeom>
            <a:solidFill>
              <a:srgbClr val="F0F6FE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" name="Freeform 15"/>
            <p:cNvSpPr>
              <a:spLocks/>
            </p:cNvSpPr>
            <p:nvPr/>
          </p:nvSpPr>
          <p:spPr bwMode="auto">
            <a:xfrm>
              <a:off x="3165497" y="2825768"/>
              <a:ext cx="1555750" cy="1212850"/>
            </a:xfrm>
            <a:custGeom>
              <a:avLst/>
              <a:gdLst>
                <a:gd name="T0" fmla="*/ 455 w 883"/>
                <a:gd name="T1" fmla="*/ 0 h 824"/>
                <a:gd name="T2" fmla="*/ 0 w 883"/>
                <a:gd name="T3" fmla="*/ 707 h 824"/>
                <a:gd name="T4" fmla="*/ 883 w 883"/>
                <a:gd name="T5" fmla="*/ 824 h 824"/>
                <a:gd name="T6" fmla="*/ 455 w 883"/>
                <a:gd name="T7" fmla="*/ 0 h 8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83"/>
                <a:gd name="T13" fmla="*/ 0 h 824"/>
                <a:gd name="T14" fmla="*/ 883 w 883"/>
                <a:gd name="T15" fmla="*/ 824 h 8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83" h="824">
                  <a:moveTo>
                    <a:pt x="455" y="0"/>
                  </a:moveTo>
                  <a:lnTo>
                    <a:pt x="0" y="707"/>
                  </a:lnTo>
                  <a:lnTo>
                    <a:pt x="883" y="824"/>
                  </a:lnTo>
                  <a:lnTo>
                    <a:pt x="455" y="0"/>
                  </a:lnTo>
                  <a:close/>
                </a:path>
              </a:pathLst>
            </a:custGeom>
            <a:solidFill>
              <a:srgbClr val="D7E6FD"/>
            </a:soli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86" name="Freeform 16"/>
            <p:cNvSpPr>
              <a:spLocks/>
            </p:cNvSpPr>
            <p:nvPr/>
          </p:nvSpPr>
          <p:spPr bwMode="auto">
            <a:xfrm>
              <a:off x="4872060" y="2827356"/>
              <a:ext cx="1417638" cy="1123950"/>
            </a:xfrm>
            <a:custGeom>
              <a:avLst/>
              <a:gdLst>
                <a:gd name="T0" fmla="*/ 387 w 867"/>
                <a:gd name="T1" fmla="*/ 0 h 777"/>
                <a:gd name="T2" fmla="*/ 867 w 867"/>
                <a:gd name="T3" fmla="*/ 721 h 777"/>
                <a:gd name="T4" fmla="*/ 194 w 867"/>
                <a:gd name="T5" fmla="*/ 777 h 777"/>
                <a:gd name="T6" fmla="*/ 0 w 867"/>
                <a:gd name="T7" fmla="*/ 728 h 777"/>
                <a:gd name="T8" fmla="*/ 387 w 867"/>
                <a:gd name="T9" fmla="*/ 0 h 7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7"/>
                <a:gd name="T16" fmla="*/ 0 h 777"/>
                <a:gd name="T17" fmla="*/ 867 w 867"/>
                <a:gd name="T18" fmla="*/ 777 h 7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7" h="777">
                  <a:moveTo>
                    <a:pt x="387" y="0"/>
                  </a:moveTo>
                  <a:lnTo>
                    <a:pt x="867" y="721"/>
                  </a:lnTo>
                  <a:lnTo>
                    <a:pt x="194" y="777"/>
                  </a:lnTo>
                  <a:lnTo>
                    <a:pt x="0" y="728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B7D3FD"/>
            </a:soli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87" name="Freeform 17"/>
            <p:cNvSpPr>
              <a:spLocks/>
            </p:cNvSpPr>
            <p:nvPr/>
          </p:nvSpPr>
          <p:spPr bwMode="auto">
            <a:xfrm>
              <a:off x="3922735" y="3779856"/>
              <a:ext cx="1597025" cy="1131888"/>
            </a:xfrm>
            <a:custGeom>
              <a:avLst/>
              <a:gdLst>
                <a:gd name="T0" fmla="*/ 0 w 1008"/>
                <a:gd name="T1" fmla="*/ 762 h 762"/>
                <a:gd name="T2" fmla="*/ 1008 w 1008"/>
                <a:gd name="T3" fmla="*/ 762 h 762"/>
                <a:gd name="T4" fmla="*/ 516 w 1008"/>
                <a:gd name="T5" fmla="*/ 0 h 762"/>
                <a:gd name="T6" fmla="*/ 0 w 1008"/>
                <a:gd name="T7" fmla="*/ 762 h 7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762"/>
                <a:gd name="T14" fmla="*/ 1008 w 1008"/>
                <a:gd name="T15" fmla="*/ 762 h 7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762">
                  <a:moveTo>
                    <a:pt x="0" y="762"/>
                  </a:moveTo>
                  <a:lnTo>
                    <a:pt x="1008" y="762"/>
                  </a:lnTo>
                  <a:lnTo>
                    <a:pt x="516" y="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F0F6F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8" name="Freeform 18"/>
            <p:cNvSpPr>
              <a:spLocks/>
            </p:cNvSpPr>
            <p:nvPr/>
          </p:nvSpPr>
          <p:spPr bwMode="auto">
            <a:xfrm>
              <a:off x="3165497" y="3867168"/>
              <a:ext cx="1438275" cy="1052513"/>
            </a:xfrm>
            <a:custGeom>
              <a:avLst/>
              <a:gdLst>
                <a:gd name="T0" fmla="*/ 0 w 817"/>
                <a:gd name="T1" fmla="*/ 0 h 713"/>
                <a:gd name="T2" fmla="*/ 817 w 817"/>
                <a:gd name="T3" fmla="*/ 68 h 713"/>
                <a:gd name="T4" fmla="*/ 448 w 817"/>
                <a:gd name="T5" fmla="*/ 713 h 713"/>
                <a:gd name="T6" fmla="*/ 0 w 817"/>
                <a:gd name="T7" fmla="*/ 0 h 7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17"/>
                <a:gd name="T13" fmla="*/ 0 h 713"/>
                <a:gd name="T14" fmla="*/ 817 w 817"/>
                <a:gd name="T15" fmla="*/ 713 h 7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17" h="713">
                  <a:moveTo>
                    <a:pt x="0" y="0"/>
                  </a:moveTo>
                  <a:lnTo>
                    <a:pt x="817" y="68"/>
                  </a:lnTo>
                  <a:lnTo>
                    <a:pt x="448" y="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D3FD"/>
            </a:soli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89" name="Freeform 19"/>
            <p:cNvSpPr>
              <a:spLocks/>
            </p:cNvSpPr>
            <p:nvPr/>
          </p:nvSpPr>
          <p:spPr bwMode="auto">
            <a:xfrm>
              <a:off x="4886347" y="3870343"/>
              <a:ext cx="1397000" cy="1042988"/>
            </a:xfrm>
            <a:custGeom>
              <a:avLst/>
              <a:gdLst>
                <a:gd name="T0" fmla="*/ 793 w 793"/>
                <a:gd name="T1" fmla="*/ 0 h 707"/>
                <a:gd name="T2" fmla="*/ 357 w 793"/>
                <a:gd name="T3" fmla="*/ 707 h 707"/>
                <a:gd name="T4" fmla="*/ 0 w 793"/>
                <a:gd name="T5" fmla="*/ 68 h 707"/>
                <a:gd name="T6" fmla="*/ 793 w 793"/>
                <a:gd name="T7" fmla="*/ 0 h 70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93"/>
                <a:gd name="T13" fmla="*/ 0 h 707"/>
                <a:gd name="T14" fmla="*/ 793 w 793"/>
                <a:gd name="T15" fmla="*/ 707 h 70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93" h="707">
                  <a:moveTo>
                    <a:pt x="793" y="0"/>
                  </a:moveTo>
                  <a:lnTo>
                    <a:pt x="357" y="707"/>
                  </a:lnTo>
                  <a:lnTo>
                    <a:pt x="0" y="68"/>
                  </a:lnTo>
                  <a:lnTo>
                    <a:pt x="793" y="0"/>
                  </a:lnTo>
                  <a:close/>
                </a:path>
              </a:pathLst>
            </a:custGeom>
            <a:solidFill>
              <a:srgbClr val="D7E6FD"/>
            </a:soli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90" name="Freeform 20"/>
            <p:cNvSpPr>
              <a:spLocks/>
            </p:cNvSpPr>
            <p:nvPr/>
          </p:nvSpPr>
          <p:spPr bwMode="auto">
            <a:xfrm>
              <a:off x="3929085" y="4906981"/>
              <a:ext cx="1563688" cy="265113"/>
            </a:xfrm>
            <a:custGeom>
              <a:avLst/>
              <a:gdLst>
                <a:gd name="T0" fmla="*/ 0 w 912"/>
                <a:gd name="T1" fmla="*/ 0 h 192"/>
                <a:gd name="T2" fmla="*/ 0 w 912"/>
                <a:gd name="T3" fmla="*/ 192 h 192"/>
                <a:gd name="T4" fmla="*/ 912 w 912"/>
                <a:gd name="T5" fmla="*/ 192 h 192"/>
                <a:gd name="T6" fmla="*/ 912 w 912"/>
                <a:gd name="T7" fmla="*/ 0 h 192"/>
                <a:gd name="T8" fmla="*/ 0 w 912"/>
                <a:gd name="T9" fmla="*/ 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192"/>
                <a:gd name="T17" fmla="*/ 912 w 912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192">
                  <a:moveTo>
                    <a:pt x="0" y="0"/>
                  </a:moveTo>
                  <a:lnTo>
                    <a:pt x="0" y="192"/>
                  </a:lnTo>
                  <a:lnTo>
                    <a:pt x="912" y="192"/>
                  </a:lnTo>
                  <a:lnTo>
                    <a:pt x="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ABE3"/>
            </a:solidFill>
            <a:ln w="9525">
              <a:noFill/>
              <a:round/>
              <a:headEnd/>
              <a:tailEnd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  <p:sp>
          <p:nvSpPr>
            <p:cNvPr id="91" name="Freeform 21"/>
            <p:cNvSpPr>
              <a:spLocks/>
            </p:cNvSpPr>
            <p:nvPr/>
          </p:nvSpPr>
          <p:spPr bwMode="auto">
            <a:xfrm>
              <a:off x="3146447" y="3865581"/>
              <a:ext cx="792163" cy="1306513"/>
            </a:xfrm>
            <a:custGeom>
              <a:avLst/>
              <a:gdLst>
                <a:gd name="T0" fmla="*/ 12 w 456"/>
                <a:gd name="T1" fmla="*/ 0 h 851"/>
                <a:gd name="T2" fmla="*/ 456 w 456"/>
                <a:gd name="T3" fmla="*/ 667 h 851"/>
                <a:gd name="T4" fmla="*/ 456 w 456"/>
                <a:gd name="T5" fmla="*/ 851 h 851"/>
                <a:gd name="T6" fmla="*/ 0 w 456"/>
                <a:gd name="T7" fmla="*/ 125 h 851"/>
                <a:gd name="T8" fmla="*/ 12 w 456"/>
                <a:gd name="T9" fmla="*/ 0 h 8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6"/>
                <a:gd name="T16" fmla="*/ 0 h 851"/>
                <a:gd name="T17" fmla="*/ 456 w 456"/>
                <a:gd name="T18" fmla="*/ 851 h 8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6" h="851">
                  <a:moveTo>
                    <a:pt x="12" y="0"/>
                  </a:moveTo>
                  <a:lnTo>
                    <a:pt x="456" y="667"/>
                  </a:lnTo>
                  <a:lnTo>
                    <a:pt x="456" y="851"/>
                  </a:lnTo>
                  <a:lnTo>
                    <a:pt x="0" y="12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A5B8D9"/>
            </a:solidFill>
            <a:ln w="9525">
              <a:noFill/>
              <a:round/>
              <a:headEnd/>
              <a:tailEnd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  <p:sp>
          <p:nvSpPr>
            <p:cNvPr id="92" name="Freeform 22"/>
            <p:cNvSpPr>
              <a:spLocks/>
            </p:cNvSpPr>
            <p:nvPr/>
          </p:nvSpPr>
          <p:spPr bwMode="auto">
            <a:xfrm>
              <a:off x="5492772" y="3865581"/>
              <a:ext cx="793750" cy="1306513"/>
            </a:xfrm>
            <a:custGeom>
              <a:avLst/>
              <a:gdLst>
                <a:gd name="T0" fmla="*/ 444 w 444"/>
                <a:gd name="T1" fmla="*/ 0 h 851"/>
                <a:gd name="T2" fmla="*/ 0 w 444"/>
                <a:gd name="T3" fmla="*/ 667 h 851"/>
                <a:gd name="T4" fmla="*/ 0 w 444"/>
                <a:gd name="T5" fmla="*/ 851 h 851"/>
                <a:gd name="T6" fmla="*/ 444 w 444"/>
                <a:gd name="T7" fmla="*/ 131 h 851"/>
                <a:gd name="T8" fmla="*/ 444 w 444"/>
                <a:gd name="T9" fmla="*/ 0 h 8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4"/>
                <a:gd name="T16" fmla="*/ 0 h 851"/>
                <a:gd name="T17" fmla="*/ 444 w 444"/>
                <a:gd name="T18" fmla="*/ 851 h 8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4" h="851">
                  <a:moveTo>
                    <a:pt x="444" y="0"/>
                  </a:moveTo>
                  <a:lnTo>
                    <a:pt x="0" y="667"/>
                  </a:lnTo>
                  <a:lnTo>
                    <a:pt x="0" y="851"/>
                  </a:lnTo>
                  <a:lnTo>
                    <a:pt x="444" y="13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rgbClr val="A5B8D9"/>
            </a:solidFill>
            <a:ln w="9525">
              <a:noFill/>
              <a:round/>
              <a:headEnd/>
              <a:tailEnd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  <p:sp>
          <p:nvSpPr>
            <p:cNvPr id="99" name="Oval 29"/>
            <p:cNvSpPr>
              <a:spLocks noChangeArrowheads="1"/>
            </p:cNvSpPr>
            <p:nvPr/>
          </p:nvSpPr>
          <p:spPr bwMode="auto">
            <a:xfrm>
              <a:off x="4232297" y="3517918"/>
              <a:ext cx="1027113" cy="8985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ko-KR" altLang="ko-KR" sz="1200" b="1">
                <a:ea typeface="굴림체" pitchFamily="49" charset="-127"/>
              </a:endParaRPr>
            </a:p>
          </p:txBody>
        </p:sp>
        <p:sp>
          <p:nvSpPr>
            <p:cNvPr id="107" name="Freeform 37"/>
            <p:cNvSpPr>
              <a:spLocks/>
            </p:cNvSpPr>
            <p:nvPr/>
          </p:nvSpPr>
          <p:spPr bwMode="auto">
            <a:xfrm>
              <a:off x="1520847" y="4178318"/>
              <a:ext cx="1997075" cy="93663"/>
            </a:xfrm>
            <a:custGeom>
              <a:avLst/>
              <a:gdLst>
                <a:gd name="T0" fmla="*/ 1056 w 1056"/>
                <a:gd name="T1" fmla="*/ 55 h 55"/>
                <a:gd name="T2" fmla="*/ 960 w 1056"/>
                <a:gd name="T3" fmla="*/ 0 h 55"/>
                <a:gd name="T4" fmla="*/ 0 w 1056"/>
                <a:gd name="T5" fmla="*/ 0 h 55"/>
                <a:gd name="T6" fmla="*/ 0 60000 65536"/>
                <a:gd name="T7" fmla="*/ 0 60000 65536"/>
                <a:gd name="T8" fmla="*/ 0 60000 65536"/>
                <a:gd name="T9" fmla="*/ 0 w 1056"/>
                <a:gd name="T10" fmla="*/ 0 h 55"/>
                <a:gd name="T11" fmla="*/ 1056 w 1056"/>
                <a:gd name="T12" fmla="*/ 55 h 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55">
                  <a:moveTo>
                    <a:pt x="1056" y="55"/>
                  </a:moveTo>
                  <a:lnTo>
                    <a:pt x="960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  <p:sp>
          <p:nvSpPr>
            <p:cNvPr id="108" name="Freeform 38"/>
            <p:cNvSpPr>
              <a:spLocks/>
            </p:cNvSpPr>
            <p:nvPr/>
          </p:nvSpPr>
          <p:spPr bwMode="auto">
            <a:xfrm flipV="1">
              <a:off x="5853135" y="4200543"/>
              <a:ext cx="1831975" cy="69850"/>
            </a:xfrm>
            <a:custGeom>
              <a:avLst/>
              <a:gdLst>
                <a:gd name="T0" fmla="*/ 0 w 1056"/>
                <a:gd name="T1" fmla="*/ 0 h 96"/>
                <a:gd name="T2" fmla="*/ 96 w 1056"/>
                <a:gd name="T3" fmla="*/ 96 h 96"/>
                <a:gd name="T4" fmla="*/ 1056 w 1056"/>
                <a:gd name="T5" fmla="*/ 96 h 96"/>
                <a:gd name="T6" fmla="*/ 0 60000 65536"/>
                <a:gd name="T7" fmla="*/ 0 60000 65536"/>
                <a:gd name="T8" fmla="*/ 0 60000 65536"/>
                <a:gd name="T9" fmla="*/ 0 w 1056"/>
                <a:gd name="T10" fmla="*/ 0 h 96"/>
                <a:gd name="T11" fmla="*/ 1056 w 1056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96">
                  <a:moveTo>
                    <a:pt x="0" y="0"/>
                  </a:moveTo>
                  <a:lnTo>
                    <a:pt x="96" y="96"/>
                  </a:lnTo>
                  <a:lnTo>
                    <a:pt x="1056" y="9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  <p:sp>
          <p:nvSpPr>
            <p:cNvPr id="109" name="Freeform 39"/>
            <p:cNvSpPr>
              <a:spLocks/>
            </p:cNvSpPr>
            <p:nvPr/>
          </p:nvSpPr>
          <p:spPr bwMode="auto">
            <a:xfrm>
              <a:off x="5934097" y="3649681"/>
              <a:ext cx="1746250" cy="111125"/>
            </a:xfrm>
            <a:custGeom>
              <a:avLst/>
              <a:gdLst>
                <a:gd name="T0" fmla="*/ 0 w 1008"/>
                <a:gd name="T1" fmla="*/ 0 h 55"/>
                <a:gd name="T2" fmla="*/ 96 w 1008"/>
                <a:gd name="T3" fmla="*/ 55 h 55"/>
                <a:gd name="T4" fmla="*/ 1008 w 1008"/>
                <a:gd name="T5" fmla="*/ 55 h 55"/>
                <a:gd name="T6" fmla="*/ 0 60000 65536"/>
                <a:gd name="T7" fmla="*/ 0 60000 65536"/>
                <a:gd name="T8" fmla="*/ 0 60000 65536"/>
                <a:gd name="T9" fmla="*/ 0 w 1008"/>
                <a:gd name="T10" fmla="*/ 0 h 55"/>
                <a:gd name="T11" fmla="*/ 1008 w 1008"/>
                <a:gd name="T12" fmla="*/ 55 h 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5">
                  <a:moveTo>
                    <a:pt x="0" y="0"/>
                  </a:moveTo>
                  <a:lnTo>
                    <a:pt x="96" y="55"/>
                  </a:lnTo>
                  <a:lnTo>
                    <a:pt x="1008" y="55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  <p:sp>
          <p:nvSpPr>
            <p:cNvPr id="110" name="Freeform 40"/>
            <p:cNvSpPr>
              <a:spLocks/>
            </p:cNvSpPr>
            <p:nvPr/>
          </p:nvSpPr>
          <p:spPr bwMode="auto">
            <a:xfrm>
              <a:off x="4132285" y="2730518"/>
              <a:ext cx="1624013" cy="174625"/>
            </a:xfrm>
            <a:custGeom>
              <a:avLst/>
              <a:gdLst>
                <a:gd name="T0" fmla="*/ 0 w 960"/>
                <a:gd name="T1" fmla="*/ 99 h 99"/>
                <a:gd name="T2" fmla="*/ 144 w 960"/>
                <a:gd name="T3" fmla="*/ 0 h 99"/>
                <a:gd name="T4" fmla="*/ 960 w 960"/>
                <a:gd name="T5" fmla="*/ 0 h 99"/>
                <a:gd name="T6" fmla="*/ 0 60000 65536"/>
                <a:gd name="T7" fmla="*/ 0 60000 65536"/>
                <a:gd name="T8" fmla="*/ 0 60000 65536"/>
                <a:gd name="T9" fmla="*/ 0 w 960"/>
                <a:gd name="T10" fmla="*/ 0 h 99"/>
                <a:gd name="T11" fmla="*/ 960 w 960"/>
                <a:gd name="T12" fmla="*/ 99 h 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0" h="99">
                  <a:moveTo>
                    <a:pt x="0" y="99"/>
                  </a:moveTo>
                  <a:lnTo>
                    <a:pt x="144" y="0"/>
                  </a:lnTo>
                  <a:lnTo>
                    <a:pt x="9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  <p:sp>
          <p:nvSpPr>
            <p:cNvPr id="111" name="Freeform 41"/>
            <p:cNvSpPr>
              <a:spLocks/>
            </p:cNvSpPr>
            <p:nvPr/>
          </p:nvSpPr>
          <p:spPr bwMode="auto">
            <a:xfrm flipH="1">
              <a:off x="1551010" y="3641743"/>
              <a:ext cx="1970088" cy="127000"/>
            </a:xfrm>
            <a:custGeom>
              <a:avLst/>
              <a:gdLst>
                <a:gd name="T0" fmla="*/ 0 w 1008"/>
                <a:gd name="T1" fmla="*/ 0 h 55"/>
                <a:gd name="T2" fmla="*/ 96 w 1008"/>
                <a:gd name="T3" fmla="*/ 55 h 55"/>
                <a:gd name="T4" fmla="*/ 1008 w 1008"/>
                <a:gd name="T5" fmla="*/ 55 h 55"/>
                <a:gd name="T6" fmla="*/ 0 60000 65536"/>
                <a:gd name="T7" fmla="*/ 0 60000 65536"/>
                <a:gd name="T8" fmla="*/ 0 60000 65536"/>
                <a:gd name="T9" fmla="*/ 0 w 1008"/>
                <a:gd name="T10" fmla="*/ 0 h 55"/>
                <a:gd name="T11" fmla="*/ 1008 w 1008"/>
                <a:gd name="T12" fmla="*/ 55 h 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5">
                  <a:moveTo>
                    <a:pt x="0" y="0"/>
                  </a:moveTo>
                  <a:lnTo>
                    <a:pt x="96" y="55"/>
                  </a:lnTo>
                  <a:lnTo>
                    <a:pt x="1008" y="55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  <p:sp>
          <p:nvSpPr>
            <p:cNvPr id="112" name="Freeform 42"/>
            <p:cNvSpPr>
              <a:spLocks/>
            </p:cNvSpPr>
            <p:nvPr/>
          </p:nvSpPr>
          <p:spPr bwMode="auto">
            <a:xfrm>
              <a:off x="3943372" y="4764106"/>
              <a:ext cx="1525588" cy="473075"/>
            </a:xfrm>
            <a:custGeom>
              <a:avLst/>
              <a:gdLst>
                <a:gd name="T0" fmla="*/ 156 w 906"/>
                <a:gd name="T1" fmla="*/ 0 h 324"/>
                <a:gd name="T2" fmla="*/ 0 w 906"/>
                <a:gd name="T3" fmla="*/ 324 h 324"/>
                <a:gd name="T4" fmla="*/ 906 w 906"/>
                <a:gd name="T5" fmla="*/ 324 h 324"/>
                <a:gd name="T6" fmla="*/ 0 60000 65536"/>
                <a:gd name="T7" fmla="*/ 0 60000 65536"/>
                <a:gd name="T8" fmla="*/ 0 60000 65536"/>
                <a:gd name="T9" fmla="*/ 0 w 906"/>
                <a:gd name="T10" fmla="*/ 0 h 324"/>
                <a:gd name="T11" fmla="*/ 906 w 906"/>
                <a:gd name="T12" fmla="*/ 324 h 3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06" h="324">
                  <a:moveTo>
                    <a:pt x="156" y="0"/>
                  </a:moveTo>
                  <a:lnTo>
                    <a:pt x="0" y="324"/>
                  </a:lnTo>
                  <a:lnTo>
                    <a:pt x="906" y="324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,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그곳에서 우리는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grpSp>
        <p:nvGrpSpPr>
          <p:cNvPr id="44" name="그룹 43"/>
          <p:cNvGrpSpPr/>
          <p:nvPr/>
        </p:nvGrpSpPr>
        <p:grpSpPr>
          <a:xfrm>
            <a:off x="1357291" y="1928802"/>
            <a:ext cx="6858047" cy="4143404"/>
            <a:chOff x="1357291" y="1928802"/>
            <a:chExt cx="6858047" cy="4143404"/>
          </a:xfrm>
        </p:grpSpPr>
        <p:grpSp>
          <p:nvGrpSpPr>
            <p:cNvPr id="42" name="그룹 41"/>
            <p:cNvGrpSpPr/>
            <p:nvPr/>
          </p:nvGrpSpPr>
          <p:grpSpPr>
            <a:xfrm>
              <a:off x="1357291" y="1928802"/>
              <a:ext cx="6858047" cy="4143404"/>
              <a:chOff x="1357291" y="1928802"/>
              <a:chExt cx="6858047" cy="4143404"/>
            </a:xfrm>
          </p:grpSpPr>
          <p:sp>
            <p:nvSpPr>
              <p:cNvPr id="79" name="AutoShape 9"/>
              <p:cNvSpPr>
                <a:spLocks noChangeArrowheads="1"/>
              </p:cNvSpPr>
              <p:nvPr/>
            </p:nvSpPr>
            <p:spPr bwMode="auto">
              <a:xfrm>
                <a:off x="3929058" y="1928802"/>
                <a:ext cx="2043099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Y 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지역아동센터 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아이들과 함께하다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0" name="AutoShape 10"/>
              <p:cNvSpPr>
                <a:spLocks noChangeArrowheads="1"/>
              </p:cNvSpPr>
              <p:nvPr/>
            </p:nvSpPr>
            <p:spPr bwMode="auto">
              <a:xfrm>
                <a:off x="6215074" y="3000372"/>
                <a:ext cx="2000264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베트남 문화를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체험하다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1" name="AutoShape 11"/>
              <p:cNvSpPr>
                <a:spLocks noChangeArrowheads="1"/>
              </p:cNvSpPr>
              <p:nvPr/>
            </p:nvSpPr>
            <p:spPr bwMode="auto">
              <a:xfrm>
                <a:off x="3857620" y="5370480"/>
                <a:ext cx="1765300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자연을 활용한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놀이를 배우다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2" name="AutoShape 12"/>
              <p:cNvSpPr>
                <a:spLocks noChangeArrowheads="1"/>
              </p:cNvSpPr>
              <p:nvPr/>
            </p:nvSpPr>
            <p:spPr bwMode="auto">
              <a:xfrm>
                <a:off x="6270664" y="4286256"/>
                <a:ext cx="1873236" cy="1358951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지역사회 어린이 작은 도서관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활성화 워크숍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에 가다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3" name="AutoShape 13"/>
              <p:cNvSpPr>
                <a:spLocks noChangeArrowheads="1"/>
              </p:cNvSpPr>
              <p:nvPr/>
            </p:nvSpPr>
            <p:spPr bwMode="auto">
              <a:xfrm>
                <a:off x="1357291" y="4345006"/>
                <a:ext cx="2098720" cy="1358951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모국 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정체감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 형성 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멘토링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 프로그램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에 대한 요구도 및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만족도 조사하다 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4" name="AutoShape 14"/>
              <p:cNvSpPr>
                <a:spLocks noChangeArrowheads="1"/>
              </p:cNvSpPr>
              <p:nvPr/>
            </p:nvSpPr>
            <p:spPr bwMode="auto">
              <a:xfrm>
                <a:off x="3165497" y="2833706"/>
                <a:ext cx="3130550" cy="2078038"/>
              </a:xfrm>
              <a:prstGeom prst="hexagon">
                <a:avLst>
                  <a:gd name="adj" fmla="val 37662"/>
                  <a:gd name="vf" fmla="val 115470"/>
                </a:avLst>
              </a:prstGeom>
              <a:solidFill>
                <a:srgbClr val="F0F6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5" name="Freeform 15"/>
              <p:cNvSpPr>
                <a:spLocks/>
              </p:cNvSpPr>
              <p:nvPr/>
            </p:nvSpPr>
            <p:spPr bwMode="auto">
              <a:xfrm>
                <a:off x="3165497" y="2825768"/>
                <a:ext cx="1555750" cy="1212850"/>
              </a:xfrm>
              <a:custGeom>
                <a:avLst/>
                <a:gdLst>
                  <a:gd name="T0" fmla="*/ 455 w 883"/>
                  <a:gd name="T1" fmla="*/ 0 h 824"/>
                  <a:gd name="T2" fmla="*/ 0 w 883"/>
                  <a:gd name="T3" fmla="*/ 707 h 824"/>
                  <a:gd name="T4" fmla="*/ 883 w 883"/>
                  <a:gd name="T5" fmla="*/ 824 h 824"/>
                  <a:gd name="T6" fmla="*/ 455 w 883"/>
                  <a:gd name="T7" fmla="*/ 0 h 8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83"/>
                  <a:gd name="T13" fmla="*/ 0 h 824"/>
                  <a:gd name="T14" fmla="*/ 883 w 883"/>
                  <a:gd name="T15" fmla="*/ 824 h 8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3" h="824">
                    <a:moveTo>
                      <a:pt x="455" y="0"/>
                    </a:moveTo>
                    <a:lnTo>
                      <a:pt x="0" y="707"/>
                    </a:lnTo>
                    <a:lnTo>
                      <a:pt x="883" y="824"/>
                    </a:lnTo>
                    <a:lnTo>
                      <a:pt x="455" y="0"/>
                    </a:lnTo>
                    <a:close/>
                  </a:path>
                </a:pathLst>
              </a:custGeom>
              <a:solidFill>
                <a:srgbClr val="D7E6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872060" y="2827356"/>
                <a:ext cx="1417638" cy="1123950"/>
              </a:xfrm>
              <a:custGeom>
                <a:avLst/>
                <a:gdLst>
                  <a:gd name="T0" fmla="*/ 387 w 867"/>
                  <a:gd name="T1" fmla="*/ 0 h 777"/>
                  <a:gd name="T2" fmla="*/ 867 w 867"/>
                  <a:gd name="T3" fmla="*/ 721 h 777"/>
                  <a:gd name="T4" fmla="*/ 194 w 867"/>
                  <a:gd name="T5" fmla="*/ 777 h 777"/>
                  <a:gd name="T6" fmla="*/ 0 w 867"/>
                  <a:gd name="T7" fmla="*/ 728 h 777"/>
                  <a:gd name="T8" fmla="*/ 387 w 867"/>
                  <a:gd name="T9" fmla="*/ 0 h 7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7"/>
                  <a:gd name="T16" fmla="*/ 0 h 777"/>
                  <a:gd name="T17" fmla="*/ 867 w 867"/>
                  <a:gd name="T18" fmla="*/ 777 h 77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7" h="777">
                    <a:moveTo>
                      <a:pt x="387" y="0"/>
                    </a:moveTo>
                    <a:lnTo>
                      <a:pt x="867" y="721"/>
                    </a:lnTo>
                    <a:lnTo>
                      <a:pt x="194" y="777"/>
                    </a:lnTo>
                    <a:lnTo>
                      <a:pt x="0" y="728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rgbClr val="B7D3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922735" y="3779856"/>
                <a:ext cx="1597025" cy="1131888"/>
              </a:xfrm>
              <a:custGeom>
                <a:avLst/>
                <a:gdLst>
                  <a:gd name="T0" fmla="*/ 0 w 1008"/>
                  <a:gd name="T1" fmla="*/ 762 h 762"/>
                  <a:gd name="T2" fmla="*/ 1008 w 1008"/>
                  <a:gd name="T3" fmla="*/ 762 h 762"/>
                  <a:gd name="T4" fmla="*/ 516 w 1008"/>
                  <a:gd name="T5" fmla="*/ 0 h 762"/>
                  <a:gd name="T6" fmla="*/ 0 w 1008"/>
                  <a:gd name="T7" fmla="*/ 762 h 7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"/>
                  <a:gd name="T13" fmla="*/ 0 h 762"/>
                  <a:gd name="T14" fmla="*/ 1008 w 1008"/>
                  <a:gd name="T15" fmla="*/ 762 h 7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" h="762">
                    <a:moveTo>
                      <a:pt x="0" y="762"/>
                    </a:moveTo>
                    <a:lnTo>
                      <a:pt x="1008" y="762"/>
                    </a:lnTo>
                    <a:lnTo>
                      <a:pt x="516" y="0"/>
                    </a:lnTo>
                    <a:lnTo>
                      <a:pt x="0" y="762"/>
                    </a:lnTo>
                    <a:close/>
                  </a:path>
                </a:pathLst>
              </a:custGeom>
              <a:solidFill>
                <a:srgbClr val="F0F6F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165497" y="3867168"/>
                <a:ext cx="1438275" cy="1052513"/>
              </a:xfrm>
              <a:custGeom>
                <a:avLst/>
                <a:gdLst>
                  <a:gd name="T0" fmla="*/ 0 w 817"/>
                  <a:gd name="T1" fmla="*/ 0 h 713"/>
                  <a:gd name="T2" fmla="*/ 817 w 817"/>
                  <a:gd name="T3" fmla="*/ 68 h 713"/>
                  <a:gd name="T4" fmla="*/ 448 w 817"/>
                  <a:gd name="T5" fmla="*/ 713 h 713"/>
                  <a:gd name="T6" fmla="*/ 0 w 817"/>
                  <a:gd name="T7" fmla="*/ 0 h 7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17"/>
                  <a:gd name="T13" fmla="*/ 0 h 713"/>
                  <a:gd name="T14" fmla="*/ 817 w 817"/>
                  <a:gd name="T15" fmla="*/ 713 h 7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17" h="713">
                    <a:moveTo>
                      <a:pt x="0" y="0"/>
                    </a:moveTo>
                    <a:lnTo>
                      <a:pt x="817" y="68"/>
                    </a:lnTo>
                    <a:lnTo>
                      <a:pt x="448" y="7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D3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886347" y="3870343"/>
                <a:ext cx="1397000" cy="1042988"/>
              </a:xfrm>
              <a:custGeom>
                <a:avLst/>
                <a:gdLst>
                  <a:gd name="T0" fmla="*/ 793 w 793"/>
                  <a:gd name="T1" fmla="*/ 0 h 707"/>
                  <a:gd name="T2" fmla="*/ 357 w 793"/>
                  <a:gd name="T3" fmla="*/ 707 h 707"/>
                  <a:gd name="T4" fmla="*/ 0 w 793"/>
                  <a:gd name="T5" fmla="*/ 68 h 707"/>
                  <a:gd name="T6" fmla="*/ 793 w 793"/>
                  <a:gd name="T7" fmla="*/ 0 h 70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93"/>
                  <a:gd name="T13" fmla="*/ 0 h 707"/>
                  <a:gd name="T14" fmla="*/ 793 w 793"/>
                  <a:gd name="T15" fmla="*/ 707 h 70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93" h="707">
                    <a:moveTo>
                      <a:pt x="793" y="0"/>
                    </a:moveTo>
                    <a:lnTo>
                      <a:pt x="357" y="707"/>
                    </a:lnTo>
                    <a:lnTo>
                      <a:pt x="0" y="68"/>
                    </a:lnTo>
                    <a:lnTo>
                      <a:pt x="793" y="0"/>
                    </a:lnTo>
                    <a:close/>
                  </a:path>
                </a:pathLst>
              </a:custGeom>
              <a:solidFill>
                <a:srgbClr val="D7E6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3929085" y="4906981"/>
                <a:ext cx="1563688" cy="265113"/>
              </a:xfrm>
              <a:custGeom>
                <a:avLst/>
                <a:gdLst>
                  <a:gd name="T0" fmla="*/ 0 w 912"/>
                  <a:gd name="T1" fmla="*/ 0 h 192"/>
                  <a:gd name="T2" fmla="*/ 0 w 912"/>
                  <a:gd name="T3" fmla="*/ 192 h 192"/>
                  <a:gd name="T4" fmla="*/ 912 w 912"/>
                  <a:gd name="T5" fmla="*/ 192 h 192"/>
                  <a:gd name="T6" fmla="*/ 912 w 912"/>
                  <a:gd name="T7" fmla="*/ 0 h 192"/>
                  <a:gd name="T8" fmla="*/ 0 w 912"/>
                  <a:gd name="T9" fmla="*/ 0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192"/>
                  <a:gd name="T17" fmla="*/ 912 w 912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192">
                    <a:moveTo>
                      <a:pt x="0" y="0"/>
                    </a:moveTo>
                    <a:lnTo>
                      <a:pt x="0" y="192"/>
                    </a:lnTo>
                    <a:lnTo>
                      <a:pt x="912" y="192"/>
                    </a:lnTo>
                    <a:lnTo>
                      <a:pt x="9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FABE3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1" name="Freeform 21"/>
              <p:cNvSpPr>
                <a:spLocks/>
              </p:cNvSpPr>
              <p:nvPr/>
            </p:nvSpPr>
            <p:spPr bwMode="auto">
              <a:xfrm>
                <a:off x="3146447" y="3865581"/>
                <a:ext cx="792163" cy="1306513"/>
              </a:xfrm>
              <a:custGeom>
                <a:avLst/>
                <a:gdLst>
                  <a:gd name="T0" fmla="*/ 12 w 456"/>
                  <a:gd name="T1" fmla="*/ 0 h 851"/>
                  <a:gd name="T2" fmla="*/ 456 w 456"/>
                  <a:gd name="T3" fmla="*/ 667 h 851"/>
                  <a:gd name="T4" fmla="*/ 456 w 456"/>
                  <a:gd name="T5" fmla="*/ 851 h 851"/>
                  <a:gd name="T6" fmla="*/ 0 w 456"/>
                  <a:gd name="T7" fmla="*/ 125 h 851"/>
                  <a:gd name="T8" fmla="*/ 12 w 456"/>
                  <a:gd name="T9" fmla="*/ 0 h 8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6"/>
                  <a:gd name="T16" fmla="*/ 0 h 851"/>
                  <a:gd name="T17" fmla="*/ 456 w 456"/>
                  <a:gd name="T18" fmla="*/ 851 h 8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6" h="851">
                    <a:moveTo>
                      <a:pt x="12" y="0"/>
                    </a:moveTo>
                    <a:lnTo>
                      <a:pt x="456" y="667"/>
                    </a:lnTo>
                    <a:lnTo>
                      <a:pt x="456" y="851"/>
                    </a:lnTo>
                    <a:lnTo>
                      <a:pt x="0" y="12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A5B8D9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5492772" y="3865581"/>
                <a:ext cx="793750" cy="1306513"/>
              </a:xfrm>
              <a:custGeom>
                <a:avLst/>
                <a:gdLst>
                  <a:gd name="T0" fmla="*/ 444 w 444"/>
                  <a:gd name="T1" fmla="*/ 0 h 851"/>
                  <a:gd name="T2" fmla="*/ 0 w 444"/>
                  <a:gd name="T3" fmla="*/ 667 h 851"/>
                  <a:gd name="T4" fmla="*/ 0 w 444"/>
                  <a:gd name="T5" fmla="*/ 851 h 851"/>
                  <a:gd name="T6" fmla="*/ 444 w 444"/>
                  <a:gd name="T7" fmla="*/ 131 h 851"/>
                  <a:gd name="T8" fmla="*/ 444 w 444"/>
                  <a:gd name="T9" fmla="*/ 0 h 8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4"/>
                  <a:gd name="T16" fmla="*/ 0 h 851"/>
                  <a:gd name="T17" fmla="*/ 444 w 444"/>
                  <a:gd name="T18" fmla="*/ 851 h 8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4" h="851">
                    <a:moveTo>
                      <a:pt x="444" y="0"/>
                    </a:moveTo>
                    <a:lnTo>
                      <a:pt x="0" y="667"/>
                    </a:lnTo>
                    <a:lnTo>
                      <a:pt x="0" y="851"/>
                    </a:lnTo>
                    <a:lnTo>
                      <a:pt x="444" y="131"/>
                    </a:lnTo>
                    <a:lnTo>
                      <a:pt x="444" y="0"/>
                    </a:lnTo>
                    <a:close/>
                  </a:path>
                </a:pathLst>
              </a:custGeom>
              <a:solidFill>
                <a:srgbClr val="A5B8D9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7" name="Freeform 37"/>
              <p:cNvSpPr>
                <a:spLocks/>
              </p:cNvSpPr>
              <p:nvPr/>
            </p:nvSpPr>
            <p:spPr bwMode="auto">
              <a:xfrm>
                <a:off x="1520847" y="4178318"/>
                <a:ext cx="1997075" cy="93663"/>
              </a:xfrm>
              <a:custGeom>
                <a:avLst/>
                <a:gdLst>
                  <a:gd name="T0" fmla="*/ 1056 w 1056"/>
                  <a:gd name="T1" fmla="*/ 55 h 55"/>
                  <a:gd name="T2" fmla="*/ 960 w 1056"/>
                  <a:gd name="T3" fmla="*/ 0 h 55"/>
                  <a:gd name="T4" fmla="*/ 0 w 1056"/>
                  <a:gd name="T5" fmla="*/ 0 h 55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55"/>
                  <a:gd name="T11" fmla="*/ 1056 w 1056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55">
                    <a:moveTo>
                      <a:pt x="1056" y="55"/>
                    </a:moveTo>
                    <a:lnTo>
                      <a:pt x="960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8" name="Freeform 38"/>
              <p:cNvSpPr>
                <a:spLocks/>
              </p:cNvSpPr>
              <p:nvPr/>
            </p:nvSpPr>
            <p:spPr bwMode="auto">
              <a:xfrm flipV="1">
                <a:off x="5853135" y="4200543"/>
                <a:ext cx="1831975" cy="69850"/>
              </a:xfrm>
              <a:custGeom>
                <a:avLst/>
                <a:gdLst>
                  <a:gd name="T0" fmla="*/ 0 w 1056"/>
                  <a:gd name="T1" fmla="*/ 0 h 96"/>
                  <a:gd name="T2" fmla="*/ 96 w 1056"/>
                  <a:gd name="T3" fmla="*/ 96 h 96"/>
                  <a:gd name="T4" fmla="*/ 1056 w 1056"/>
                  <a:gd name="T5" fmla="*/ 96 h 9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96"/>
                  <a:gd name="T11" fmla="*/ 1056 w 1056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96">
                    <a:moveTo>
                      <a:pt x="0" y="0"/>
                    </a:moveTo>
                    <a:lnTo>
                      <a:pt x="96" y="96"/>
                    </a:lnTo>
                    <a:lnTo>
                      <a:pt x="1056" y="96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9" name="Freeform 39"/>
              <p:cNvSpPr>
                <a:spLocks/>
              </p:cNvSpPr>
              <p:nvPr/>
            </p:nvSpPr>
            <p:spPr bwMode="auto">
              <a:xfrm>
                <a:off x="5934097" y="3649681"/>
                <a:ext cx="1746250" cy="111125"/>
              </a:xfrm>
              <a:custGeom>
                <a:avLst/>
                <a:gdLst>
                  <a:gd name="T0" fmla="*/ 0 w 1008"/>
                  <a:gd name="T1" fmla="*/ 0 h 55"/>
                  <a:gd name="T2" fmla="*/ 96 w 1008"/>
                  <a:gd name="T3" fmla="*/ 55 h 55"/>
                  <a:gd name="T4" fmla="*/ 1008 w 1008"/>
                  <a:gd name="T5" fmla="*/ 55 h 55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55"/>
                  <a:gd name="T11" fmla="*/ 1008 w 1008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55">
                    <a:moveTo>
                      <a:pt x="0" y="0"/>
                    </a:moveTo>
                    <a:lnTo>
                      <a:pt x="96" y="55"/>
                    </a:lnTo>
                    <a:lnTo>
                      <a:pt x="1008" y="55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0" name="Freeform 40"/>
              <p:cNvSpPr>
                <a:spLocks/>
              </p:cNvSpPr>
              <p:nvPr/>
            </p:nvSpPr>
            <p:spPr bwMode="auto">
              <a:xfrm>
                <a:off x="4132285" y="2730518"/>
                <a:ext cx="1624013" cy="174625"/>
              </a:xfrm>
              <a:custGeom>
                <a:avLst/>
                <a:gdLst>
                  <a:gd name="T0" fmla="*/ 0 w 960"/>
                  <a:gd name="T1" fmla="*/ 99 h 99"/>
                  <a:gd name="T2" fmla="*/ 144 w 960"/>
                  <a:gd name="T3" fmla="*/ 0 h 99"/>
                  <a:gd name="T4" fmla="*/ 960 w 960"/>
                  <a:gd name="T5" fmla="*/ 0 h 99"/>
                  <a:gd name="T6" fmla="*/ 0 60000 65536"/>
                  <a:gd name="T7" fmla="*/ 0 60000 65536"/>
                  <a:gd name="T8" fmla="*/ 0 60000 65536"/>
                  <a:gd name="T9" fmla="*/ 0 w 960"/>
                  <a:gd name="T10" fmla="*/ 0 h 99"/>
                  <a:gd name="T11" fmla="*/ 960 w 96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0" h="99">
                    <a:moveTo>
                      <a:pt x="0" y="99"/>
                    </a:moveTo>
                    <a:lnTo>
                      <a:pt x="144" y="0"/>
                    </a:lnTo>
                    <a:lnTo>
                      <a:pt x="96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2" name="Freeform 42"/>
              <p:cNvSpPr>
                <a:spLocks/>
              </p:cNvSpPr>
              <p:nvPr/>
            </p:nvSpPr>
            <p:spPr bwMode="auto">
              <a:xfrm>
                <a:off x="3943372" y="4764106"/>
                <a:ext cx="1525588" cy="473075"/>
              </a:xfrm>
              <a:custGeom>
                <a:avLst/>
                <a:gdLst>
                  <a:gd name="T0" fmla="*/ 156 w 906"/>
                  <a:gd name="T1" fmla="*/ 0 h 324"/>
                  <a:gd name="T2" fmla="*/ 0 w 906"/>
                  <a:gd name="T3" fmla="*/ 324 h 324"/>
                  <a:gd name="T4" fmla="*/ 906 w 906"/>
                  <a:gd name="T5" fmla="*/ 324 h 324"/>
                  <a:gd name="T6" fmla="*/ 0 60000 65536"/>
                  <a:gd name="T7" fmla="*/ 0 60000 65536"/>
                  <a:gd name="T8" fmla="*/ 0 60000 65536"/>
                  <a:gd name="T9" fmla="*/ 0 w 906"/>
                  <a:gd name="T10" fmla="*/ 0 h 324"/>
                  <a:gd name="T11" fmla="*/ 906 w 906"/>
                  <a:gd name="T12" fmla="*/ 324 h 3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6" h="324">
                    <a:moveTo>
                      <a:pt x="156" y="0"/>
                    </a:moveTo>
                    <a:lnTo>
                      <a:pt x="0" y="324"/>
                    </a:lnTo>
                    <a:lnTo>
                      <a:pt x="906" y="324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3" name="Oval 29"/>
            <p:cNvSpPr>
              <a:spLocks noChangeArrowheads="1"/>
            </p:cNvSpPr>
            <p:nvPr/>
          </p:nvSpPr>
          <p:spPr bwMode="auto">
            <a:xfrm>
              <a:off x="4232297" y="3517918"/>
              <a:ext cx="1027113" cy="8985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ko-KR" altLang="ko-KR" sz="1200" b="1">
                <a:ea typeface="굴림체" pitchFamily="49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1428728" y="2643182"/>
            <a:ext cx="2092370" cy="1125561"/>
            <a:chOff x="1428728" y="2643182"/>
            <a:chExt cx="2092370" cy="1125561"/>
          </a:xfrm>
        </p:grpSpPr>
        <p:sp>
          <p:nvSpPr>
            <p:cNvPr id="78" name="AutoShape 8"/>
            <p:cNvSpPr>
              <a:spLocks noChangeArrowheads="1"/>
            </p:cNvSpPr>
            <p:nvPr/>
          </p:nvSpPr>
          <p:spPr bwMode="auto">
            <a:xfrm>
              <a:off x="1428728" y="2643182"/>
              <a:ext cx="1871663" cy="1030338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lIns="14288" tIns="20638" rIns="14288" bIns="20638" anchor="ctr"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베트남사람들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, </a:t>
              </a: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그들과 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‘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진짜언어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’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로 소통하다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11" name="Freeform 41"/>
            <p:cNvSpPr>
              <a:spLocks/>
            </p:cNvSpPr>
            <p:nvPr/>
          </p:nvSpPr>
          <p:spPr bwMode="auto">
            <a:xfrm flipH="1">
              <a:off x="1551010" y="3641743"/>
              <a:ext cx="1970088" cy="127000"/>
            </a:xfrm>
            <a:custGeom>
              <a:avLst/>
              <a:gdLst>
                <a:gd name="T0" fmla="*/ 0 w 1008"/>
                <a:gd name="T1" fmla="*/ 0 h 55"/>
                <a:gd name="T2" fmla="*/ 96 w 1008"/>
                <a:gd name="T3" fmla="*/ 55 h 55"/>
                <a:gd name="T4" fmla="*/ 1008 w 1008"/>
                <a:gd name="T5" fmla="*/ 55 h 55"/>
                <a:gd name="T6" fmla="*/ 0 60000 65536"/>
                <a:gd name="T7" fmla="*/ 0 60000 65536"/>
                <a:gd name="T8" fmla="*/ 0 60000 65536"/>
                <a:gd name="T9" fmla="*/ 0 w 1008"/>
                <a:gd name="T10" fmla="*/ 0 h 55"/>
                <a:gd name="T11" fmla="*/ 1008 w 1008"/>
                <a:gd name="T12" fmla="*/ 55 h 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5">
                  <a:moveTo>
                    <a:pt x="0" y="0"/>
                  </a:moveTo>
                  <a:lnTo>
                    <a:pt x="96" y="55"/>
                  </a:lnTo>
                  <a:lnTo>
                    <a:pt x="1008" y="55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50" name="그림 49" descr="_MG_94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5869797" y="3059899"/>
            <a:ext cx="2071671" cy="13811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그림 51" descr="_MG_94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6988691" y="2298193"/>
            <a:ext cx="2216345" cy="1477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그림 52" descr="_MG_949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4109135" y="2686306"/>
            <a:ext cx="2527130" cy="1684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" name="그림 54" descr="_MG_95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6373339" y="4056555"/>
            <a:ext cx="2908071" cy="1938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" name="그림 55" descr="_MG_952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57422" y="1357298"/>
            <a:ext cx="2500298" cy="16668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7" name="그림 56" descr="_MG_951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57884" y="1714488"/>
            <a:ext cx="1714512" cy="1143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8" name="그림 57" descr="_MG_952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14942" y="5214950"/>
            <a:ext cx="2157356" cy="1438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그림 58" descr="_MG_968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428728" y="5143512"/>
            <a:ext cx="2143108" cy="1428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0" name="그림 59" descr="_MG_9679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000364" y="4429132"/>
            <a:ext cx="2278860" cy="1519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2" name="그림 61" descr="_MG_9685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71736" y="2928934"/>
            <a:ext cx="2285984" cy="1523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11111E-6 L -0.1408 -0.0199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,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그곳에서 우리는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grpSp>
        <p:nvGrpSpPr>
          <p:cNvPr id="46" name="그룹 45"/>
          <p:cNvGrpSpPr/>
          <p:nvPr/>
        </p:nvGrpSpPr>
        <p:grpSpPr>
          <a:xfrm>
            <a:off x="1357291" y="2643182"/>
            <a:ext cx="6858047" cy="3429024"/>
            <a:chOff x="1357291" y="2643182"/>
            <a:chExt cx="6858047" cy="3429024"/>
          </a:xfrm>
        </p:grpSpPr>
        <p:grpSp>
          <p:nvGrpSpPr>
            <p:cNvPr id="42" name="그룹 41"/>
            <p:cNvGrpSpPr/>
            <p:nvPr/>
          </p:nvGrpSpPr>
          <p:grpSpPr>
            <a:xfrm>
              <a:off x="1357291" y="2643182"/>
              <a:ext cx="6858047" cy="3429024"/>
              <a:chOff x="1357291" y="2643182"/>
              <a:chExt cx="6858047" cy="3429024"/>
            </a:xfrm>
          </p:grpSpPr>
          <p:sp>
            <p:nvSpPr>
              <p:cNvPr id="78" name="AutoShape 8"/>
              <p:cNvSpPr>
                <a:spLocks noChangeArrowheads="1"/>
              </p:cNvSpPr>
              <p:nvPr/>
            </p:nvSpPr>
            <p:spPr bwMode="auto">
              <a:xfrm>
                <a:off x="1428728" y="2643182"/>
                <a:ext cx="1871663" cy="1030338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베트남사람들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, </a:t>
                </a: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그들과 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진짜언어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로 소통하다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0" name="AutoShape 10"/>
              <p:cNvSpPr>
                <a:spLocks noChangeArrowheads="1"/>
              </p:cNvSpPr>
              <p:nvPr/>
            </p:nvSpPr>
            <p:spPr bwMode="auto">
              <a:xfrm>
                <a:off x="6215074" y="3000372"/>
                <a:ext cx="2000264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베트남 문화를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체험하다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1" name="AutoShape 11"/>
              <p:cNvSpPr>
                <a:spLocks noChangeArrowheads="1"/>
              </p:cNvSpPr>
              <p:nvPr/>
            </p:nvSpPr>
            <p:spPr bwMode="auto">
              <a:xfrm>
                <a:off x="3857620" y="5370480"/>
                <a:ext cx="1765300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자연을 활용한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놀이를 배우다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2" name="AutoShape 12"/>
              <p:cNvSpPr>
                <a:spLocks noChangeArrowheads="1"/>
              </p:cNvSpPr>
              <p:nvPr/>
            </p:nvSpPr>
            <p:spPr bwMode="auto">
              <a:xfrm>
                <a:off x="6270664" y="4286256"/>
                <a:ext cx="1873236" cy="1358951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지역사회 어린이 작은 도서관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활성화 워크숍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에 가다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3" name="AutoShape 13"/>
              <p:cNvSpPr>
                <a:spLocks noChangeArrowheads="1"/>
              </p:cNvSpPr>
              <p:nvPr/>
            </p:nvSpPr>
            <p:spPr bwMode="auto">
              <a:xfrm>
                <a:off x="1357291" y="4345006"/>
                <a:ext cx="2098720" cy="1358951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모국 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정체감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 형성 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멘토링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 프로그램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에 대한 요구도 및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만족도 조사하다 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4" name="AutoShape 14"/>
              <p:cNvSpPr>
                <a:spLocks noChangeArrowheads="1"/>
              </p:cNvSpPr>
              <p:nvPr/>
            </p:nvSpPr>
            <p:spPr bwMode="auto">
              <a:xfrm>
                <a:off x="3165497" y="2833706"/>
                <a:ext cx="3130550" cy="2078038"/>
              </a:xfrm>
              <a:prstGeom prst="hexagon">
                <a:avLst>
                  <a:gd name="adj" fmla="val 37662"/>
                  <a:gd name="vf" fmla="val 115470"/>
                </a:avLst>
              </a:prstGeom>
              <a:solidFill>
                <a:srgbClr val="F0F6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5" name="Freeform 15"/>
              <p:cNvSpPr>
                <a:spLocks/>
              </p:cNvSpPr>
              <p:nvPr/>
            </p:nvSpPr>
            <p:spPr bwMode="auto">
              <a:xfrm>
                <a:off x="3165497" y="2825768"/>
                <a:ext cx="1555750" cy="1212850"/>
              </a:xfrm>
              <a:custGeom>
                <a:avLst/>
                <a:gdLst>
                  <a:gd name="T0" fmla="*/ 455 w 883"/>
                  <a:gd name="T1" fmla="*/ 0 h 824"/>
                  <a:gd name="T2" fmla="*/ 0 w 883"/>
                  <a:gd name="T3" fmla="*/ 707 h 824"/>
                  <a:gd name="T4" fmla="*/ 883 w 883"/>
                  <a:gd name="T5" fmla="*/ 824 h 824"/>
                  <a:gd name="T6" fmla="*/ 455 w 883"/>
                  <a:gd name="T7" fmla="*/ 0 h 8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83"/>
                  <a:gd name="T13" fmla="*/ 0 h 824"/>
                  <a:gd name="T14" fmla="*/ 883 w 883"/>
                  <a:gd name="T15" fmla="*/ 824 h 8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3" h="824">
                    <a:moveTo>
                      <a:pt x="455" y="0"/>
                    </a:moveTo>
                    <a:lnTo>
                      <a:pt x="0" y="707"/>
                    </a:lnTo>
                    <a:lnTo>
                      <a:pt x="883" y="824"/>
                    </a:lnTo>
                    <a:lnTo>
                      <a:pt x="455" y="0"/>
                    </a:lnTo>
                    <a:close/>
                  </a:path>
                </a:pathLst>
              </a:custGeom>
              <a:solidFill>
                <a:srgbClr val="D7E6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872060" y="2827356"/>
                <a:ext cx="1417638" cy="1123950"/>
              </a:xfrm>
              <a:custGeom>
                <a:avLst/>
                <a:gdLst>
                  <a:gd name="T0" fmla="*/ 387 w 867"/>
                  <a:gd name="T1" fmla="*/ 0 h 777"/>
                  <a:gd name="T2" fmla="*/ 867 w 867"/>
                  <a:gd name="T3" fmla="*/ 721 h 777"/>
                  <a:gd name="T4" fmla="*/ 194 w 867"/>
                  <a:gd name="T5" fmla="*/ 777 h 777"/>
                  <a:gd name="T6" fmla="*/ 0 w 867"/>
                  <a:gd name="T7" fmla="*/ 728 h 777"/>
                  <a:gd name="T8" fmla="*/ 387 w 867"/>
                  <a:gd name="T9" fmla="*/ 0 h 7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7"/>
                  <a:gd name="T16" fmla="*/ 0 h 777"/>
                  <a:gd name="T17" fmla="*/ 867 w 867"/>
                  <a:gd name="T18" fmla="*/ 777 h 77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7" h="777">
                    <a:moveTo>
                      <a:pt x="387" y="0"/>
                    </a:moveTo>
                    <a:lnTo>
                      <a:pt x="867" y="721"/>
                    </a:lnTo>
                    <a:lnTo>
                      <a:pt x="194" y="777"/>
                    </a:lnTo>
                    <a:lnTo>
                      <a:pt x="0" y="728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rgbClr val="B7D3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922735" y="3779856"/>
                <a:ext cx="1597025" cy="1131888"/>
              </a:xfrm>
              <a:custGeom>
                <a:avLst/>
                <a:gdLst>
                  <a:gd name="T0" fmla="*/ 0 w 1008"/>
                  <a:gd name="T1" fmla="*/ 762 h 762"/>
                  <a:gd name="T2" fmla="*/ 1008 w 1008"/>
                  <a:gd name="T3" fmla="*/ 762 h 762"/>
                  <a:gd name="T4" fmla="*/ 516 w 1008"/>
                  <a:gd name="T5" fmla="*/ 0 h 762"/>
                  <a:gd name="T6" fmla="*/ 0 w 1008"/>
                  <a:gd name="T7" fmla="*/ 762 h 7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"/>
                  <a:gd name="T13" fmla="*/ 0 h 762"/>
                  <a:gd name="T14" fmla="*/ 1008 w 1008"/>
                  <a:gd name="T15" fmla="*/ 762 h 7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" h="762">
                    <a:moveTo>
                      <a:pt x="0" y="762"/>
                    </a:moveTo>
                    <a:lnTo>
                      <a:pt x="1008" y="762"/>
                    </a:lnTo>
                    <a:lnTo>
                      <a:pt x="516" y="0"/>
                    </a:lnTo>
                    <a:lnTo>
                      <a:pt x="0" y="762"/>
                    </a:lnTo>
                    <a:close/>
                  </a:path>
                </a:pathLst>
              </a:custGeom>
              <a:solidFill>
                <a:srgbClr val="F0F6F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165497" y="3867168"/>
                <a:ext cx="1438275" cy="1052513"/>
              </a:xfrm>
              <a:custGeom>
                <a:avLst/>
                <a:gdLst>
                  <a:gd name="T0" fmla="*/ 0 w 817"/>
                  <a:gd name="T1" fmla="*/ 0 h 713"/>
                  <a:gd name="T2" fmla="*/ 817 w 817"/>
                  <a:gd name="T3" fmla="*/ 68 h 713"/>
                  <a:gd name="T4" fmla="*/ 448 w 817"/>
                  <a:gd name="T5" fmla="*/ 713 h 713"/>
                  <a:gd name="T6" fmla="*/ 0 w 817"/>
                  <a:gd name="T7" fmla="*/ 0 h 7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17"/>
                  <a:gd name="T13" fmla="*/ 0 h 713"/>
                  <a:gd name="T14" fmla="*/ 817 w 817"/>
                  <a:gd name="T15" fmla="*/ 713 h 7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17" h="713">
                    <a:moveTo>
                      <a:pt x="0" y="0"/>
                    </a:moveTo>
                    <a:lnTo>
                      <a:pt x="817" y="68"/>
                    </a:lnTo>
                    <a:lnTo>
                      <a:pt x="448" y="7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D3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886347" y="3870343"/>
                <a:ext cx="1397000" cy="1042988"/>
              </a:xfrm>
              <a:custGeom>
                <a:avLst/>
                <a:gdLst>
                  <a:gd name="T0" fmla="*/ 793 w 793"/>
                  <a:gd name="T1" fmla="*/ 0 h 707"/>
                  <a:gd name="T2" fmla="*/ 357 w 793"/>
                  <a:gd name="T3" fmla="*/ 707 h 707"/>
                  <a:gd name="T4" fmla="*/ 0 w 793"/>
                  <a:gd name="T5" fmla="*/ 68 h 707"/>
                  <a:gd name="T6" fmla="*/ 793 w 793"/>
                  <a:gd name="T7" fmla="*/ 0 h 70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93"/>
                  <a:gd name="T13" fmla="*/ 0 h 707"/>
                  <a:gd name="T14" fmla="*/ 793 w 793"/>
                  <a:gd name="T15" fmla="*/ 707 h 70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93" h="707">
                    <a:moveTo>
                      <a:pt x="793" y="0"/>
                    </a:moveTo>
                    <a:lnTo>
                      <a:pt x="357" y="707"/>
                    </a:lnTo>
                    <a:lnTo>
                      <a:pt x="0" y="68"/>
                    </a:lnTo>
                    <a:lnTo>
                      <a:pt x="793" y="0"/>
                    </a:lnTo>
                    <a:close/>
                  </a:path>
                </a:pathLst>
              </a:custGeom>
              <a:solidFill>
                <a:srgbClr val="D7E6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3929085" y="4906981"/>
                <a:ext cx="1563688" cy="265113"/>
              </a:xfrm>
              <a:custGeom>
                <a:avLst/>
                <a:gdLst>
                  <a:gd name="T0" fmla="*/ 0 w 912"/>
                  <a:gd name="T1" fmla="*/ 0 h 192"/>
                  <a:gd name="T2" fmla="*/ 0 w 912"/>
                  <a:gd name="T3" fmla="*/ 192 h 192"/>
                  <a:gd name="T4" fmla="*/ 912 w 912"/>
                  <a:gd name="T5" fmla="*/ 192 h 192"/>
                  <a:gd name="T6" fmla="*/ 912 w 912"/>
                  <a:gd name="T7" fmla="*/ 0 h 192"/>
                  <a:gd name="T8" fmla="*/ 0 w 912"/>
                  <a:gd name="T9" fmla="*/ 0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192"/>
                  <a:gd name="T17" fmla="*/ 912 w 912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192">
                    <a:moveTo>
                      <a:pt x="0" y="0"/>
                    </a:moveTo>
                    <a:lnTo>
                      <a:pt x="0" y="192"/>
                    </a:lnTo>
                    <a:lnTo>
                      <a:pt x="912" y="192"/>
                    </a:lnTo>
                    <a:lnTo>
                      <a:pt x="9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FABE3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1" name="Freeform 21"/>
              <p:cNvSpPr>
                <a:spLocks/>
              </p:cNvSpPr>
              <p:nvPr/>
            </p:nvSpPr>
            <p:spPr bwMode="auto">
              <a:xfrm>
                <a:off x="3146447" y="3865581"/>
                <a:ext cx="792163" cy="1306513"/>
              </a:xfrm>
              <a:custGeom>
                <a:avLst/>
                <a:gdLst>
                  <a:gd name="T0" fmla="*/ 12 w 456"/>
                  <a:gd name="T1" fmla="*/ 0 h 851"/>
                  <a:gd name="T2" fmla="*/ 456 w 456"/>
                  <a:gd name="T3" fmla="*/ 667 h 851"/>
                  <a:gd name="T4" fmla="*/ 456 w 456"/>
                  <a:gd name="T5" fmla="*/ 851 h 851"/>
                  <a:gd name="T6" fmla="*/ 0 w 456"/>
                  <a:gd name="T7" fmla="*/ 125 h 851"/>
                  <a:gd name="T8" fmla="*/ 12 w 456"/>
                  <a:gd name="T9" fmla="*/ 0 h 8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6"/>
                  <a:gd name="T16" fmla="*/ 0 h 851"/>
                  <a:gd name="T17" fmla="*/ 456 w 456"/>
                  <a:gd name="T18" fmla="*/ 851 h 8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6" h="851">
                    <a:moveTo>
                      <a:pt x="12" y="0"/>
                    </a:moveTo>
                    <a:lnTo>
                      <a:pt x="456" y="667"/>
                    </a:lnTo>
                    <a:lnTo>
                      <a:pt x="456" y="851"/>
                    </a:lnTo>
                    <a:lnTo>
                      <a:pt x="0" y="12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A5B8D9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5492772" y="3865581"/>
                <a:ext cx="793750" cy="1306513"/>
              </a:xfrm>
              <a:custGeom>
                <a:avLst/>
                <a:gdLst>
                  <a:gd name="T0" fmla="*/ 444 w 444"/>
                  <a:gd name="T1" fmla="*/ 0 h 851"/>
                  <a:gd name="T2" fmla="*/ 0 w 444"/>
                  <a:gd name="T3" fmla="*/ 667 h 851"/>
                  <a:gd name="T4" fmla="*/ 0 w 444"/>
                  <a:gd name="T5" fmla="*/ 851 h 851"/>
                  <a:gd name="T6" fmla="*/ 444 w 444"/>
                  <a:gd name="T7" fmla="*/ 131 h 851"/>
                  <a:gd name="T8" fmla="*/ 444 w 444"/>
                  <a:gd name="T9" fmla="*/ 0 h 8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4"/>
                  <a:gd name="T16" fmla="*/ 0 h 851"/>
                  <a:gd name="T17" fmla="*/ 444 w 444"/>
                  <a:gd name="T18" fmla="*/ 851 h 8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4" h="851">
                    <a:moveTo>
                      <a:pt x="444" y="0"/>
                    </a:moveTo>
                    <a:lnTo>
                      <a:pt x="0" y="667"/>
                    </a:lnTo>
                    <a:lnTo>
                      <a:pt x="0" y="851"/>
                    </a:lnTo>
                    <a:lnTo>
                      <a:pt x="444" y="131"/>
                    </a:lnTo>
                    <a:lnTo>
                      <a:pt x="444" y="0"/>
                    </a:lnTo>
                    <a:close/>
                  </a:path>
                </a:pathLst>
              </a:custGeom>
              <a:solidFill>
                <a:srgbClr val="A5B8D9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7" name="Freeform 37"/>
              <p:cNvSpPr>
                <a:spLocks/>
              </p:cNvSpPr>
              <p:nvPr/>
            </p:nvSpPr>
            <p:spPr bwMode="auto">
              <a:xfrm>
                <a:off x="1520847" y="4178318"/>
                <a:ext cx="1997075" cy="93663"/>
              </a:xfrm>
              <a:custGeom>
                <a:avLst/>
                <a:gdLst>
                  <a:gd name="T0" fmla="*/ 1056 w 1056"/>
                  <a:gd name="T1" fmla="*/ 55 h 55"/>
                  <a:gd name="T2" fmla="*/ 960 w 1056"/>
                  <a:gd name="T3" fmla="*/ 0 h 55"/>
                  <a:gd name="T4" fmla="*/ 0 w 1056"/>
                  <a:gd name="T5" fmla="*/ 0 h 55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55"/>
                  <a:gd name="T11" fmla="*/ 1056 w 1056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55">
                    <a:moveTo>
                      <a:pt x="1056" y="55"/>
                    </a:moveTo>
                    <a:lnTo>
                      <a:pt x="960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8" name="Freeform 38"/>
              <p:cNvSpPr>
                <a:spLocks/>
              </p:cNvSpPr>
              <p:nvPr/>
            </p:nvSpPr>
            <p:spPr bwMode="auto">
              <a:xfrm flipV="1">
                <a:off x="5853135" y="4200543"/>
                <a:ext cx="1831975" cy="69850"/>
              </a:xfrm>
              <a:custGeom>
                <a:avLst/>
                <a:gdLst>
                  <a:gd name="T0" fmla="*/ 0 w 1056"/>
                  <a:gd name="T1" fmla="*/ 0 h 96"/>
                  <a:gd name="T2" fmla="*/ 96 w 1056"/>
                  <a:gd name="T3" fmla="*/ 96 h 96"/>
                  <a:gd name="T4" fmla="*/ 1056 w 1056"/>
                  <a:gd name="T5" fmla="*/ 96 h 9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96"/>
                  <a:gd name="T11" fmla="*/ 1056 w 1056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96">
                    <a:moveTo>
                      <a:pt x="0" y="0"/>
                    </a:moveTo>
                    <a:lnTo>
                      <a:pt x="96" y="96"/>
                    </a:lnTo>
                    <a:lnTo>
                      <a:pt x="1056" y="96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9" name="Freeform 39"/>
              <p:cNvSpPr>
                <a:spLocks/>
              </p:cNvSpPr>
              <p:nvPr/>
            </p:nvSpPr>
            <p:spPr bwMode="auto">
              <a:xfrm>
                <a:off x="5934097" y="3649681"/>
                <a:ext cx="1746250" cy="111125"/>
              </a:xfrm>
              <a:custGeom>
                <a:avLst/>
                <a:gdLst>
                  <a:gd name="T0" fmla="*/ 0 w 1008"/>
                  <a:gd name="T1" fmla="*/ 0 h 55"/>
                  <a:gd name="T2" fmla="*/ 96 w 1008"/>
                  <a:gd name="T3" fmla="*/ 55 h 55"/>
                  <a:gd name="T4" fmla="*/ 1008 w 1008"/>
                  <a:gd name="T5" fmla="*/ 55 h 55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55"/>
                  <a:gd name="T11" fmla="*/ 1008 w 1008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55">
                    <a:moveTo>
                      <a:pt x="0" y="0"/>
                    </a:moveTo>
                    <a:lnTo>
                      <a:pt x="96" y="55"/>
                    </a:lnTo>
                    <a:lnTo>
                      <a:pt x="1008" y="55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1" name="Freeform 41"/>
              <p:cNvSpPr>
                <a:spLocks/>
              </p:cNvSpPr>
              <p:nvPr/>
            </p:nvSpPr>
            <p:spPr bwMode="auto">
              <a:xfrm flipH="1">
                <a:off x="1551010" y="3641743"/>
                <a:ext cx="1970088" cy="127000"/>
              </a:xfrm>
              <a:custGeom>
                <a:avLst/>
                <a:gdLst>
                  <a:gd name="T0" fmla="*/ 0 w 1008"/>
                  <a:gd name="T1" fmla="*/ 0 h 55"/>
                  <a:gd name="T2" fmla="*/ 96 w 1008"/>
                  <a:gd name="T3" fmla="*/ 55 h 55"/>
                  <a:gd name="T4" fmla="*/ 1008 w 1008"/>
                  <a:gd name="T5" fmla="*/ 55 h 55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55"/>
                  <a:gd name="T11" fmla="*/ 1008 w 1008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55">
                    <a:moveTo>
                      <a:pt x="0" y="0"/>
                    </a:moveTo>
                    <a:lnTo>
                      <a:pt x="96" y="55"/>
                    </a:lnTo>
                    <a:lnTo>
                      <a:pt x="1008" y="55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2" name="Freeform 42"/>
              <p:cNvSpPr>
                <a:spLocks/>
              </p:cNvSpPr>
              <p:nvPr/>
            </p:nvSpPr>
            <p:spPr bwMode="auto">
              <a:xfrm>
                <a:off x="3943372" y="4764106"/>
                <a:ext cx="1525588" cy="473075"/>
              </a:xfrm>
              <a:custGeom>
                <a:avLst/>
                <a:gdLst>
                  <a:gd name="T0" fmla="*/ 156 w 906"/>
                  <a:gd name="T1" fmla="*/ 0 h 324"/>
                  <a:gd name="T2" fmla="*/ 0 w 906"/>
                  <a:gd name="T3" fmla="*/ 324 h 324"/>
                  <a:gd name="T4" fmla="*/ 906 w 906"/>
                  <a:gd name="T5" fmla="*/ 324 h 324"/>
                  <a:gd name="T6" fmla="*/ 0 60000 65536"/>
                  <a:gd name="T7" fmla="*/ 0 60000 65536"/>
                  <a:gd name="T8" fmla="*/ 0 60000 65536"/>
                  <a:gd name="T9" fmla="*/ 0 w 906"/>
                  <a:gd name="T10" fmla="*/ 0 h 324"/>
                  <a:gd name="T11" fmla="*/ 906 w 906"/>
                  <a:gd name="T12" fmla="*/ 324 h 3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6" h="324">
                    <a:moveTo>
                      <a:pt x="156" y="0"/>
                    </a:moveTo>
                    <a:lnTo>
                      <a:pt x="0" y="324"/>
                    </a:lnTo>
                    <a:lnTo>
                      <a:pt x="906" y="324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5" name="Oval 29"/>
            <p:cNvSpPr>
              <a:spLocks noChangeArrowheads="1"/>
            </p:cNvSpPr>
            <p:nvPr/>
          </p:nvSpPr>
          <p:spPr bwMode="auto">
            <a:xfrm>
              <a:off x="4232297" y="3517918"/>
              <a:ext cx="1027113" cy="8985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ko-KR" altLang="ko-KR" sz="1200" b="1">
                <a:ea typeface="굴림체" pitchFamily="49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3929058" y="1928802"/>
            <a:ext cx="2043099" cy="976341"/>
            <a:chOff x="3929058" y="1928802"/>
            <a:chExt cx="2043099" cy="976341"/>
          </a:xfrm>
        </p:grpSpPr>
        <p:sp>
          <p:nvSpPr>
            <p:cNvPr id="79" name="AutoShape 9"/>
            <p:cNvSpPr>
              <a:spLocks noChangeArrowheads="1"/>
            </p:cNvSpPr>
            <p:nvPr/>
          </p:nvSpPr>
          <p:spPr bwMode="auto">
            <a:xfrm>
              <a:off x="3929058" y="1928802"/>
              <a:ext cx="2043099" cy="701726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wrap="square" lIns="14288" tIns="20638" rIns="14288" bIns="20638" anchor="ctr">
              <a:spAutoFit/>
            </a:bodyPr>
            <a:lstStyle/>
            <a:p>
              <a:pPr algn="ctr"/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Y 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지역아동센터 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아이들과 함께하다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10" name="Freeform 40"/>
            <p:cNvSpPr>
              <a:spLocks/>
            </p:cNvSpPr>
            <p:nvPr/>
          </p:nvSpPr>
          <p:spPr bwMode="auto">
            <a:xfrm>
              <a:off x="4132285" y="2730518"/>
              <a:ext cx="1624013" cy="174625"/>
            </a:xfrm>
            <a:custGeom>
              <a:avLst/>
              <a:gdLst>
                <a:gd name="T0" fmla="*/ 0 w 960"/>
                <a:gd name="T1" fmla="*/ 99 h 99"/>
                <a:gd name="T2" fmla="*/ 144 w 960"/>
                <a:gd name="T3" fmla="*/ 0 h 99"/>
                <a:gd name="T4" fmla="*/ 960 w 960"/>
                <a:gd name="T5" fmla="*/ 0 h 99"/>
                <a:gd name="T6" fmla="*/ 0 60000 65536"/>
                <a:gd name="T7" fmla="*/ 0 60000 65536"/>
                <a:gd name="T8" fmla="*/ 0 60000 65536"/>
                <a:gd name="T9" fmla="*/ 0 w 960"/>
                <a:gd name="T10" fmla="*/ 0 h 99"/>
                <a:gd name="T11" fmla="*/ 960 w 960"/>
                <a:gd name="T12" fmla="*/ 99 h 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0" h="99">
                  <a:moveTo>
                    <a:pt x="0" y="99"/>
                  </a:moveTo>
                  <a:lnTo>
                    <a:pt x="144" y="0"/>
                  </a:lnTo>
                  <a:lnTo>
                    <a:pt x="9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47" name="그림 46" descr="_MG_92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3000372"/>
            <a:ext cx="1438952" cy="959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" name="그림 47" descr="_MG_92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4" y="2143116"/>
            <a:ext cx="1285884" cy="857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" name="그림 48" descr="_MG_926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3155153" y="3702840"/>
            <a:ext cx="3357556" cy="2238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>
              <a:rot lat="300000" lon="0" rev="0"/>
            </a:camera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0" name="그림 49" descr="_MG_926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7884" y="4000504"/>
            <a:ext cx="3036115" cy="2024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" name="그림 50" descr="_MG_927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7000892" y="2321712"/>
            <a:ext cx="2143149" cy="14287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그림 51" descr="_MG_939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6200000">
            <a:off x="159717" y="2983499"/>
            <a:ext cx="2041902" cy="1361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그림 52" descr="_MG_939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6200000">
            <a:off x="2172676" y="5315955"/>
            <a:ext cx="1463280" cy="975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" name="그림 53" descr="_MG_939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6200000">
            <a:off x="2702711" y="4226719"/>
            <a:ext cx="1357289" cy="9048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" name="그림 54" descr="_MG_9510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6200000">
            <a:off x="2918213" y="1725203"/>
            <a:ext cx="1778794" cy="1185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7" name="그림 56" descr="_MG_9503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6200000">
            <a:off x="1577852" y="3422752"/>
            <a:ext cx="1677024" cy="1118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8" name="그림 57" descr="_MG_9504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6200000">
            <a:off x="681197" y="4605159"/>
            <a:ext cx="1913419" cy="1275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그림 58" descr="_MG_9507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6200000">
            <a:off x="4179091" y="1964521"/>
            <a:ext cx="1500198" cy="10001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-0.35625 -0.0729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" y="-3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,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그곳에서 우리는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grpSp>
        <p:nvGrpSpPr>
          <p:cNvPr id="44" name="그룹 43"/>
          <p:cNvGrpSpPr/>
          <p:nvPr/>
        </p:nvGrpSpPr>
        <p:grpSpPr>
          <a:xfrm>
            <a:off x="1357291" y="1928802"/>
            <a:ext cx="6786609" cy="4143404"/>
            <a:chOff x="1357291" y="1928802"/>
            <a:chExt cx="6786609" cy="4143404"/>
          </a:xfrm>
        </p:grpSpPr>
        <p:grpSp>
          <p:nvGrpSpPr>
            <p:cNvPr id="42" name="그룹 41"/>
            <p:cNvGrpSpPr/>
            <p:nvPr/>
          </p:nvGrpSpPr>
          <p:grpSpPr>
            <a:xfrm>
              <a:off x="1357291" y="1928802"/>
              <a:ext cx="6786609" cy="4143404"/>
              <a:chOff x="1357291" y="1928802"/>
              <a:chExt cx="6786609" cy="4143404"/>
            </a:xfrm>
          </p:grpSpPr>
          <p:sp>
            <p:nvSpPr>
              <p:cNvPr id="78" name="AutoShape 8"/>
              <p:cNvSpPr>
                <a:spLocks noChangeArrowheads="1"/>
              </p:cNvSpPr>
              <p:nvPr/>
            </p:nvSpPr>
            <p:spPr bwMode="auto">
              <a:xfrm>
                <a:off x="1428728" y="2643182"/>
                <a:ext cx="1871663" cy="1030338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베트남사람들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, </a:t>
                </a: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그들과 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진짜언어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로 소통하다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79" name="AutoShape 9"/>
              <p:cNvSpPr>
                <a:spLocks noChangeArrowheads="1"/>
              </p:cNvSpPr>
              <p:nvPr/>
            </p:nvSpPr>
            <p:spPr bwMode="auto">
              <a:xfrm>
                <a:off x="3929058" y="1928802"/>
                <a:ext cx="2043099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Y 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지역아동센터 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아이들과 함께하다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1" name="AutoShape 11"/>
              <p:cNvSpPr>
                <a:spLocks noChangeArrowheads="1"/>
              </p:cNvSpPr>
              <p:nvPr/>
            </p:nvSpPr>
            <p:spPr bwMode="auto">
              <a:xfrm>
                <a:off x="3857620" y="5370480"/>
                <a:ext cx="1765300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자연을 활용한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놀이를 배우다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2" name="AutoShape 12"/>
              <p:cNvSpPr>
                <a:spLocks noChangeArrowheads="1"/>
              </p:cNvSpPr>
              <p:nvPr/>
            </p:nvSpPr>
            <p:spPr bwMode="auto">
              <a:xfrm>
                <a:off x="6270664" y="4286256"/>
                <a:ext cx="1873236" cy="1358951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지역사회 어린이 작은 도서관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활성화 워크숍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에 가다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3" name="AutoShape 13"/>
              <p:cNvSpPr>
                <a:spLocks noChangeArrowheads="1"/>
              </p:cNvSpPr>
              <p:nvPr/>
            </p:nvSpPr>
            <p:spPr bwMode="auto">
              <a:xfrm>
                <a:off x="1357291" y="4345006"/>
                <a:ext cx="2098720" cy="1358951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모국 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정체감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 형성 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멘토링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 프로그램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에 대한 요구도 및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만족도 조사하다 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4" name="AutoShape 14"/>
              <p:cNvSpPr>
                <a:spLocks noChangeArrowheads="1"/>
              </p:cNvSpPr>
              <p:nvPr/>
            </p:nvSpPr>
            <p:spPr bwMode="auto">
              <a:xfrm>
                <a:off x="3165497" y="2833706"/>
                <a:ext cx="3130550" cy="2078038"/>
              </a:xfrm>
              <a:prstGeom prst="hexagon">
                <a:avLst>
                  <a:gd name="adj" fmla="val 37662"/>
                  <a:gd name="vf" fmla="val 115470"/>
                </a:avLst>
              </a:prstGeom>
              <a:solidFill>
                <a:srgbClr val="F0F6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5" name="Freeform 15"/>
              <p:cNvSpPr>
                <a:spLocks/>
              </p:cNvSpPr>
              <p:nvPr/>
            </p:nvSpPr>
            <p:spPr bwMode="auto">
              <a:xfrm>
                <a:off x="3165497" y="2825768"/>
                <a:ext cx="1555750" cy="1212850"/>
              </a:xfrm>
              <a:custGeom>
                <a:avLst/>
                <a:gdLst>
                  <a:gd name="T0" fmla="*/ 455 w 883"/>
                  <a:gd name="T1" fmla="*/ 0 h 824"/>
                  <a:gd name="T2" fmla="*/ 0 w 883"/>
                  <a:gd name="T3" fmla="*/ 707 h 824"/>
                  <a:gd name="T4" fmla="*/ 883 w 883"/>
                  <a:gd name="T5" fmla="*/ 824 h 824"/>
                  <a:gd name="T6" fmla="*/ 455 w 883"/>
                  <a:gd name="T7" fmla="*/ 0 h 8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83"/>
                  <a:gd name="T13" fmla="*/ 0 h 824"/>
                  <a:gd name="T14" fmla="*/ 883 w 883"/>
                  <a:gd name="T15" fmla="*/ 824 h 8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3" h="824">
                    <a:moveTo>
                      <a:pt x="455" y="0"/>
                    </a:moveTo>
                    <a:lnTo>
                      <a:pt x="0" y="707"/>
                    </a:lnTo>
                    <a:lnTo>
                      <a:pt x="883" y="824"/>
                    </a:lnTo>
                    <a:lnTo>
                      <a:pt x="455" y="0"/>
                    </a:lnTo>
                    <a:close/>
                  </a:path>
                </a:pathLst>
              </a:custGeom>
              <a:solidFill>
                <a:srgbClr val="D7E6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872060" y="2827356"/>
                <a:ext cx="1417638" cy="1123950"/>
              </a:xfrm>
              <a:custGeom>
                <a:avLst/>
                <a:gdLst>
                  <a:gd name="T0" fmla="*/ 387 w 867"/>
                  <a:gd name="T1" fmla="*/ 0 h 777"/>
                  <a:gd name="T2" fmla="*/ 867 w 867"/>
                  <a:gd name="T3" fmla="*/ 721 h 777"/>
                  <a:gd name="T4" fmla="*/ 194 w 867"/>
                  <a:gd name="T5" fmla="*/ 777 h 777"/>
                  <a:gd name="T6" fmla="*/ 0 w 867"/>
                  <a:gd name="T7" fmla="*/ 728 h 777"/>
                  <a:gd name="T8" fmla="*/ 387 w 867"/>
                  <a:gd name="T9" fmla="*/ 0 h 7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7"/>
                  <a:gd name="T16" fmla="*/ 0 h 777"/>
                  <a:gd name="T17" fmla="*/ 867 w 867"/>
                  <a:gd name="T18" fmla="*/ 777 h 77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7" h="777">
                    <a:moveTo>
                      <a:pt x="387" y="0"/>
                    </a:moveTo>
                    <a:lnTo>
                      <a:pt x="867" y="721"/>
                    </a:lnTo>
                    <a:lnTo>
                      <a:pt x="194" y="777"/>
                    </a:lnTo>
                    <a:lnTo>
                      <a:pt x="0" y="728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rgbClr val="B7D3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922735" y="3779856"/>
                <a:ext cx="1597025" cy="1131888"/>
              </a:xfrm>
              <a:custGeom>
                <a:avLst/>
                <a:gdLst>
                  <a:gd name="T0" fmla="*/ 0 w 1008"/>
                  <a:gd name="T1" fmla="*/ 762 h 762"/>
                  <a:gd name="T2" fmla="*/ 1008 w 1008"/>
                  <a:gd name="T3" fmla="*/ 762 h 762"/>
                  <a:gd name="T4" fmla="*/ 516 w 1008"/>
                  <a:gd name="T5" fmla="*/ 0 h 762"/>
                  <a:gd name="T6" fmla="*/ 0 w 1008"/>
                  <a:gd name="T7" fmla="*/ 762 h 7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"/>
                  <a:gd name="T13" fmla="*/ 0 h 762"/>
                  <a:gd name="T14" fmla="*/ 1008 w 1008"/>
                  <a:gd name="T15" fmla="*/ 762 h 7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" h="762">
                    <a:moveTo>
                      <a:pt x="0" y="762"/>
                    </a:moveTo>
                    <a:lnTo>
                      <a:pt x="1008" y="762"/>
                    </a:lnTo>
                    <a:lnTo>
                      <a:pt x="516" y="0"/>
                    </a:lnTo>
                    <a:lnTo>
                      <a:pt x="0" y="762"/>
                    </a:lnTo>
                    <a:close/>
                  </a:path>
                </a:pathLst>
              </a:custGeom>
              <a:solidFill>
                <a:srgbClr val="F0F6F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165497" y="3867168"/>
                <a:ext cx="1438275" cy="1052513"/>
              </a:xfrm>
              <a:custGeom>
                <a:avLst/>
                <a:gdLst>
                  <a:gd name="T0" fmla="*/ 0 w 817"/>
                  <a:gd name="T1" fmla="*/ 0 h 713"/>
                  <a:gd name="T2" fmla="*/ 817 w 817"/>
                  <a:gd name="T3" fmla="*/ 68 h 713"/>
                  <a:gd name="T4" fmla="*/ 448 w 817"/>
                  <a:gd name="T5" fmla="*/ 713 h 713"/>
                  <a:gd name="T6" fmla="*/ 0 w 817"/>
                  <a:gd name="T7" fmla="*/ 0 h 7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17"/>
                  <a:gd name="T13" fmla="*/ 0 h 713"/>
                  <a:gd name="T14" fmla="*/ 817 w 817"/>
                  <a:gd name="T15" fmla="*/ 713 h 7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17" h="713">
                    <a:moveTo>
                      <a:pt x="0" y="0"/>
                    </a:moveTo>
                    <a:lnTo>
                      <a:pt x="817" y="68"/>
                    </a:lnTo>
                    <a:lnTo>
                      <a:pt x="448" y="7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D3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886347" y="3870343"/>
                <a:ext cx="1397000" cy="1042988"/>
              </a:xfrm>
              <a:custGeom>
                <a:avLst/>
                <a:gdLst>
                  <a:gd name="T0" fmla="*/ 793 w 793"/>
                  <a:gd name="T1" fmla="*/ 0 h 707"/>
                  <a:gd name="T2" fmla="*/ 357 w 793"/>
                  <a:gd name="T3" fmla="*/ 707 h 707"/>
                  <a:gd name="T4" fmla="*/ 0 w 793"/>
                  <a:gd name="T5" fmla="*/ 68 h 707"/>
                  <a:gd name="T6" fmla="*/ 793 w 793"/>
                  <a:gd name="T7" fmla="*/ 0 h 70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93"/>
                  <a:gd name="T13" fmla="*/ 0 h 707"/>
                  <a:gd name="T14" fmla="*/ 793 w 793"/>
                  <a:gd name="T15" fmla="*/ 707 h 70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93" h="707">
                    <a:moveTo>
                      <a:pt x="793" y="0"/>
                    </a:moveTo>
                    <a:lnTo>
                      <a:pt x="357" y="707"/>
                    </a:lnTo>
                    <a:lnTo>
                      <a:pt x="0" y="68"/>
                    </a:lnTo>
                    <a:lnTo>
                      <a:pt x="793" y="0"/>
                    </a:lnTo>
                    <a:close/>
                  </a:path>
                </a:pathLst>
              </a:custGeom>
              <a:solidFill>
                <a:srgbClr val="D7E6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3929085" y="4906981"/>
                <a:ext cx="1563688" cy="265113"/>
              </a:xfrm>
              <a:custGeom>
                <a:avLst/>
                <a:gdLst>
                  <a:gd name="T0" fmla="*/ 0 w 912"/>
                  <a:gd name="T1" fmla="*/ 0 h 192"/>
                  <a:gd name="T2" fmla="*/ 0 w 912"/>
                  <a:gd name="T3" fmla="*/ 192 h 192"/>
                  <a:gd name="T4" fmla="*/ 912 w 912"/>
                  <a:gd name="T5" fmla="*/ 192 h 192"/>
                  <a:gd name="T6" fmla="*/ 912 w 912"/>
                  <a:gd name="T7" fmla="*/ 0 h 192"/>
                  <a:gd name="T8" fmla="*/ 0 w 912"/>
                  <a:gd name="T9" fmla="*/ 0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192"/>
                  <a:gd name="T17" fmla="*/ 912 w 912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192">
                    <a:moveTo>
                      <a:pt x="0" y="0"/>
                    </a:moveTo>
                    <a:lnTo>
                      <a:pt x="0" y="192"/>
                    </a:lnTo>
                    <a:lnTo>
                      <a:pt x="912" y="192"/>
                    </a:lnTo>
                    <a:lnTo>
                      <a:pt x="9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FABE3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1" name="Freeform 21"/>
              <p:cNvSpPr>
                <a:spLocks/>
              </p:cNvSpPr>
              <p:nvPr/>
            </p:nvSpPr>
            <p:spPr bwMode="auto">
              <a:xfrm>
                <a:off x="3146447" y="3865581"/>
                <a:ext cx="792163" cy="1306513"/>
              </a:xfrm>
              <a:custGeom>
                <a:avLst/>
                <a:gdLst>
                  <a:gd name="T0" fmla="*/ 12 w 456"/>
                  <a:gd name="T1" fmla="*/ 0 h 851"/>
                  <a:gd name="T2" fmla="*/ 456 w 456"/>
                  <a:gd name="T3" fmla="*/ 667 h 851"/>
                  <a:gd name="T4" fmla="*/ 456 w 456"/>
                  <a:gd name="T5" fmla="*/ 851 h 851"/>
                  <a:gd name="T6" fmla="*/ 0 w 456"/>
                  <a:gd name="T7" fmla="*/ 125 h 851"/>
                  <a:gd name="T8" fmla="*/ 12 w 456"/>
                  <a:gd name="T9" fmla="*/ 0 h 8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6"/>
                  <a:gd name="T16" fmla="*/ 0 h 851"/>
                  <a:gd name="T17" fmla="*/ 456 w 456"/>
                  <a:gd name="T18" fmla="*/ 851 h 8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6" h="851">
                    <a:moveTo>
                      <a:pt x="12" y="0"/>
                    </a:moveTo>
                    <a:lnTo>
                      <a:pt x="456" y="667"/>
                    </a:lnTo>
                    <a:lnTo>
                      <a:pt x="456" y="851"/>
                    </a:lnTo>
                    <a:lnTo>
                      <a:pt x="0" y="12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A5B8D9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5492772" y="3865581"/>
                <a:ext cx="793750" cy="1306513"/>
              </a:xfrm>
              <a:custGeom>
                <a:avLst/>
                <a:gdLst>
                  <a:gd name="T0" fmla="*/ 444 w 444"/>
                  <a:gd name="T1" fmla="*/ 0 h 851"/>
                  <a:gd name="T2" fmla="*/ 0 w 444"/>
                  <a:gd name="T3" fmla="*/ 667 h 851"/>
                  <a:gd name="T4" fmla="*/ 0 w 444"/>
                  <a:gd name="T5" fmla="*/ 851 h 851"/>
                  <a:gd name="T6" fmla="*/ 444 w 444"/>
                  <a:gd name="T7" fmla="*/ 131 h 851"/>
                  <a:gd name="T8" fmla="*/ 444 w 444"/>
                  <a:gd name="T9" fmla="*/ 0 h 8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4"/>
                  <a:gd name="T16" fmla="*/ 0 h 851"/>
                  <a:gd name="T17" fmla="*/ 444 w 444"/>
                  <a:gd name="T18" fmla="*/ 851 h 8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4" h="851">
                    <a:moveTo>
                      <a:pt x="444" y="0"/>
                    </a:moveTo>
                    <a:lnTo>
                      <a:pt x="0" y="667"/>
                    </a:lnTo>
                    <a:lnTo>
                      <a:pt x="0" y="851"/>
                    </a:lnTo>
                    <a:lnTo>
                      <a:pt x="444" y="131"/>
                    </a:lnTo>
                    <a:lnTo>
                      <a:pt x="444" y="0"/>
                    </a:lnTo>
                    <a:close/>
                  </a:path>
                </a:pathLst>
              </a:custGeom>
              <a:solidFill>
                <a:srgbClr val="A5B8D9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7" name="Freeform 37"/>
              <p:cNvSpPr>
                <a:spLocks/>
              </p:cNvSpPr>
              <p:nvPr/>
            </p:nvSpPr>
            <p:spPr bwMode="auto">
              <a:xfrm>
                <a:off x="1520847" y="4178318"/>
                <a:ext cx="1997075" cy="93663"/>
              </a:xfrm>
              <a:custGeom>
                <a:avLst/>
                <a:gdLst>
                  <a:gd name="T0" fmla="*/ 1056 w 1056"/>
                  <a:gd name="T1" fmla="*/ 55 h 55"/>
                  <a:gd name="T2" fmla="*/ 960 w 1056"/>
                  <a:gd name="T3" fmla="*/ 0 h 55"/>
                  <a:gd name="T4" fmla="*/ 0 w 1056"/>
                  <a:gd name="T5" fmla="*/ 0 h 55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55"/>
                  <a:gd name="T11" fmla="*/ 1056 w 1056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55">
                    <a:moveTo>
                      <a:pt x="1056" y="55"/>
                    </a:moveTo>
                    <a:lnTo>
                      <a:pt x="960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8" name="Freeform 38"/>
              <p:cNvSpPr>
                <a:spLocks/>
              </p:cNvSpPr>
              <p:nvPr/>
            </p:nvSpPr>
            <p:spPr bwMode="auto">
              <a:xfrm flipV="1">
                <a:off x="5853135" y="4200543"/>
                <a:ext cx="1831975" cy="69850"/>
              </a:xfrm>
              <a:custGeom>
                <a:avLst/>
                <a:gdLst>
                  <a:gd name="T0" fmla="*/ 0 w 1056"/>
                  <a:gd name="T1" fmla="*/ 0 h 96"/>
                  <a:gd name="T2" fmla="*/ 96 w 1056"/>
                  <a:gd name="T3" fmla="*/ 96 h 96"/>
                  <a:gd name="T4" fmla="*/ 1056 w 1056"/>
                  <a:gd name="T5" fmla="*/ 96 h 9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96"/>
                  <a:gd name="T11" fmla="*/ 1056 w 1056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96">
                    <a:moveTo>
                      <a:pt x="0" y="0"/>
                    </a:moveTo>
                    <a:lnTo>
                      <a:pt x="96" y="96"/>
                    </a:lnTo>
                    <a:lnTo>
                      <a:pt x="1056" y="96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0" name="Freeform 40"/>
              <p:cNvSpPr>
                <a:spLocks/>
              </p:cNvSpPr>
              <p:nvPr/>
            </p:nvSpPr>
            <p:spPr bwMode="auto">
              <a:xfrm>
                <a:off x="4132285" y="2730518"/>
                <a:ext cx="1624013" cy="174625"/>
              </a:xfrm>
              <a:custGeom>
                <a:avLst/>
                <a:gdLst>
                  <a:gd name="T0" fmla="*/ 0 w 960"/>
                  <a:gd name="T1" fmla="*/ 99 h 99"/>
                  <a:gd name="T2" fmla="*/ 144 w 960"/>
                  <a:gd name="T3" fmla="*/ 0 h 99"/>
                  <a:gd name="T4" fmla="*/ 960 w 960"/>
                  <a:gd name="T5" fmla="*/ 0 h 99"/>
                  <a:gd name="T6" fmla="*/ 0 60000 65536"/>
                  <a:gd name="T7" fmla="*/ 0 60000 65536"/>
                  <a:gd name="T8" fmla="*/ 0 60000 65536"/>
                  <a:gd name="T9" fmla="*/ 0 w 960"/>
                  <a:gd name="T10" fmla="*/ 0 h 99"/>
                  <a:gd name="T11" fmla="*/ 960 w 96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0" h="99">
                    <a:moveTo>
                      <a:pt x="0" y="99"/>
                    </a:moveTo>
                    <a:lnTo>
                      <a:pt x="144" y="0"/>
                    </a:lnTo>
                    <a:lnTo>
                      <a:pt x="96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1" name="Freeform 41"/>
              <p:cNvSpPr>
                <a:spLocks/>
              </p:cNvSpPr>
              <p:nvPr/>
            </p:nvSpPr>
            <p:spPr bwMode="auto">
              <a:xfrm flipH="1">
                <a:off x="1551010" y="3641743"/>
                <a:ext cx="1970088" cy="127000"/>
              </a:xfrm>
              <a:custGeom>
                <a:avLst/>
                <a:gdLst>
                  <a:gd name="T0" fmla="*/ 0 w 1008"/>
                  <a:gd name="T1" fmla="*/ 0 h 55"/>
                  <a:gd name="T2" fmla="*/ 96 w 1008"/>
                  <a:gd name="T3" fmla="*/ 55 h 55"/>
                  <a:gd name="T4" fmla="*/ 1008 w 1008"/>
                  <a:gd name="T5" fmla="*/ 55 h 55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55"/>
                  <a:gd name="T11" fmla="*/ 1008 w 1008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55">
                    <a:moveTo>
                      <a:pt x="0" y="0"/>
                    </a:moveTo>
                    <a:lnTo>
                      <a:pt x="96" y="55"/>
                    </a:lnTo>
                    <a:lnTo>
                      <a:pt x="1008" y="55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2" name="Freeform 42"/>
              <p:cNvSpPr>
                <a:spLocks/>
              </p:cNvSpPr>
              <p:nvPr/>
            </p:nvSpPr>
            <p:spPr bwMode="auto">
              <a:xfrm>
                <a:off x="3943372" y="4764106"/>
                <a:ext cx="1525588" cy="473075"/>
              </a:xfrm>
              <a:custGeom>
                <a:avLst/>
                <a:gdLst>
                  <a:gd name="T0" fmla="*/ 156 w 906"/>
                  <a:gd name="T1" fmla="*/ 0 h 324"/>
                  <a:gd name="T2" fmla="*/ 0 w 906"/>
                  <a:gd name="T3" fmla="*/ 324 h 324"/>
                  <a:gd name="T4" fmla="*/ 906 w 906"/>
                  <a:gd name="T5" fmla="*/ 324 h 324"/>
                  <a:gd name="T6" fmla="*/ 0 60000 65536"/>
                  <a:gd name="T7" fmla="*/ 0 60000 65536"/>
                  <a:gd name="T8" fmla="*/ 0 60000 65536"/>
                  <a:gd name="T9" fmla="*/ 0 w 906"/>
                  <a:gd name="T10" fmla="*/ 0 h 324"/>
                  <a:gd name="T11" fmla="*/ 906 w 906"/>
                  <a:gd name="T12" fmla="*/ 324 h 3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6" h="324">
                    <a:moveTo>
                      <a:pt x="156" y="0"/>
                    </a:moveTo>
                    <a:lnTo>
                      <a:pt x="0" y="324"/>
                    </a:lnTo>
                    <a:lnTo>
                      <a:pt x="906" y="324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3" name="Oval 29"/>
            <p:cNvSpPr>
              <a:spLocks noChangeArrowheads="1"/>
            </p:cNvSpPr>
            <p:nvPr/>
          </p:nvSpPr>
          <p:spPr bwMode="auto">
            <a:xfrm>
              <a:off x="4232297" y="3517918"/>
              <a:ext cx="1027113" cy="8985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ko-KR" altLang="ko-KR" sz="1200" b="1">
                <a:ea typeface="굴림체" pitchFamily="49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934097" y="3000372"/>
            <a:ext cx="2281241" cy="760434"/>
            <a:chOff x="5934097" y="3000372"/>
            <a:chExt cx="2281241" cy="760434"/>
          </a:xfrm>
        </p:grpSpPr>
        <p:sp>
          <p:nvSpPr>
            <p:cNvPr id="80" name="AutoShape 10"/>
            <p:cNvSpPr>
              <a:spLocks noChangeArrowheads="1"/>
            </p:cNvSpPr>
            <p:nvPr/>
          </p:nvSpPr>
          <p:spPr bwMode="auto">
            <a:xfrm>
              <a:off x="6215074" y="3000372"/>
              <a:ext cx="2000264" cy="701726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wrap="square" lIns="14288" tIns="20638" rIns="14288" bIns="20638" anchor="ctr"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베트남 문화를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체험하다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09" name="Freeform 39"/>
            <p:cNvSpPr>
              <a:spLocks/>
            </p:cNvSpPr>
            <p:nvPr/>
          </p:nvSpPr>
          <p:spPr bwMode="auto">
            <a:xfrm>
              <a:off x="5934097" y="3649681"/>
              <a:ext cx="1746250" cy="111125"/>
            </a:xfrm>
            <a:custGeom>
              <a:avLst/>
              <a:gdLst>
                <a:gd name="T0" fmla="*/ 0 w 1008"/>
                <a:gd name="T1" fmla="*/ 0 h 55"/>
                <a:gd name="T2" fmla="*/ 96 w 1008"/>
                <a:gd name="T3" fmla="*/ 55 h 55"/>
                <a:gd name="T4" fmla="*/ 1008 w 1008"/>
                <a:gd name="T5" fmla="*/ 55 h 55"/>
                <a:gd name="T6" fmla="*/ 0 60000 65536"/>
                <a:gd name="T7" fmla="*/ 0 60000 65536"/>
                <a:gd name="T8" fmla="*/ 0 60000 65536"/>
                <a:gd name="T9" fmla="*/ 0 w 1008"/>
                <a:gd name="T10" fmla="*/ 0 h 55"/>
                <a:gd name="T11" fmla="*/ 1008 w 1008"/>
                <a:gd name="T12" fmla="*/ 55 h 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5">
                  <a:moveTo>
                    <a:pt x="0" y="0"/>
                  </a:moveTo>
                  <a:lnTo>
                    <a:pt x="96" y="55"/>
                  </a:lnTo>
                  <a:lnTo>
                    <a:pt x="1008" y="55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45" name="그림 44" descr="_MG_92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480" y="4000504"/>
            <a:ext cx="1928826" cy="1285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" name="그림 45" descr="_MG_92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-202435" y="4131471"/>
            <a:ext cx="2928934" cy="1952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7" name="그림 46" descr="_MG_93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00232" y="5357826"/>
            <a:ext cx="1821669" cy="1214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" name="그림 47" descr="_MG_935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29124" y="5000636"/>
            <a:ext cx="2428860" cy="1619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0" name="그림 49" descr="_MG_958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628" y="3571876"/>
            <a:ext cx="2643174" cy="1762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" name="그림 50" descr="_MG_963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86182" y="4238630"/>
            <a:ext cx="1464479" cy="976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그림 51" descr="_MG_962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6200000">
            <a:off x="-107188" y="1930565"/>
            <a:ext cx="2357454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그림 52" descr="_MG_964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400000">
            <a:off x="1624591" y="1804377"/>
            <a:ext cx="1825215" cy="1216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" name="그림 53" descr="_MG_964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00958" y="4500570"/>
            <a:ext cx="1335852" cy="890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" name="그림 54" descr="_MG_9643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072330" y="5357826"/>
            <a:ext cx="1785950" cy="1190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" name="그림 55" descr="_MG_9645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357686" y="3071810"/>
            <a:ext cx="1500198" cy="10001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7" name="그림 56" descr="_MG_9650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857620" y="1428736"/>
            <a:ext cx="2107388" cy="1404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8" name="그림 57" descr="_MG_9649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16200000">
            <a:off x="2738424" y="2476493"/>
            <a:ext cx="2000264" cy="13335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그림 58" descr="_MG_9666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16200000">
            <a:off x="7355112" y="3217657"/>
            <a:ext cx="1732334" cy="1154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07407E-6 L 0.0257 -0.1502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7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,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그곳에서 우리는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grpSp>
        <p:nvGrpSpPr>
          <p:cNvPr id="45" name="그룹 44"/>
          <p:cNvGrpSpPr/>
          <p:nvPr/>
        </p:nvGrpSpPr>
        <p:grpSpPr>
          <a:xfrm>
            <a:off x="1357291" y="1928802"/>
            <a:ext cx="6858047" cy="4143404"/>
            <a:chOff x="1357291" y="1928802"/>
            <a:chExt cx="6858047" cy="4143404"/>
          </a:xfrm>
        </p:grpSpPr>
        <p:grpSp>
          <p:nvGrpSpPr>
            <p:cNvPr id="42" name="그룹 41"/>
            <p:cNvGrpSpPr/>
            <p:nvPr/>
          </p:nvGrpSpPr>
          <p:grpSpPr>
            <a:xfrm>
              <a:off x="1357291" y="1928802"/>
              <a:ext cx="6858047" cy="4143404"/>
              <a:chOff x="1357291" y="1928802"/>
              <a:chExt cx="6858047" cy="4143404"/>
            </a:xfrm>
          </p:grpSpPr>
          <p:sp>
            <p:nvSpPr>
              <p:cNvPr id="78" name="AutoShape 8"/>
              <p:cNvSpPr>
                <a:spLocks noChangeArrowheads="1"/>
              </p:cNvSpPr>
              <p:nvPr/>
            </p:nvSpPr>
            <p:spPr bwMode="auto">
              <a:xfrm>
                <a:off x="1428728" y="2643182"/>
                <a:ext cx="1871663" cy="1030338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베트남사람들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, </a:t>
                </a: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그들과 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진짜언어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로 소통하다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79" name="AutoShape 9"/>
              <p:cNvSpPr>
                <a:spLocks noChangeArrowheads="1"/>
              </p:cNvSpPr>
              <p:nvPr/>
            </p:nvSpPr>
            <p:spPr bwMode="auto">
              <a:xfrm>
                <a:off x="3929058" y="1928802"/>
                <a:ext cx="2043099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Y 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지역아동센터 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아이들과 함께하다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0" name="AutoShape 10"/>
              <p:cNvSpPr>
                <a:spLocks noChangeArrowheads="1"/>
              </p:cNvSpPr>
              <p:nvPr/>
            </p:nvSpPr>
            <p:spPr bwMode="auto">
              <a:xfrm>
                <a:off x="6215074" y="3000372"/>
                <a:ext cx="2000264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베트남 문화를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체험하다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1" name="AutoShape 11"/>
              <p:cNvSpPr>
                <a:spLocks noChangeArrowheads="1"/>
              </p:cNvSpPr>
              <p:nvPr/>
            </p:nvSpPr>
            <p:spPr bwMode="auto">
              <a:xfrm>
                <a:off x="3857620" y="5370480"/>
                <a:ext cx="1765300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자연을 활용한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놀이를 배우다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3" name="AutoShape 13"/>
              <p:cNvSpPr>
                <a:spLocks noChangeArrowheads="1"/>
              </p:cNvSpPr>
              <p:nvPr/>
            </p:nvSpPr>
            <p:spPr bwMode="auto">
              <a:xfrm>
                <a:off x="1357291" y="4345006"/>
                <a:ext cx="2098720" cy="1358951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모국 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정체감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 형성 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멘토링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 프로그램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에 대한 요구도 및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만족도 조사하다 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4" name="AutoShape 14"/>
              <p:cNvSpPr>
                <a:spLocks noChangeArrowheads="1"/>
              </p:cNvSpPr>
              <p:nvPr/>
            </p:nvSpPr>
            <p:spPr bwMode="auto">
              <a:xfrm>
                <a:off x="3165497" y="2833706"/>
                <a:ext cx="3130550" cy="2078038"/>
              </a:xfrm>
              <a:prstGeom prst="hexagon">
                <a:avLst>
                  <a:gd name="adj" fmla="val 37662"/>
                  <a:gd name="vf" fmla="val 115470"/>
                </a:avLst>
              </a:prstGeom>
              <a:solidFill>
                <a:srgbClr val="F0F6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5" name="Freeform 15"/>
              <p:cNvSpPr>
                <a:spLocks/>
              </p:cNvSpPr>
              <p:nvPr/>
            </p:nvSpPr>
            <p:spPr bwMode="auto">
              <a:xfrm>
                <a:off x="3165497" y="2825768"/>
                <a:ext cx="1555750" cy="1212850"/>
              </a:xfrm>
              <a:custGeom>
                <a:avLst/>
                <a:gdLst>
                  <a:gd name="T0" fmla="*/ 455 w 883"/>
                  <a:gd name="T1" fmla="*/ 0 h 824"/>
                  <a:gd name="T2" fmla="*/ 0 w 883"/>
                  <a:gd name="T3" fmla="*/ 707 h 824"/>
                  <a:gd name="T4" fmla="*/ 883 w 883"/>
                  <a:gd name="T5" fmla="*/ 824 h 824"/>
                  <a:gd name="T6" fmla="*/ 455 w 883"/>
                  <a:gd name="T7" fmla="*/ 0 h 8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83"/>
                  <a:gd name="T13" fmla="*/ 0 h 824"/>
                  <a:gd name="T14" fmla="*/ 883 w 883"/>
                  <a:gd name="T15" fmla="*/ 824 h 8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3" h="824">
                    <a:moveTo>
                      <a:pt x="455" y="0"/>
                    </a:moveTo>
                    <a:lnTo>
                      <a:pt x="0" y="707"/>
                    </a:lnTo>
                    <a:lnTo>
                      <a:pt x="883" y="824"/>
                    </a:lnTo>
                    <a:lnTo>
                      <a:pt x="455" y="0"/>
                    </a:lnTo>
                    <a:close/>
                  </a:path>
                </a:pathLst>
              </a:custGeom>
              <a:solidFill>
                <a:srgbClr val="D7E6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872060" y="2827356"/>
                <a:ext cx="1417638" cy="1123950"/>
              </a:xfrm>
              <a:custGeom>
                <a:avLst/>
                <a:gdLst>
                  <a:gd name="T0" fmla="*/ 387 w 867"/>
                  <a:gd name="T1" fmla="*/ 0 h 777"/>
                  <a:gd name="T2" fmla="*/ 867 w 867"/>
                  <a:gd name="T3" fmla="*/ 721 h 777"/>
                  <a:gd name="T4" fmla="*/ 194 w 867"/>
                  <a:gd name="T5" fmla="*/ 777 h 777"/>
                  <a:gd name="T6" fmla="*/ 0 w 867"/>
                  <a:gd name="T7" fmla="*/ 728 h 777"/>
                  <a:gd name="T8" fmla="*/ 387 w 867"/>
                  <a:gd name="T9" fmla="*/ 0 h 7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7"/>
                  <a:gd name="T16" fmla="*/ 0 h 777"/>
                  <a:gd name="T17" fmla="*/ 867 w 867"/>
                  <a:gd name="T18" fmla="*/ 777 h 77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7" h="777">
                    <a:moveTo>
                      <a:pt x="387" y="0"/>
                    </a:moveTo>
                    <a:lnTo>
                      <a:pt x="867" y="721"/>
                    </a:lnTo>
                    <a:lnTo>
                      <a:pt x="194" y="777"/>
                    </a:lnTo>
                    <a:lnTo>
                      <a:pt x="0" y="728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rgbClr val="B7D3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922735" y="3779856"/>
                <a:ext cx="1597025" cy="1131888"/>
              </a:xfrm>
              <a:custGeom>
                <a:avLst/>
                <a:gdLst>
                  <a:gd name="T0" fmla="*/ 0 w 1008"/>
                  <a:gd name="T1" fmla="*/ 762 h 762"/>
                  <a:gd name="T2" fmla="*/ 1008 w 1008"/>
                  <a:gd name="T3" fmla="*/ 762 h 762"/>
                  <a:gd name="T4" fmla="*/ 516 w 1008"/>
                  <a:gd name="T5" fmla="*/ 0 h 762"/>
                  <a:gd name="T6" fmla="*/ 0 w 1008"/>
                  <a:gd name="T7" fmla="*/ 762 h 7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"/>
                  <a:gd name="T13" fmla="*/ 0 h 762"/>
                  <a:gd name="T14" fmla="*/ 1008 w 1008"/>
                  <a:gd name="T15" fmla="*/ 762 h 7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" h="762">
                    <a:moveTo>
                      <a:pt x="0" y="762"/>
                    </a:moveTo>
                    <a:lnTo>
                      <a:pt x="1008" y="762"/>
                    </a:lnTo>
                    <a:lnTo>
                      <a:pt x="516" y="0"/>
                    </a:lnTo>
                    <a:lnTo>
                      <a:pt x="0" y="762"/>
                    </a:lnTo>
                    <a:close/>
                  </a:path>
                </a:pathLst>
              </a:custGeom>
              <a:solidFill>
                <a:srgbClr val="F0F6F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165497" y="3867168"/>
                <a:ext cx="1438275" cy="1052513"/>
              </a:xfrm>
              <a:custGeom>
                <a:avLst/>
                <a:gdLst>
                  <a:gd name="T0" fmla="*/ 0 w 817"/>
                  <a:gd name="T1" fmla="*/ 0 h 713"/>
                  <a:gd name="T2" fmla="*/ 817 w 817"/>
                  <a:gd name="T3" fmla="*/ 68 h 713"/>
                  <a:gd name="T4" fmla="*/ 448 w 817"/>
                  <a:gd name="T5" fmla="*/ 713 h 713"/>
                  <a:gd name="T6" fmla="*/ 0 w 817"/>
                  <a:gd name="T7" fmla="*/ 0 h 7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17"/>
                  <a:gd name="T13" fmla="*/ 0 h 713"/>
                  <a:gd name="T14" fmla="*/ 817 w 817"/>
                  <a:gd name="T15" fmla="*/ 713 h 7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17" h="713">
                    <a:moveTo>
                      <a:pt x="0" y="0"/>
                    </a:moveTo>
                    <a:lnTo>
                      <a:pt x="817" y="68"/>
                    </a:lnTo>
                    <a:lnTo>
                      <a:pt x="448" y="7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D3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886347" y="3870343"/>
                <a:ext cx="1397000" cy="1042988"/>
              </a:xfrm>
              <a:custGeom>
                <a:avLst/>
                <a:gdLst>
                  <a:gd name="T0" fmla="*/ 793 w 793"/>
                  <a:gd name="T1" fmla="*/ 0 h 707"/>
                  <a:gd name="T2" fmla="*/ 357 w 793"/>
                  <a:gd name="T3" fmla="*/ 707 h 707"/>
                  <a:gd name="T4" fmla="*/ 0 w 793"/>
                  <a:gd name="T5" fmla="*/ 68 h 707"/>
                  <a:gd name="T6" fmla="*/ 793 w 793"/>
                  <a:gd name="T7" fmla="*/ 0 h 70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93"/>
                  <a:gd name="T13" fmla="*/ 0 h 707"/>
                  <a:gd name="T14" fmla="*/ 793 w 793"/>
                  <a:gd name="T15" fmla="*/ 707 h 70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93" h="707">
                    <a:moveTo>
                      <a:pt x="793" y="0"/>
                    </a:moveTo>
                    <a:lnTo>
                      <a:pt x="357" y="707"/>
                    </a:lnTo>
                    <a:lnTo>
                      <a:pt x="0" y="68"/>
                    </a:lnTo>
                    <a:lnTo>
                      <a:pt x="793" y="0"/>
                    </a:lnTo>
                    <a:close/>
                  </a:path>
                </a:pathLst>
              </a:custGeom>
              <a:solidFill>
                <a:srgbClr val="D7E6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3929085" y="4906981"/>
                <a:ext cx="1563688" cy="265113"/>
              </a:xfrm>
              <a:custGeom>
                <a:avLst/>
                <a:gdLst>
                  <a:gd name="T0" fmla="*/ 0 w 912"/>
                  <a:gd name="T1" fmla="*/ 0 h 192"/>
                  <a:gd name="T2" fmla="*/ 0 w 912"/>
                  <a:gd name="T3" fmla="*/ 192 h 192"/>
                  <a:gd name="T4" fmla="*/ 912 w 912"/>
                  <a:gd name="T5" fmla="*/ 192 h 192"/>
                  <a:gd name="T6" fmla="*/ 912 w 912"/>
                  <a:gd name="T7" fmla="*/ 0 h 192"/>
                  <a:gd name="T8" fmla="*/ 0 w 912"/>
                  <a:gd name="T9" fmla="*/ 0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192"/>
                  <a:gd name="T17" fmla="*/ 912 w 912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192">
                    <a:moveTo>
                      <a:pt x="0" y="0"/>
                    </a:moveTo>
                    <a:lnTo>
                      <a:pt x="0" y="192"/>
                    </a:lnTo>
                    <a:lnTo>
                      <a:pt x="912" y="192"/>
                    </a:lnTo>
                    <a:lnTo>
                      <a:pt x="9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FABE3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1" name="Freeform 21"/>
              <p:cNvSpPr>
                <a:spLocks/>
              </p:cNvSpPr>
              <p:nvPr/>
            </p:nvSpPr>
            <p:spPr bwMode="auto">
              <a:xfrm>
                <a:off x="3146447" y="3865581"/>
                <a:ext cx="792163" cy="1306513"/>
              </a:xfrm>
              <a:custGeom>
                <a:avLst/>
                <a:gdLst>
                  <a:gd name="T0" fmla="*/ 12 w 456"/>
                  <a:gd name="T1" fmla="*/ 0 h 851"/>
                  <a:gd name="T2" fmla="*/ 456 w 456"/>
                  <a:gd name="T3" fmla="*/ 667 h 851"/>
                  <a:gd name="T4" fmla="*/ 456 w 456"/>
                  <a:gd name="T5" fmla="*/ 851 h 851"/>
                  <a:gd name="T6" fmla="*/ 0 w 456"/>
                  <a:gd name="T7" fmla="*/ 125 h 851"/>
                  <a:gd name="T8" fmla="*/ 12 w 456"/>
                  <a:gd name="T9" fmla="*/ 0 h 8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6"/>
                  <a:gd name="T16" fmla="*/ 0 h 851"/>
                  <a:gd name="T17" fmla="*/ 456 w 456"/>
                  <a:gd name="T18" fmla="*/ 851 h 8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6" h="851">
                    <a:moveTo>
                      <a:pt x="12" y="0"/>
                    </a:moveTo>
                    <a:lnTo>
                      <a:pt x="456" y="667"/>
                    </a:lnTo>
                    <a:lnTo>
                      <a:pt x="456" y="851"/>
                    </a:lnTo>
                    <a:lnTo>
                      <a:pt x="0" y="12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A5B8D9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5492772" y="3865581"/>
                <a:ext cx="793750" cy="1306513"/>
              </a:xfrm>
              <a:custGeom>
                <a:avLst/>
                <a:gdLst>
                  <a:gd name="T0" fmla="*/ 444 w 444"/>
                  <a:gd name="T1" fmla="*/ 0 h 851"/>
                  <a:gd name="T2" fmla="*/ 0 w 444"/>
                  <a:gd name="T3" fmla="*/ 667 h 851"/>
                  <a:gd name="T4" fmla="*/ 0 w 444"/>
                  <a:gd name="T5" fmla="*/ 851 h 851"/>
                  <a:gd name="T6" fmla="*/ 444 w 444"/>
                  <a:gd name="T7" fmla="*/ 131 h 851"/>
                  <a:gd name="T8" fmla="*/ 444 w 444"/>
                  <a:gd name="T9" fmla="*/ 0 h 8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4"/>
                  <a:gd name="T16" fmla="*/ 0 h 851"/>
                  <a:gd name="T17" fmla="*/ 444 w 444"/>
                  <a:gd name="T18" fmla="*/ 851 h 8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4" h="851">
                    <a:moveTo>
                      <a:pt x="444" y="0"/>
                    </a:moveTo>
                    <a:lnTo>
                      <a:pt x="0" y="667"/>
                    </a:lnTo>
                    <a:lnTo>
                      <a:pt x="0" y="851"/>
                    </a:lnTo>
                    <a:lnTo>
                      <a:pt x="444" y="131"/>
                    </a:lnTo>
                    <a:lnTo>
                      <a:pt x="444" y="0"/>
                    </a:lnTo>
                    <a:close/>
                  </a:path>
                </a:pathLst>
              </a:custGeom>
              <a:solidFill>
                <a:srgbClr val="A5B8D9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7" name="Freeform 37"/>
              <p:cNvSpPr>
                <a:spLocks/>
              </p:cNvSpPr>
              <p:nvPr/>
            </p:nvSpPr>
            <p:spPr bwMode="auto">
              <a:xfrm>
                <a:off x="1520847" y="4178318"/>
                <a:ext cx="1997075" cy="93663"/>
              </a:xfrm>
              <a:custGeom>
                <a:avLst/>
                <a:gdLst>
                  <a:gd name="T0" fmla="*/ 1056 w 1056"/>
                  <a:gd name="T1" fmla="*/ 55 h 55"/>
                  <a:gd name="T2" fmla="*/ 960 w 1056"/>
                  <a:gd name="T3" fmla="*/ 0 h 55"/>
                  <a:gd name="T4" fmla="*/ 0 w 1056"/>
                  <a:gd name="T5" fmla="*/ 0 h 55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55"/>
                  <a:gd name="T11" fmla="*/ 1056 w 1056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55">
                    <a:moveTo>
                      <a:pt x="1056" y="55"/>
                    </a:moveTo>
                    <a:lnTo>
                      <a:pt x="960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9" name="Freeform 39"/>
              <p:cNvSpPr>
                <a:spLocks/>
              </p:cNvSpPr>
              <p:nvPr/>
            </p:nvSpPr>
            <p:spPr bwMode="auto">
              <a:xfrm>
                <a:off x="5934097" y="3649681"/>
                <a:ext cx="1746250" cy="111125"/>
              </a:xfrm>
              <a:custGeom>
                <a:avLst/>
                <a:gdLst>
                  <a:gd name="T0" fmla="*/ 0 w 1008"/>
                  <a:gd name="T1" fmla="*/ 0 h 55"/>
                  <a:gd name="T2" fmla="*/ 96 w 1008"/>
                  <a:gd name="T3" fmla="*/ 55 h 55"/>
                  <a:gd name="T4" fmla="*/ 1008 w 1008"/>
                  <a:gd name="T5" fmla="*/ 55 h 55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55"/>
                  <a:gd name="T11" fmla="*/ 1008 w 1008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55">
                    <a:moveTo>
                      <a:pt x="0" y="0"/>
                    </a:moveTo>
                    <a:lnTo>
                      <a:pt x="96" y="55"/>
                    </a:lnTo>
                    <a:lnTo>
                      <a:pt x="1008" y="55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0" name="Freeform 40"/>
              <p:cNvSpPr>
                <a:spLocks/>
              </p:cNvSpPr>
              <p:nvPr/>
            </p:nvSpPr>
            <p:spPr bwMode="auto">
              <a:xfrm>
                <a:off x="4132285" y="2730518"/>
                <a:ext cx="1624013" cy="174625"/>
              </a:xfrm>
              <a:custGeom>
                <a:avLst/>
                <a:gdLst>
                  <a:gd name="T0" fmla="*/ 0 w 960"/>
                  <a:gd name="T1" fmla="*/ 99 h 99"/>
                  <a:gd name="T2" fmla="*/ 144 w 960"/>
                  <a:gd name="T3" fmla="*/ 0 h 99"/>
                  <a:gd name="T4" fmla="*/ 960 w 960"/>
                  <a:gd name="T5" fmla="*/ 0 h 99"/>
                  <a:gd name="T6" fmla="*/ 0 60000 65536"/>
                  <a:gd name="T7" fmla="*/ 0 60000 65536"/>
                  <a:gd name="T8" fmla="*/ 0 60000 65536"/>
                  <a:gd name="T9" fmla="*/ 0 w 960"/>
                  <a:gd name="T10" fmla="*/ 0 h 99"/>
                  <a:gd name="T11" fmla="*/ 960 w 96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0" h="99">
                    <a:moveTo>
                      <a:pt x="0" y="99"/>
                    </a:moveTo>
                    <a:lnTo>
                      <a:pt x="144" y="0"/>
                    </a:lnTo>
                    <a:lnTo>
                      <a:pt x="96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1" name="Freeform 41"/>
              <p:cNvSpPr>
                <a:spLocks/>
              </p:cNvSpPr>
              <p:nvPr/>
            </p:nvSpPr>
            <p:spPr bwMode="auto">
              <a:xfrm flipH="1">
                <a:off x="1551010" y="3641743"/>
                <a:ext cx="1970088" cy="127000"/>
              </a:xfrm>
              <a:custGeom>
                <a:avLst/>
                <a:gdLst>
                  <a:gd name="T0" fmla="*/ 0 w 1008"/>
                  <a:gd name="T1" fmla="*/ 0 h 55"/>
                  <a:gd name="T2" fmla="*/ 96 w 1008"/>
                  <a:gd name="T3" fmla="*/ 55 h 55"/>
                  <a:gd name="T4" fmla="*/ 1008 w 1008"/>
                  <a:gd name="T5" fmla="*/ 55 h 55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55"/>
                  <a:gd name="T11" fmla="*/ 1008 w 1008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55">
                    <a:moveTo>
                      <a:pt x="0" y="0"/>
                    </a:moveTo>
                    <a:lnTo>
                      <a:pt x="96" y="55"/>
                    </a:lnTo>
                    <a:lnTo>
                      <a:pt x="1008" y="55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2" name="Freeform 42"/>
              <p:cNvSpPr>
                <a:spLocks/>
              </p:cNvSpPr>
              <p:nvPr/>
            </p:nvSpPr>
            <p:spPr bwMode="auto">
              <a:xfrm>
                <a:off x="3943372" y="4764106"/>
                <a:ext cx="1525588" cy="473075"/>
              </a:xfrm>
              <a:custGeom>
                <a:avLst/>
                <a:gdLst>
                  <a:gd name="T0" fmla="*/ 156 w 906"/>
                  <a:gd name="T1" fmla="*/ 0 h 324"/>
                  <a:gd name="T2" fmla="*/ 0 w 906"/>
                  <a:gd name="T3" fmla="*/ 324 h 324"/>
                  <a:gd name="T4" fmla="*/ 906 w 906"/>
                  <a:gd name="T5" fmla="*/ 324 h 324"/>
                  <a:gd name="T6" fmla="*/ 0 60000 65536"/>
                  <a:gd name="T7" fmla="*/ 0 60000 65536"/>
                  <a:gd name="T8" fmla="*/ 0 60000 65536"/>
                  <a:gd name="T9" fmla="*/ 0 w 906"/>
                  <a:gd name="T10" fmla="*/ 0 h 324"/>
                  <a:gd name="T11" fmla="*/ 906 w 906"/>
                  <a:gd name="T12" fmla="*/ 324 h 3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6" h="324">
                    <a:moveTo>
                      <a:pt x="156" y="0"/>
                    </a:moveTo>
                    <a:lnTo>
                      <a:pt x="0" y="324"/>
                    </a:lnTo>
                    <a:lnTo>
                      <a:pt x="906" y="324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3" name="Oval 29"/>
            <p:cNvSpPr>
              <a:spLocks noChangeArrowheads="1"/>
            </p:cNvSpPr>
            <p:nvPr/>
          </p:nvSpPr>
          <p:spPr bwMode="auto">
            <a:xfrm>
              <a:off x="4232297" y="3517918"/>
              <a:ext cx="1027113" cy="8985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ko-KR" altLang="ko-KR" sz="1200" b="1">
                <a:ea typeface="굴림체" pitchFamily="49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853135" y="4200543"/>
            <a:ext cx="2290765" cy="1444664"/>
            <a:chOff x="5853135" y="4200543"/>
            <a:chExt cx="2290765" cy="1444664"/>
          </a:xfrm>
        </p:grpSpPr>
        <p:sp>
          <p:nvSpPr>
            <p:cNvPr id="82" name="AutoShape 12"/>
            <p:cNvSpPr>
              <a:spLocks noChangeArrowheads="1"/>
            </p:cNvSpPr>
            <p:nvPr/>
          </p:nvSpPr>
          <p:spPr bwMode="auto">
            <a:xfrm>
              <a:off x="6270664" y="4286256"/>
              <a:ext cx="1873236" cy="1358951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wrap="square" lIns="14288" tIns="20638" rIns="14288" bIns="20638" anchor="ctr">
              <a:spAutoFit/>
            </a:bodyPr>
            <a:lstStyle/>
            <a:p>
              <a:pPr algn="ctr"/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‘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지역사회 어린이 작은 도서관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활성화 워크숍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’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에 가다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08" name="Freeform 38"/>
            <p:cNvSpPr>
              <a:spLocks/>
            </p:cNvSpPr>
            <p:nvPr/>
          </p:nvSpPr>
          <p:spPr bwMode="auto">
            <a:xfrm flipV="1">
              <a:off x="5853135" y="4200543"/>
              <a:ext cx="1831975" cy="69850"/>
            </a:xfrm>
            <a:custGeom>
              <a:avLst/>
              <a:gdLst>
                <a:gd name="T0" fmla="*/ 0 w 1056"/>
                <a:gd name="T1" fmla="*/ 0 h 96"/>
                <a:gd name="T2" fmla="*/ 96 w 1056"/>
                <a:gd name="T3" fmla="*/ 96 h 96"/>
                <a:gd name="T4" fmla="*/ 1056 w 1056"/>
                <a:gd name="T5" fmla="*/ 96 h 96"/>
                <a:gd name="T6" fmla="*/ 0 60000 65536"/>
                <a:gd name="T7" fmla="*/ 0 60000 65536"/>
                <a:gd name="T8" fmla="*/ 0 60000 65536"/>
                <a:gd name="T9" fmla="*/ 0 w 1056"/>
                <a:gd name="T10" fmla="*/ 0 h 96"/>
                <a:gd name="T11" fmla="*/ 1056 w 1056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96">
                  <a:moveTo>
                    <a:pt x="0" y="0"/>
                  </a:moveTo>
                  <a:lnTo>
                    <a:pt x="96" y="96"/>
                  </a:lnTo>
                  <a:lnTo>
                    <a:pt x="1056" y="9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46" name="그림 45" descr="DSC_01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428736"/>
            <a:ext cx="2000264" cy="1326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7" name="그림 46" descr="DSC_01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679304" y="4436208"/>
            <a:ext cx="2162601" cy="1434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" name="그림 47" descr="DSC_01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43174" y="1571612"/>
            <a:ext cx="3330414" cy="2208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" name="그림 48" descr="DSC_017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4500570"/>
            <a:ext cx="2360844" cy="1565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0" name="그림 49" descr="DSC_019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0920" y="3071810"/>
            <a:ext cx="2253114" cy="1494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" name="그림 50" descr="DSC_019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29058" y="3786190"/>
            <a:ext cx="2067968" cy="1371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그림 51" descr="DSC_019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6200000">
            <a:off x="2657320" y="4843614"/>
            <a:ext cx="2036600" cy="13505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52104E-6 L 0.05764 -0.3224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-16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,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그곳에서 우리는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grpSp>
        <p:nvGrpSpPr>
          <p:cNvPr id="118" name="그룹 117"/>
          <p:cNvGrpSpPr/>
          <p:nvPr/>
        </p:nvGrpSpPr>
        <p:grpSpPr>
          <a:xfrm>
            <a:off x="1357291" y="1928802"/>
            <a:ext cx="6858047" cy="3775155"/>
            <a:chOff x="1357291" y="1928802"/>
            <a:chExt cx="6858047" cy="3775155"/>
          </a:xfrm>
        </p:grpSpPr>
        <p:grpSp>
          <p:nvGrpSpPr>
            <p:cNvPr id="45" name="그룹 44"/>
            <p:cNvGrpSpPr/>
            <p:nvPr/>
          </p:nvGrpSpPr>
          <p:grpSpPr>
            <a:xfrm>
              <a:off x="1357291" y="1928802"/>
              <a:ext cx="6858047" cy="3775155"/>
              <a:chOff x="1357291" y="1928802"/>
              <a:chExt cx="6858047" cy="3775155"/>
            </a:xfrm>
          </p:grpSpPr>
          <p:grpSp>
            <p:nvGrpSpPr>
              <p:cNvPr id="43" name="그룹 42"/>
              <p:cNvGrpSpPr/>
              <p:nvPr/>
            </p:nvGrpSpPr>
            <p:grpSpPr>
              <a:xfrm>
                <a:off x="1357291" y="1928802"/>
                <a:ext cx="6858047" cy="3775155"/>
                <a:chOff x="1357291" y="1928802"/>
                <a:chExt cx="6858047" cy="3775155"/>
              </a:xfrm>
            </p:grpSpPr>
            <p:sp>
              <p:nvSpPr>
                <p:cNvPr id="78" name="AutoShape 8"/>
                <p:cNvSpPr>
                  <a:spLocks noChangeArrowheads="1"/>
                </p:cNvSpPr>
                <p:nvPr/>
              </p:nvSpPr>
              <p:spPr bwMode="auto">
                <a:xfrm>
                  <a:off x="1428728" y="2643182"/>
                  <a:ext cx="1871663" cy="1030338"/>
                </a:xfrm>
                <a:prstGeom prst="roundRect">
                  <a:avLst>
                    <a:gd name="adj" fmla="val 11269"/>
                  </a:avLst>
                </a:prstGeom>
                <a:solidFill>
                  <a:schemeClr val="bg1"/>
                </a:solidFill>
                <a:ln w="38100">
                  <a:solidFill>
                    <a:srgbClr val="BFD1E3"/>
                  </a:solidFill>
                  <a:round/>
                  <a:headEnd/>
                  <a:tailEnd/>
                </a:ln>
              </p:spPr>
              <p:txBody>
                <a:bodyPr lIns="14288" tIns="20638" rIns="14288" bIns="20638" anchor="ctr">
                  <a:spAutoFit/>
                </a:bodyPr>
                <a:lstStyle/>
                <a:p>
                  <a:pPr algn="ctr"/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베트남사람들</a:t>
                  </a:r>
                  <a:r>
                    <a:rPr lang="en-US" altLang="ko-KR" sz="2000" dirty="0" smtClean="0">
                      <a:latin typeface="08서울남산체 M" pitchFamily="18" charset="-127"/>
                      <a:ea typeface="08서울남산체 M" pitchFamily="18" charset="-127"/>
                    </a:rPr>
                    <a:t>, </a:t>
                  </a:r>
                </a:p>
                <a:p>
                  <a:pPr algn="ctr"/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그들과 </a:t>
                  </a:r>
                  <a:r>
                    <a:rPr lang="en-US" altLang="ko-KR" sz="2000" dirty="0" smtClean="0">
                      <a:latin typeface="08서울남산체 M" pitchFamily="18" charset="-127"/>
                      <a:ea typeface="08서울남산체 M" pitchFamily="18" charset="-127"/>
                    </a:rPr>
                    <a:t>‘</a:t>
                  </a:r>
                  <a:r>
                    <a:rPr lang="ko-KR" altLang="en-US" sz="2000" dirty="0" err="1" smtClean="0">
                      <a:latin typeface="08서울남산체 M" pitchFamily="18" charset="-127"/>
                      <a:ea typeface="08서울남산체 M" pitchFamily="18" charset="-127"/>
                    </a:rPr>
                    <a:t>진짜언어</a:t>
                  </a:r>
                  <a:r>
                    <a:rPr lang="en-US" altLang="ko-KR" sz="2000" dirty="0" smtClean="0">
                      <a:latin typeface="08서울남산체 M" pitchFamily="18" charset="-127"/>
                      <a:ea typeface="08서울남산체 M" pitchFamily="18" charset="-127"/>
                    </a:rPr>
                    <a:t>’</a:t>
                  </a:r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로 소통하다</a:t>
                  </a:r>
                  <a:endParaRPr lang="ko-KR" altLang="en-US" sz="2000" dirty="0">
                    <a:latin typeface="08서울남산체 M" pitchFamily="18" charset="-127"/>
                    <a:ea typeface="08서울남산체 M" pitchFamily="18" charset="-127"/>
                  </a:endParaRPr>
                </a:p>
              </p:txBody>
            </p:sp>
            <p:sp>
              <p:nvSpPr>
                <p:cNvPr id="79" name="AutoShape 9"/>
                <p:cNvSpPr>
                  <a:spLocks noChangeArrowheads="1"/>
                </p:cNvSpPr>
                <p:nvPr/>
              </p:nvSpPr>
              <p:spPr bwMode="auto">
                <a:xfrm>
                  <a:off x="3929058" y="1928802"/>
                  <a:ext cx="2043099" cy="701726"/>
                </a:xfrm>
                <a:prstGeom prst="roundRect">
                  <a:avLst>
                    <a:gd name="adj" fmla="val 11269"/>
                  </a:avLst>
                </a:prstGeom>
                <a:solidFill>
                  <a:schemeClr val="bg1"/>
                </a:solidFill>
                <a:ln w="38100">
                  <a:solidFill>
                    <a:srgbClr val="BFD1E3"/>
                  </a:solidFill>
                  <a:round/>
                  <a:headEnd/>
                  <a:tailEnd/>
                </a:ln>
              </p:spPr>
              <p:txBody>
                <a:bodyPr wrap="square" lIns="14288" tIns="20638" rIns="14288" bIns="20638" anchor="ctr">
                  <a:spAutoFit/>
                </a:bodyPr>
                <a:lstStyle/>
                <a:p>
                  <a:pPr algn="ctr"/>
                  <a:r>
                    <a:rPr lang="en-US" altLang="ko-KR" sz="2000" dirty="0" smtClean="0">
                      <a:latin typeface="08서울남산체 M" pitchFamily="18" charset="-127"/>
                      <a:ea typeface="08서울남산체 M" pitchFamily="18" charset="-127"/>
                    </a:rPr>
                    <a:t>Y </a:t>
                  </a:r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지역아동센터  </a:t>
                  </a:r>
                  <a:endParaRPr lang="en-US" altLang="ko-KR" sz="2000" dirty="0" smtClean="0">
                    <a:latin typeface="08서울남산체 M" pitchFamily="18" charset="-127"/>
                    <a:ea typeface="08서울남산체 M" pitchFamily="18" charset="-127"/>
                  </a:endParaRPr>
                </a:p>
                <a:p>
                  <a:pPr algn="ctr"/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아이들과 함께하다</a:t>
                  </a:r>
                  <a:endParaRPr lang="ko-KR" altLang="en-US" sz="2000" dirty="0">
                    <a:latin typeface="08서울남산체 M" pitchFamily="18" charset="-127"/>
                    <a:ea typeface="08서울남산체 M" pitchFamily="18" charset="-127"/>
                  </a:endParaRPr>
                </a:p>
              </p:txBody>
            </p:sp>
            <p:sp>
              <p:nvSpPr>
                <p:cNvPr id="80" name="AutoShape 10"/>
                <p:cNvSpPr>
                  <a:spLocks noChangeArrowheads="1"/>
                </p:cNvSpPr>
                <p:nvPr/>
              </p:nvSpPr>
              <p:spPr bwMode="auto">
                <a:xfrm>
                  <a:off x="6215074" y="3000372"/>
                  <a:ext cx="2000264" cy="701726"/>
                </a:xfrm>
                <a:prstGeom prst="roundRect">
                  <a:avLst>
                    <a:gd name="adj" fmla="val 11269"/>
                  </a:avLst>
                </a:prstGeom>
                <a:solidFill>
                  <a:schemeClr val="bg1"/>
                </a:solidFill>
                <a:ln w="38100">
                  <a:solidFill>
                    <a:srgbClr val="BFD1E3"/>
                  </a:solidFill>
                  <a:round/>
                  <a:headEnd/>
                  <a:tailEnd/>
                </a:ln>
              </p:spPr>
              <p:txBody>
                <a:bodyPr wrap="square" lIns="14288" tIns="20638" rIns="14288" bIns="20638" anchor="ctr">
                  <a:spAutoFit/>
                </a:bodyPr>
                <a:lstStyle/>
                <a:p>
                  <a:pPr algn="ctr"/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베트남 문화를</a:t>
                  </a:r>
                  <a:endParaRPr lang="en-US" altLang="ko-KR" sz="2000" dirty="0" smtClean="0">
                    <a:latin typeface="08서울남산체 M" pitchFamily="18" charset="-127"/>
                    <a:ea typeface="08서울남산체 M" pitchFamily="18" charset="-127"/>
                  </a:endParaRPr>
                </a:p>
                <a:p>
                  <a:pPr algn="ctr"/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체험하다</a:t>
                  </a:r>
                  <a:endParaRPr lang="ko-KR" altLang="en-US" sz="2000" dirty="0">
                    <a:latin typeface="08서울남산체 M" pitchFamily="18" charset="-127"/>
                    <a:ea typeface="08서울남산체 M" pitchFamily="18" charset="-127"/>
                  </a:endParaRPr>
                </a:p>
              </p:txBody>
            </p:sp>
            <p:sp>
              <p:nvSpPr>
                <p:cNvPr id="83" name="AutoShape 13"/>
                <p:cNvSpPr>
                  <a:spLocks noChangeArrowheads="1"/>
                </p:cNvSpPr>
                <p:nvPr/>
              </p:nvSpPr>
              <p:spPr bwMode="auto">
                <a:xfrm>
                  <a:off x="1357291" y="4345006"/>
                  <a:ext cx="2098720" cy="1358951"/>
                </a:xfrm>
                <a:prstGeom prst="roundRect">
                  <a:avLst>
                    <a:gd name="adj" fmla="val 11269"/>
                  </a:avLst>
                </a:prstGeom>
                <a:solidFill>
                  <a:schemeClr val="bg1"/>
                </a:solidFill>
                <a:ln w="38100">
                  <a:solidFill>
                    <a:srgbClr val="BFD1E3"/>
                  </a:solidFill>
                  <a:round/>
                  <a:headEnd/>
                  <a:tailEnd/>
                </a:ln>
              </p:spPr>
              <p:txBody>
                <a:bodyPr wrap="square" lIns="14288" tIns="20638" rIns="14288" bIns="20638" anchor="ctr">
                  <a:spAutoFit/>
                </a:bodyPr>
                <a:lstStyle/>
                <a:p>
                  <a:pPr algn="ctr"/>
                  <a:r>
                    <a:rPr lang="en-US" altLang="ko-KR" sz="2000" dirty="0" smtClean="0">
                      <a:latin typeface="08서울남산체 M" pitchFamily="18" charset="-127"/>
                      <a:ea typeface="08서울남산체 M" pitchFamily="18" charset="-127"/>
                    </a:rPr>
                    <a:t>‘</a:t>
                  </a:r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모국 </a:t>
                  </a:r>
                  <a:r>
                    <a:rPr lang="ko-KR" altLang="en-US" sz="2000" dirty="0" err="1" smtClean="0">
                      <a:latin typeface="08서울남산체 M" pitchFamily="18" charset="-127"/>
                      <a:ea typeface="08서울남산체 M" pitchFamily="18" charset="-127"/>
                    </a:rPr>
                    <a:t>정체감</a:t>
                  </a:r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 형성 </a:t>
                  </a:r>
                  <a:r>
                    <a:rPr lang="ko-KR" altLang="en-US" sz="2000" dirty="0" err="1" smtClean="0">
                      <a:latin typeface="08서울남산체 M" pitchFamily="18" charset="-127"/>
                      <a:ea typeface="08서울남산체 M" pitchFamily="18" charset="-127"/>
                    </a:rPr>
                    <a:t>멘토링</a:t>
                  </a:r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 프로그램</a:t>
                  </a:r>
                  <a:r>
                    <a:rPr lang="en-US" altLang="ko-KR" sz="2000" dirty="0" smtClean="0">
                      <a:latin typeface="08서울남산체 M" pitchFamily="18" charset="-127"/>
                      <a:ea typeface="08서울남산체 M" pitchFamily="18" charset="-127"/>
                    </a:rPr>
                    <a:t>’</a:t>
                  </a:r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에 대한 요구도 및 </a:t>
                  </a:r>
                  <a:endParaRPr lang="en-US" altLang="ko-KR" sz="2000" dirty="0" smtClean="0">
                    <a:latin typeface="08서울남산체 M" pitchFamily="18" charset="-127"/>
                    <a:ea typeface="08서울남산체 M" pitchFamily="18" charset="-127"/>
                  </a:endParaRPr>
                </a:p>
                <a:p>
                  <a:pPr algn="ctr"/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만족도 조사하다 </a:t>
                  </a:r>
                  <a:endParaRPr lang="ko-KR" altLang="en-US" sz="2000" dirty="0">
                    <a:latin typeface="08서울남산체 M" pitchFamily="18" charset="-127"/>
                    <a:ea typeface="08서울남산체 M" pitchFamily="18" charset="-127"/>
                  </a:endParaRPr>
                </a:p>
              </p:txBody>
            </p:sp>
            <p:sp>
              <p:nvSpPr>
                <p:cNvPr id="84" name="AutoShape 14"/>
                <p:cNvSpPr>
                  <a:spLocks noChangeArrowheads="1"/>
                </p:cNvSpPr>
                <p:nvPr/>
              </p:nvSpPr>
              <p:spPr bwMode="auto">
                <a:xfrm>
                  <a:off x="3165497" y="2833706"/>
                  <a:ext cx="3130550" cy="2078038"/>
                </a:xfrm>
                <a:prstGeom prst="hexagon">
                  <a:avLst>
                    <a:gd name="adj" fmla="val 37662"/>
                    <a:gd name="vf" fmla="val 115470"/>
                  </a:avLst>
                </a:prstGeom>
                <a:solidFill>
                  <a:srgbClr val="F0F6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85" name="Freeform 15"/>
                <p:cNvSpPr>
                  <a:spLocks/>
                </p:cNvSpPr>
                <p:nvPr/>
              </p:nvSpPr>
              <p:spPr bwMode="auto">
                <a:xfrm>
                  <a:off x="3165497" y="2825768"/>
                  <a:ext cx="1555750" cy="1212850"/>
                </a:xfrm>
                <a:custGeom>
                  <a:avLst/>
                  <a:gdLst>
                    <a:gd name="T0" fmla="*/ 455 w 883"/>
                    <a:gd name="T1" fmla="*/ 0 h 824"/>
                    <a:gd name="T2" fmla="*/ 0 w 883"/>
                    <a:gd name="T3" fmla="*/ 707 h 824"/>
                    <a:gd name="T4" fmla="*/ 883 w 883"/>
                    <a:gd name="T5" fmla="*/ 824 h 824"/>
                    <a:gd name="T6" fmla="*/ 455 w 883"/>
                    <a:gd name="T7" fmla="*/ 0 h 82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83"/>
                    <a:gd name="T13" fmla="*/ 0 h 824"/>
                    <a:gd name="T14" fmla="*/ 883 w 883"/>
                    <a:gd name="T15" fmla="*/ 824 h 82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83" h="824">
                      <a:moveTo>
                        <a:pt x="455" y="0"/>
                      </a:moveTo>
                      <a:lnTo>
                        <a:pt x="0" y="707"/>
                      </a:lnTo>
                      <a:lnTo>
                        <a:pt x="883" y="824"/>
                      </a:lnTo>
                      <a:lnTo>
                        <a:pt x="455" y="0"/>
                      </a:lnTo>
                      <a:close/>
                    </a:path>
                  </a:pathLst>
                </a:custGeom>
                <a:solidFill>
                  <a:srgbClr val="D7E6F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86" name="Freeform 16"/>
                <p:cNvSpPr>
                  <a:spLocks/>
                </p:cNvSpPr>
                <p:nvPr/>
              </p:nvSpPr>
              <p:spPr bwMode="auto">
                <a:xfrm>
                  <a:off x="4872060" y="2827356"/>
                  <a:ext cx="1417638" cy="1123950"/>
                </a:xfrm>
                <a:custGeom>
                  <a:avLst/>
                  <a:gdLst>
                    <a:gd name="T0" fmla="*/ 387 w 867"/>
                    <a:gd name="T1" fmla="*/ 0 h 777"/>
                    <a:gd name="T2" fmla="*/ 867 w 867"/>
                    <a:gd name="T3" fmla="*/ 721 h 777"/>
                    <a:gd name="T4" fmla="*/ 194 w 867"/>
                    <a:gd name="T5" fmla="*/ 777 h 777"/>
                    <a:gd name="T6" fmla="*/ 0 w 867"/>
                    <a:gd name="T7" fmla="*/ 728 h 777"/>
                    <a:gd name="T8" fmla="*/ 387 w 867"/>
                    <a:gd name="T9" fmla="*/ 0 h 7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67"/>
                    <a:gd name="T16" fmla="*/ 0 h 777"/>
                    <a:gd name="T17" fmla="*/ 867 w 867"/>
                    <a:gd name="T18" fmla="*/ 777 h 7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67" h="777">
                      <a:moveTo>
                        <a:pt x="387" y="0"/>
                      </a:moveTo>
                      <a:lnTo>
                        <a:pt x="867" y="721"/>
                      </a:lnTo>
                      <a:lnTo>
                        <a:pt x="194" y="777"/>
                      </a:lnTo>
                      <a:lnTo>
                        <a:pt x="0" y="728"/>
                      </a:lnTo>
                      <a:lnTo>
                        <a:pt x="387" y="0"/>
                      </a:lnTo>
                      <a:close/>
                    </a:path>
                  </a:pathLst>
                </a:custGeom>
                <a:solidFill>
                  <a:srgbClr val="B7D3F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87" name="Freeform 17"/>
                <p:cNvSpPr>
                  <a:spLocks/>
                </p:cNvSpPr>
                <p:nvPr/>
              </p:nvSpPr>
              <p:spPr bwMode="auto">
                <a:xfrm>
                  <a:off x="3922735" y="3779856"/>
                  <a:ext cx="1597025" cy="1131888"/>
                </a:xfrm>
                <a:custGeom>
                  <a:avLst/>
                  <a:gdLst>
                    <a:gd name="T0" fmla="*/ 0 w 1008"/>
                    <a:gd name="T1" fmla="*/ 762 h 762"/>
                    <a:gd name="T2" fmla="*/ 1008 w 1008"/>
                    <a:gd name="T3" fmla="*/ 762 h 762"/>
                    <a:gd name="T4" fmla="*/ 516 w 1008"/>
                    <a:gd name="T5" fmla="*/ 0 h 762"/>
                    <a:gd name="T6" fmla="*/ 0 w 1008"/>
                    <a:gd name="T7" fmla="*/ 762 h 76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008"/>
                    <a:gd name="T13" fmla="*/ 0 h 762"/>
                    <a:gd name="T14" fmla="*/ 1008 w 1008"/>
                    <a:gd name="T15" fmla="*/ 762 h 76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008" h="762">
                      <a:moveTo>
                        <a:pt x="0" y="762"/>
                      </a:moveTo>
                      <a:lnTo>
                        <a:pt x="1008" y="762"/>
                      </a:lnTo>
                      <a:lnTo>
                        <a:pt x="516" y="0"/>
                      </a:lnTo>
                      <a:lnTo>
                        <a:pt x="0" y="762"/>
                      </a:lnTo>
                      <a:close/>
                    </a:path>
                  </a:pathLst>
                </a:custGeom>
                <a:solidFill>
                  <a:srgbClr val="F0F6F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88" name="Freeform 18"/>
                <p:cNvSpPr>
                  <a:spLocks/>
                </p:cNvSpPr>
                <p:nvPr/>
              </p:nvSpPr>
              <p:spPr bwMode="auto">
                <a:xfrm>
                  <a:off x="3165497" y="3867168"/>
                  <a:ext cx="1438275" cy="1052513"/>
                </a:xfrm>
                <a:custGeom>
                  <a:avLst/>
                  <a:gdLst>
                    <a:gd name="T0" fmla="*/ 0 w 817"/>
                    <a:gd name="T1" fmla="*/ 0 h 713"/>
                    <a:gd name="T2" fmla="*/ 817 w 817"/>
                    <a:gd name="T3" fmla="*/ 68 h 713"/>
                    <a:gd name="T4" fmla="*/ 448 w 817"/>
                    <a:gd name="T5" fmla="*/ 713 h 713"/>
                    <a:gd name="T6" fmla="*/ 0 w 817"/>
                    <a:gd name="T7" fmla="*/ 0 h 7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17"/>
                    <a:gd name="T13" fmla="*/ 0 h 713"/>
                    <a:gd name="T14" fmla="*/ 817 w 817"/>
                    <a:gd name="T15" fmla="*/ 713 h 7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17" h="713">
                      <a:moveTo>
                        <a:pt x="0" y="0"/>
                      </a:moveTo>
                      <a:lnTo>
                        <a:pt x="817" y="68"/>
                      </a:lnTo>
                      <a:lnTo>
                        <a:pt x="448" y="7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7D3F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89" name="Freeform 19"/>
                <p:cNvSpPr>
                  <a:spLocks/>
                </p:cNvSpPr>
                <p:nvPr/>
              </p:nvSpPr>
              <p:spPr bwMode="auto">
                <a:xfrm>
                  <a:off x="4886347" y="3870343"/>
                  <a:ext cx="1397000" cy="1042988"/>
                </a:xfrm>
                <a:custGeom>
                  <a:avLst/>
                  <a:gdLst>
                    <a:gd name="T0" fmla="*/ 793 w 793"/>
                    <a:gd name="T1" fmla="*/ 0 h 707"/>
                    <a:gd name="T2" fmla="*/ 357 w 793"/>
                    <a:gd name="T3" fmla="*/ 707 h 707"/>
                    <a:gd name="T4" fmla="*/ 0 w 793"/>
                    <a:gd name="T5" fmla="*/ 68 h 707"/>
                    <a:gd name="T6" fmla="*/ 793 w 793"/>
                    <a:gd name="T7" fmla="*/ 0 h 70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93"/>
                    <a:gd name="T13" fmla="*/ 0 h 707"/>
                    <a:gd name="T14" fmla="*/ 793 w 793"/>
                    <a:gd name="T15" fmla="*/ 707 h 70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93" h="707">
                      <a:moveTo>
                        <a:pt x="793" y="0"/>
                      </a:moveTo>
                      <a:lnTo>
                        <a:pt x="357" y="707"/>
                      </a:lnTo>
                      <a:lnTo>
                        <a:pt x="0" y="68"/>
                      </a:lnTo>
                      <a:lnTo>
                        <a:pt x="793" y="0"/>
                      </a:lnTo>
                      <a:close/>
                    </a:path>
                  </a:pathLst>
                </a:custGeom>
                <a:solidFill>
                  <a:srgbClr val="D7E6F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90" name="Freeform 20"/>
                <p:cNvSpPr>
                  <a:spLocks/>
                </p:cNvSpPr>
                <p:nvPr/>
              </p:nvSpPr>
              <p:spPr bwMode="auto">
                <a:xfrm>
                  <a:off x="3929085" y="4906981"/>
                  <a:ext cx="1563688" cy="265113"/>
                </a:xfrm>
                <a:custGeom>
                  <a:avLst/>
                  <a:gdLst>
                    <a:gd name="T0" fmla="*/ 0 w 912"/>
                    <a:gd name="T1" fmla="*/ 0 h 192"/>
                    <a:gd name="T2" fmla="*/ 0 w 912"/>
                    <a:gd name="T3" fmla="*/ 192 h 192"/>
                    <a:gd name="T4" fmla="*/ 912 w 912"/>
                    <a:gd name="T5" fmla="*/ 192 h 192"/>
                    <a:gd name="T6" fmla="*/ 912 w 912"/>
                    <a:gd name="T7" fmla="*/ 0 h 192"/>
                    <a:gd name="T8" fmla="*/ 0 w 912"/>
                    <a:gd name="T9" fmla="*/ 0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12"/>
                    <a:gd name="T16" fmla="*/ 0 h 192"/>
                    <a:gd name="T17" fmla="*/ 912 w 912"/>
                    <a:gd name="T18" fmla="*/ 192 h 1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1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912" y="192"/>
                      </a:lnTo>
                      <a:lnTo>
                        <a:pt x="91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FABE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lIns="14288" tIns="20638" rIns="14288" bIns="2063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1" name="Freeform 21"/>
                <p:cNvSpPr>
                  <a:spLocks/>
                </p:cNvSpPr>
                <p:nvPr/>
              </p:nvSpPr>
              <p:spPr bwMode="auto">
                <a:xfrm>
                  <a:off x="3146447" y="3865581"/>
                  <a:ext cx="792163" cy="1306513"/>
                </a:xfrm>
                <a:custGeom>
                  <a:avLst/>
                  <a:gdLst>
                    <a:gd name="T0" fmla="*/ 12 w 456"/>
                    <a:gd name="T1" fmla="*/ 0 h 851"/>
                    <a:gd name="T2" fmla="*/ 456 w 456"/>
                    <a:gd name="T3" fmla="*/ 667 h 851"/>
                    <a:gd name="T4" fmla="*/ 456 w 456"/>
                    <a:gd name="T5" fmla="*/ 851 h 851"/>
                    <a:gd name="T6" fmla="*/ 0 w 456"/>
                    <a:gd name="T7" fmla="*/ 125 h 851"/>
                    <a:gd name="T8" fmla="*/ 12 w 456"/>
                    <a:gd name="T9" fmla="*/ 0 h 8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56"/>
                    <a:gd name="T16" fmla="*/ 0 h 851"/>
                    <a:gd name="T17" fmla="*/ 456 w 456"/>
                    <a:gd name="T18" fmla="*/ 851 h 8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56" h="851">
                      <a:moveTo>
                        <a:pt x="12" y="0"/>
                      </a:moveTo>
                      <a:lnTo>
                        <a:pt x="456" y="667"/>
                      </a:lnTo>
                      <a:lnTo>
                        <a:pt x="456" y="851"/>
                      </a:lnTo>
                      <a:lnTo>
                        <a:pt x="0" y="125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A5B8D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lIns="14288" tIns="20638" rIns="14288" bIns="2063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2" name="Freeform 22"/>
                <p:cNvSpPr>
                  <a:spLocks/>
                </p:cNvSpPr>
                <p:nvPr/>
              </p:nvSpPr>
              <p:spPr bwMode="auto">
                <a:xfrm>
                  <a:off x="5492772" y="3865581"/>
                  <a:ext cx="793750" cy="1306513"/>
                </a:xfrm>
                <a:custGeom>
                  <a:avLst/>
                  <a:gdLst>
                    <a:gd name="T0" fmla="*/ 444 w 444"/>
                    <a:gd name="T1" fmla="*/ 0 h 851"/>
                    <a:gd name="T2" fmla="*/ 0 w 444"/>
                    <a:gd name="T3" fmla="*/ 667 h 851"/>
                    <a:gd name="T4" fmla="*/ 0 w 444"/>
                    <a:gd name="T5" fmla="*/ 851 h 851"/>
                    <a:gd name="T6" fmla="*/ 444 w 444"/>
                    <a:gd name="T7" fmla="*/ 131 h 851"/>
                    <a:gd name="T8" fmla="*/ 444 w 444"/>
                    <a:gd name="T9" fmla="*/ 0 h 8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44"/>
                    <a:gd name="T16" fmla="*/ 0 h 851"/>
                    <a:gd name="T17" fmla="*/ 444 w 444"/>
                    <a:gd name="T18" fmla="*/ 851 h 8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44" h="851">
                      <a:moveTo>
                        <a:pt x="444" y="0"/>
                      </a:moveTo>
                      <a:lnTo>
                        <a:pt x="0" y="667"/>
                      </a:lnTo>
                      <a:lnTo>
                        <a:pt x="0" y="851"/>
                      </a:lnTo>
                      <a:lnTo>
                        <a:pt x="444" y="131"/>
                      </a:lnTo>
                      <a:lnTo>
                        <a:pt x="444" y="0"/>
                      </a:lnTo>
                      <a:close/>
                    </a:path>
                  </a:pathLst>
                </a:custGeom>
                <a:solidFill>
                  <a:srgbClr val="A5B8D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lIns="14288" tIns="20638" rIns="14288" bIns="2063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7" name="Freeform 37"/>
                <p:cNvSpPr>
                  <a:spLocks/>
                </p:cNvSpPr>
                <p:nvPr/>
              </p:nvSpPr>
              <p:spPr bwMode="auto">
                <a:xfrm>
                  <a:off x="1520847" y="4178318"/>
                  <a:ext cx="1997075" cy="93663"/>
                </a:xfrm>
                <a:custGeom>
                  <a:avLst/>
                  <a:gdLst>
                    <a:gd name="T0" fmla="*/ 1056 w 1056"/>
                    <a:gd name="T1" fmla="*/ 55 h 55"/>
                    <a:gd name="T2" fmla="*/ 960 w 1056"/>
                    <a:gd name="T3" fmla="*/ 0 h 55"/>
                    <a:gd name="T4" fmla="*/ 0 w 1056"/>
                    <a:gd name="T5" fmla="*/ 0 h 55"/>
                    <a:gd name="T6" fmla="*/ 0 60000 65536"/>
                    <a:gd name="T7" fmla="*/ 0 60000 65536"/>
                    <a:gd name="T8" fmla="*/ 0 60000 65536"/>
                    <a:gd name="T9" fmla="*/ 0 w 1056"/>
                    <a:gd name="T10" fmla="*/ 0 h 55"/>
                    <a:gd name="T11" fmla="*/ 1056 w 1056"/>
                    <a:gd name="T12" fmla="*/ 55 h 5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56" h="55">
                      <a:moveTo>
                        <a:pt x="1056" y="55"/>
                      </a:moveTo>
                      <a:lnTo>
                        <a:pt x="96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 type="oval" w="sm" len="sm"/>
                  <a:tailEnd type="oval" w="sm" len="sm"/>
                </a:ln>
              </p:spPr>
              <p:txBody>
                <a:bodyPr lIns="14288" tIns="20638" rIns="14288" bIns="2063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9" name="Freeform 39"/>
                <p:cNvSpPr>
                  <a:spLocks/>
                </p:cNvSpPr>
                <p:nvPr/>
              </p:nvSpPr>
              <p:spPr bwMode="auto">
                <a:xfrm>
                  <a:off x="5934097" y="3649681"/>
                  <a:ext cx="1746250" cy="111125"/>
                </a:xfrm>
                <a:custGeom>
                  <a:avLst/>
                  <a:gdLst>
                    <a:gd name="T0" fmla="*/ 0 w 1008"/>
                    <a:gd name="T1" fmla="*/ 0 h 55"/>
                    <a:gd name="T2" fmla="*/ 96 w 1008"/>
                    <a:gd name="T3" fmla="*/ 55 h 55"/>
                    <a:gd name="T4" fmla="*/ 1008 w 1008"/>
                    <a:gd name="T5" fmla="*/ 55 h 55"/>
                    <a:gd name="T6" fmla="*/ 0 60000 65536"/>
                    <a:gd name="T7" fmla="*/ 0 60000 65536"/>
                    <a:gd name="T8" fmla="*/ 0 60000 65536"/>
                    <a:gd name="T9" fmla="*/ 0 w 1008"/>
                    <a:gd name="T10" fmla="*/ 0 h 55"/>
                    <a:gd name="T11" fmla="*/ 1008 w 1008"/>
                    <a:gd name="T12" fmla="*/ 55 h 5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08" h="55">
                      <a:moveTo>
                        <a:pt x="0" y="0"/>
                      </a:moveTo>
                      <a:lnTo>
                        <a:pt x="96" y="55"/>
                      </a:lnTo>
                      <a:lnTo>
                        <a:pt x="1008" y="55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 type="oval" w="sm" len="sm"/>
                  <a:tailEnd type="oval" w="sm" len="sm"/>
                </a:ln>
              </p:spPr>
              <p:txBody>
                <a:bodyPr lIns="14288" tIns="20638" rIns="14288" bIns="2063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0" name="Freeform 40"/>
                <p:cNvSpPr>
                  <a:spLocks/>
                </p:cNvSpPr>
                <p:nvPr/>
              </p:nvSpPr>
              <p:spPr bwMode="auto">
                <a:xfrm>
                  <a:off x="4132285" y="2730518"/>
                  <a:ext cx="1624013" cy="174625"/>
                </a:xfrm>
                <a:custGeom>
                  <a:avLst/>
                  <a:gdLst>
                    <a:gd name="T0" fmla="*/ 0 w 960"/>
                    <a:gd name="T1" fmla="*/ 99 h 99"/>
                    <a:gd name="T2" fmla="*/ 144 w 960"/>
                    <a:gd name="T3" fmla="*/ 0 h 99"/>
                    <a:gd name="T4" fmla="*/ 960 w 960"/>
                    <a:gd name="T5" fmla="*/ 0 h 99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99"/>
                    <a:gd name="T11" fmla="*/ 960 w 960"/>
                    <a:gd name="T12" fmla="*/ 99 h 9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99">
                      <a:moveTo>
                        <a:pt x="0" y="99"/>
                      </a:moveTo>
                      <a:lnTo>
                        <a:pt x="144" y="0"/>
                      </a:lnTo>
                      <a:lnTo>
                        <a:pt x="96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 type="oval" w="sm" len="sm"/>
                  <a:tailEnd type="oval" w="sm" len="sm"/>
                </a:ln>
              </p:spPr>
              <p:txBody>
                <a:bodyPr lIns="14288" tIns="20638" rIns="14288" bIns="2063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1" name="Freeform 41"/>
                <p:cNvSpPr>
                  <a:spLocks/>
                </p:cNvSpPr>
                <p:nvPr/>
              </p:nvSpPr>
              <p:spPr bwMode="auto">
                <a:xfrm flipH="1">
                  <a:off x="1551010" y="3641743"/>
                  <a:ext cx="1970088" cy="127000"/>
                </a:xfrm>
                <a:custGeom>
                  <a:avLst/>
                  <a:gdLst>
                    <a:gd name="T0" fmla="*/ 0 w 1008"/>
                    <a:gd name="T1" fmla="*/ 0 h 55"/>
                    <a:gd name="T2" fmla="*/ 96 w 1008"/>
                    <a:gd name="T3" fmla="*/ 55 h 55"/>
                    <a:gd name="T4" fmla="*/ 1008 w 1008"/>
                    <a:gd name="T5" fmla="*/ 55 h 55"/>
                    <a:gd name="T6" fmla="*/ 0 60000 65536"/>
                    <a:gd name="T7" fmla="*/ 0 60000 65536"/>
                    <a:gd name="T8" fmla="*/ 0 60000 65536"/>
                    <a:gd name="T9" fmla="*/ 0 w 1008"/>
                    <a:gd name="T10" fmla="*/ 0 h 55"/>
                    <a:gd name="T11" fmla="*/ 1008 w 1008"/>
                    <a:gd name="T12" fmla="*/ 55 h 5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08" h="55">
                      <a:moveTo>
                        <a:pt x="0" y="0"/>
                      </a:moveTo>
                      <a:lnTo>
                        <a:pt x="96" y="55"/>
                      </a:lnTo>
                      <a:lnTo>
                        <a:pt x="1008" y="55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 type="oval" w="sm" len="sm"/>
                  <a:tailEnd type="oval" w="sm" len="sm"/>
                </a:ln>
              </p:spPr>
              <p:txBody>
                <a:bodyPr lIns="14288" tIns="20638" rIns="14288" bIns="20638">
                  <a:spAutoFit/>
                </a:bodyPr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44" name="그룹 43"/>
              <p:cNvGrpSpPr/>
              <p:nvPr/>
            </p:nvGrpSpPr>
            <p:grpSpPr>
              <a:xfrm>
                <a:off x="5853135" y="4200543"/>
                <a:ext cx="2290765" cy="1444664"/>
                <a:chOff x="5853135" y="4200543"/>
                <a:chExt cx="2290765" cy="1444664"/>
              </a:xfrm>
            </p:grpSpPr>
            <p:sp>
              <p:nvSpPr>
                <p:cNvPr id="82" name="AutoShape 12"/>
                <p:cNvSpPr>
                  <a:spLocks noChangeArrowheads="1"/>
                </p:cNvSpPr>
                <p:nvPr/>
              </p:nvSpPr>
              <p:spPr bwMode="auto">
                <a:xfrm>
                  <a:off x="6270664" y="4286256"/>
                  <a:ext cx="1873236" cy="1358951"/>
                </a:xfrm>
                <a:prstGeom prst="roundRect">
                  <a:avLst>
                    <a:gd name="adj" fmla="val 11269"/>
                  </a:avLst>
                </a:prstGeom>
                <a:solidFill>
                  <a:schemeClr val="bg1"/>
                </a:solidFill>
                <a:ln w="38100">
                  <a:solidFill>
                    <a:srgbClr val="BFD1E3"/>
                  </a:solidFill>
                  <a:round/>
                  <a:headEnd/>
                  <a:tailEnd/>
                </a:ln>
              </p:spPr>
              <p:txBody>
                <a:bodyPr wrap="square" lIns="14288" tIns="20638" rIns="14288" bIns="20638" anchor="ctr">
                  <a:spAutoFit/>
                </a:bodyPr>
                <a:lstStyle/>
                <a:p>
                  <a:pPr algn="ctr"/>
                  <a:r>
                    <a:rPr lang="en-US" altLang="ko-KR" sz="2000" dirty="0" smtClean="0">
                      <a:latin typeface="08서울남산체 M" pitchFamily="18" charset="-127"/>
                      <a:ea typeface="08서울남산체 M" pitchFamily="18" charset="-127"/>
                    </a:rPr>
                    <a:t>‘</a:t>
                  </a:r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지역사회 어린이 작은 도서관 </a:t>
                  </a:r>
                  <a:endParaRPr lang="en-US" altLang="ko-KR" sz="2000" dirty="0" smtClean="0">
                    <a:latin typeface="08서울남산체 M" pitchFamily="18" charset="-127"/>
                    <a:ea typeface="08서울남산체 M" pitchFamily="18" charset="-127"/>
                  </a:endParaRPr>
                </a:p>
                <a:p>
                  <a:pPr algn="ctr"/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활성화 워크숍</a:t>
                  </a:r>
                  <a:r>
                    <a:rPr lang="en-US" altLang="ko-KR" sz="2000" dirty="0" smtClean="0">
                      <a:latin typeface="08서울남산체 M" pitchFamily="18" charset="-127"/>
                      <a:ea typeface="08서울남산체 M" pitchFamily="18" charset="-127"/>
                    </a:rPr>
                    <a:t>’</a:t>
                  </a:r>
                  <a:r>
                    <a:rPr lang="ko-KR" altLang="en-US" sz="2000" dirty="0" smtClean="0">
                      <a:latin typeface="08서울남산체 M" pitchFamily="18" charset="-127"/>
                      <a:ea typeface="08서울남산체 M" pitchFamily="18" charset="-127"/>
                    </a:rPr>
                    <a:t>에 가다</a:t>
                  </a:r>
                  <a:endParaRPr lang="ko-KR" altLang="en-US" sz="2000" dirty="0">
                    <a:latin typeface="08서울남산체 M" pitchFamily="18" charset="-127"/>
                    <a:ea typeface="08서울남산체 M" pitchFamily="18" charset="-127"/>
                  </a:endParaRPr>
                </a:p>
              </p:txBody>
            </p:sp>
            <p:sp>
              <p:nvSpPr>
                <p:cNvPr id="108" name="Freeform 38"/>
                <p:cNvSpPr>
                  <a:spLocks/>
                </p:cNvSpPr>
                <p:nvPr/>
              </p:nvSpPr>
              <p:spPr bwMode="auto">
                <a:xfrm flipV="1">
                  <a:off x="5853135" y="4200543"/>
                  <a:ext cx="1831975" cy="69850"/>
                </a:xfrm>
                <a:custGeom>
                  <a:avLst/>
                  <a:gdLst>
                    <a:gd name="T0" fmla="*/ 0 w 1056"/>
                    <a:gd name="T1" fmla="*/ 0 h 96"/>
                    <a:gd name="T2" fmla="*/ 96 w 1056"/>
                    <a:gd name="T3" fmla="*/ 96 h 96"/>
                    <a:gd name="T4" fmla="*/ 1056 w 1056"/>
                    <a:gd name="T5" fmla="*/ 96 h 96"/>
                    <a:gd name="T6" fmla="*/ 0 60000 65536"/>
                    <a:gd name="T7" fmla="*/ 0 60000 65536"/>
                    <a:gd name="T8" fmla="*/ 0 60000 65536"/>
                    <a:gd name="T9" fmla="*/ 0 w 1056"/>
                    <a:gd name="T10" fmla="*/ 0 h 96"/>
                    <a:gd name="T11" fmla="*/ 1056 w 1056"/>
                    <a:gd name="T12" fmla="*/ 96 h 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56" h="96">
                      <a:moveTo>
                        <a:pt x="0" y="0"/>
                      </a:moveTo>
                      <a:lnTo>
                        <a:pt x="96" y="96"/>
                      </a:lnTo>
                      <a:lnTo>
                        <a:pt x="1056" y="96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 type="oval" w="sm" len="sm"/>
                  <a:tailEnd type="oval" w="sm" len="sm"/>
                </a:ln>
              </p:spPr>
              <p:txBody>
                <a:bodyPr lIns="14288" tIns="20638" rIns="14288" bIns="20638">
                  <a:spAutoFit/>
                </a:bodyPr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117" name="Oval 29"/>
            <p:cNvSpPr>
              <a:spLocks noChangeArrowheads="1"/>
            </p:cNvSpPr>
            <p:nvPr/>
          </p:nvSpPr>
          <p:spPr bwMode="auto">
            <a:xfrm>
              <a:off x="4232297" y="3517918"/>
              <a:ext cx="1027113" cy="8985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ko-KR" altLang="ko-KR" sz="1200" b="1">
                <a:ea typeface="굴림체" pitchFamily="49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3857620" y="4764106"/>
            <a:ext cx="1765300" cy="1308100"/>
            <a:chOff x="3857620" y="4764106"/>
            <a:chExt cx="1765300" cy="1308100"/>
          </a:xfrm>
        </p:grpSpPr>
        <p:sp>
          <p:nvSpPr>
            <p:cNvPr id="81" name="AutoShape 11"/>
            <p:cNvSpPr>
              <a:spLocks noChangeArrowheads="1"/>
            </p:cNvSpPr>
            <p:nvPr/>
          </p:nvSpPr>
          <p:spPr bwMode="auto">
            <a:xfrm>
              <a:off x="3857620" y="5370480"/>
              <a:ext cx="1765300" cy="701726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lIns="14288" tIns="20638" rIns="14288" bIns="20638" anchor="ctr">
              <a:spAutoFit/>
            </a:bodyPr>
            <a:lstStyle/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자연을 활용한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놀이를 배우다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12" name="Freeform 42"/>
            <p:cNvSpPr>
              <a:spLocks/>
            </p:cNvSpPr>
            <p:nvPr/>
          </p:nvSpPr>
          <p:spPr bwMode="auto">
            <a:xfrm>
              <a:off x="3943372" y="4764106"/>
              <a:ext cx="1525588" cy="473075"/>
            </a:xfrm>
            <a:custGeom>
              <a:avLst/>
              <a:gdLst>
                <a:gd name="T0" fmla="*/ 156 w 906"/>
                <a:gd name="T1" fmla="*/ 0 h 324"/>
                <a:gd name="T2" fmla="*/ 0 w 906"/>
                <a:gd name="T3" fmla="*/ 324 h 324"/>
                <a:gd name="T4" fmla="*/ 906 w 906"/>
                <a:gd name="T5" fmla="*/ 324 h 324"/>
                <a:gd name="T6" fmla="*/ 0 60000 65536"/>
                <a:gd name="T7" fmla="*/ 0 60000 65536"/>
                <a:gd name="T8" fmla="*/ 0 60000 65536"/>
                <a:gd name="T9" fmla="*/ 0 w 906"/>
                <a:gd name="T10" fmla="*/ 0 h 324"/>
                <a:gd name="T11" fmla="*/ 906 w 906"/>
                <a:gd name="T12" fmla="*/ 324 h 3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06" h="324">
                  <a:moveTo>
                    <a:pt x="156" y="0"/>
                  </a:moveTo>
                  <a:lnTo>
                    <a:pt x="0" y="324"/>
                  </a:lnTo>
                  <a:lnTo>
                    <a:pt x="906" y="324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119" name="그림 118" descr="DSC_00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1101428" y="3399111"/>
            <a:ext cx="1943137" cy="1288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0" name="그림 119" descr="DSC_009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2360844" cy="1565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1" name="그림 120" descr="DSC_01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357298"/>
            <a:ext cx="2428892" cy="1610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" name="그림 121" descr="DSC_009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66822" y="3004956"/>
            <a:ext cx="1723680" cy="1143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3" name="그림 122" descr="DSC_010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14612" y="3643314"/>
            <a:ext cx="2262331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4" name="그림 123" descr="DSC_01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6200000">
            <a:off x="4476686" y="4381570"/>
            <a:ext cx="2262330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5" name="그림 124" descr="DSC_011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6200000">
            <a:off x="6047176" y="4025526"/>
            <a:ext cx="2693250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6" name="그림 125" descr="DSC_011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6200000">
            <a:off x="1472670" y="4601597"/>
            <a:ext cx="2180778" cy="1446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5.31669E-7 L 0.27292 -0.4049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" y="-2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,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그곳에서 우리는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grpSp>
        <p:nvGrpSpPr>
          <p:cNvPr id="51" name="그룹 50"/>
          <p:cNvGrpSpPr/>
          <p:nvPr/>
        </p:nvGrpSpPr>
        <p:grpSpPr>
          <a:xfrm>
            <a:off x="1428728" y="1928802"/>
            <a:ext cx="6786610" cy="4143404"/>
            <a:chOff x="1428728" y="1928802"/>
            <a:chExt cx="6786610" cy="4143404"/>
          </a:xfrm>
        </p:grpSpPr>
        <p:grpSp>
          <p:nvGrpSpPr>
            <p:cNvPr id="49" name="그룹 48"/>
            <p:cNvGrpSpPr/>
            <p:nvPr/>
          </p:nvGrpSpPr>
          <p:grpSpPr>
            <a:xfrm>
              <a:off x="1428728" y="1928802"/>
              <a:ext cx="6786610" cy="4143404"/>
              <a:chOff x="1428728" y="1928802"/>
              <a:chExt cx="6786610" cy="4143404"/>
            </a:xfrm>
          </p:grpSpPr>
          <p:sp>
            <p:nvSpPr>
              <p:cNvPr id="78" name="AutoShape 8"/>
              <p:cNvSpPr>
                <a:spLocks noChangeArrowheads="1"/>
              </p:cNvSpPr>
              <p:nvPr/>
            </p:nvSpPr>
            <p:spPr bwMode="auto">
              <a:xfrm>
                <a:off x="1428728" y="2643182"/>
                <a:ext cx="1871663" cy="1030338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베트남사람들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, </a:t>
                </a: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그들과 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err="1" smtClean="0">
                    <a:latin typeface="08서울남산체 M" pitchFamily="18" charset="-127"/>
                    <a:ea typeface="08서울남산체 M" pitchFamily="18" charset="-127"/>
                  </a:rPr>
                  <a:t>진짜언어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로 소통하다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79" name="AutoShape 9"/>
              <p:cNvSpPr>
                <a:spLocks noChangeArrowheads="1"/>
              </p:cNvSpPr>
              <p:nvPr/>
            </p:nvSpPr>
            <p:spPr bwMode="auto">
              <a:xfrm>
                <a:off x="3929058" y="1928802"/>
                <a:ext cx="2043099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Y 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지역아동센터 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아이들과 함께하다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0" name="AutoShape 10"/>
              <p:cNvSpPr>
                <a:spLocks noChangeArrowheads="1"/>
              </p:cNvSpPr>
              <p:nvPr/>
            </p:nvSpPr>
            <p:spPr bwMode="auto">
              <a:xfrm>
                <a:off x="6215074" y="3000372"/>
                <a:ext cx="2000264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베트남 문화를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체험하다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84" name="AutoShape 14"/>
              <p:cNvSpPr>
                <a:spLocks noChangeArrowheads="1"/>
              </p:cNvSpPr>
              <p:nvPr/>
            </p:nvSpPr>
            <p:spPr bwMode="auto">
              <a:xfrm>
                <a:off x="3165497" y="2833706"/>
                <a:ext cx="3130550" cy="2078038"/>
              </a:xfrm>
              <a:prstGeom prst="hexagon">
                <a:avLst>
                  <a:gd name="adj" fmla="val 37662"/>
                  <a:gd name="vf" fmla="val 115470"/>
                </a:avLst>
              </a:prstGeom>
              <a:solidFill>
                <a:srgbClr val="F0F6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5" name="Freeform 15"/>
              <p:cNvSpPr>
                <a:spLocks/>
              </p:cNvSpPr>
              <p:nvPr/>
            </p:nvSpPr>
            <p:spPr bwMode="auto">
              <a:xfrm>
                <a:off x="3165497" y="2825768"/>
                <a:ext cx="1555750" cy="1212850"/>
              </a:xfrm>
              <a:custGeom>
                <a:avLst/>
                <a:gdLst>
                  <a:gd name="T0" fmla="*/ 455 w 883"/>
                  <a:gd name="T1" fmla="*/ 0 h 824"/>
                  <a:gd name="T2" fmla="*/ 0 w 883"/>
                  <a:gd name="T3" fmla="*/ 707 h 824"/>
                  <a:gd name="T4" fmla="*/ 883 w 883"/>
                  <a:gd name="T5" fmla="*/ 824 h 824"/>
                  <a:gd name="T6" fmla="*/ 455 w 883"/>
                  <a:gd name="T7" fmla="*/ 0 h 8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83"/>
                  <a:gd name="T13" fmla="*/ 0 h 824"/>
                  <a:gd name="T14" fmla="*/ 883 w 883"/>
                  <a:gd name="T15" fmla="*/ 824 h 8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3" h="824">
                    <a:moveTo>
                      <a:pt x="455" y="0"/>
                    </a:moveTo>
                    <a:lnTo>
                      <a:pt x="0" y="707"/>
                    </a:lnTo>
                    <a:lnTo>
                      <a:pt x="883" y="824"/>
                    </a:lnTo>
                    <a:lnTo>
                      <a:pt x="455" y="0"/>
                    </a:lnTo>
                    <a:close/>
                  </a:path>
                </a:pathLst>
              </a:custGeom>
              <a:solidFill>
                <a:srgbClr val="D7E6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872060" y="2827356"/>
                <a:ext cx="1417638" cy="1123950"/>
              </a:xfrm>
              <a:custGeom>
                <a:avLst/>
                <a:gdLst>
                  <a:gd name="T0" fmla="*/ 387 w 867"/>
                  <a:gd name="T1" fmla="*/ 0 h 777"/>
                  <a:gd name="T2" fmla="*/ 867 w 867"/>
                  <a:gd name="T3" fmla="*/ 721 h 777"/>
                  <a:gd name="T4" fmla="*/ 194 w 867"/>
                  <a:gd name="T5" fmla="*/ 777 h 777"/>
                  <a:gd name="T6" fmla="*/ 0 w 867"/>
                  <a:gd name="T7" fmla="*/ 728 h 777"/>
                  <a:gd name="T8" fmla="*/ 387 w 867"/>
                  <a:gd name="T9" fmla="*/ 0 h 7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7"/>
                  <a:gd name="T16" fmla="*/ 0 h 777"/>
                  <a:gd name="T17" fmla="*/ 867 w 867"/>
                  <a:gd name="T18" fmla="*/ 777 h 77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7" h="777">
                    <a:moveTo>
                      <a:pt x="387" y="0"/>
                    </a:moveTo>
                    <a:lnTo>
                      <a:pt x="867" y="721"/>
                    </a:lnTo>
                    <a:lnTo>
                      <a:pt x="194" y="777"/>
                    </a:lnTo>
                    <a:lnTo>
                      <a:pt x="0" y="728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rgbClr val="B7D3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922735" y="3779856"/>
                <a:ext cx="1597025" cy="1131888"/>
              </a:xfrm>
              <a:custGeom>
                <a:avLst/>
                <a:gdLst>
                  <a:gd name="T0" fmla="*/ 0 w 1008"/>
                  <a:gd name="T1" fmla="*/ 762 h 762"/>
                  <a:gd name="T2" fmla="*/ 1008 w 1008"/>
                  <a:gd name="T3" fmla="*/ 762 h 762"/>
                  <a:gd name="T4" fmla="*/ 516 w 1008"/>
                  <a:gd name="T5" fmla="*/ 0 h 762"/>
                  <a:gd name="T6" fmla="*/ 0 w 1008"/>
                  <a:gd name="T7" fmla="*/ 762 h 7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"/>
                  <a:gd name="T13" fmla="*/ 0 h 762"/>
                  <a:gd name="T14" fmla="*/ 1008 w 1008"/>
                  <a:gd name="T15" fmla="*/ 762 h 7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" h="762">
                    <a:moveTo>
                      <a:pt x="0" y="762"/>
                    </a:moveTo>
                    <a:lnTo>
                      <a:pt x="1008" y="762"/>
                    </a:lnTo>
                    <a:lnTo>
                      <a:pt x="516" y="0"/>
                    </a:lnTo>
                    <a:lnTo>
                      <a:pt x="0" y="762"/>
                    </a:lnTo>
                    <a:close/>
                  </a:path>
                </a:pathLst>
              </a:custGeom>
              <a:solidFill>
                <a:srgbClr val="F0F6FE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165497" y="3867168"/>
                <a:ext cx="1438275" cy="1052513"/>
              </a:xfrm>
              <a:custGeom>
                <a:avLst/>
                <a:gdLst>
                  <a:gd name="T0" fmla="*/ 0 w 817"/>
                  <a:gd name="T1" fmla="*/ 0 h 713"/>
                  <a:gd name="T2" fmla="*/ 817 w 817"/>
                  <a:gd name="T3" fmla="*/ 68 h 713"/>
                  <a:gd name="T4" fmla="*/ 448 w 817"/>
                  <a:gd name="T5" fmla="*/ 713 h 713"/>
                  <a:gd name="T6" fmla="*/ 0 w 817"/>
                  <a:gd name="T7" fmla="*/ 0 h 7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17"/>
                  <a:gd name="T13" fmla="*/ 0 h 713"/>
                  <a:gd name="T14" fmla="*/ 817 w 817"/>
                  <a:gd name="T15" fmla="*/ 713 h 7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17" h="713">
                    <a:moveTo>
                      <a:pt x="0" y="0"/>
                    </a:moveTo>
                    <a:lnTo>
                      <a:pt x="817" y="68"/>
                    </a:lnTo>
                    <a:lnTo>
                      <a:pt x="448" y="7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D3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886347" y="3870343"/>
                <a:ext cx="1397000" cy="1042988"/>
              </a:xfrm>
              <a:custGeom>
                <a:avLst/>
                <a:gdLst>
                  <a:gd name="T0" fmla="*/ 793 w 793"/>
                  <a:gd name="T1" fmla="*/ 0 h 707"/>
                  <a:gd name="T2" fmla="*/ 357 w 793"/>
                  <a:gd name="T3" fmla="*/ 707 h 707"/>
                  <a:gd name="T4" fmla="*/ 0 w 793"/>
                  <a:gd name="T5" fmla="*/ 68 h 707"/>
                  <a:gd name="T6" fmla="*/ 793 w 793"/>
                  <a:gd name="T7" fmla="*/ 0 h 70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93"/>
                  <a:gd name="T13" fmla="*/ 0 h 707"/>
                  <a:gd name="T14" fmla="*/ 793 w 793"/>
                  <a:gd name="T15" fmla="*/ 707 h 70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93" h="707">
                    <a:moveTo>
                      <a:pt x="793" y="0"/>
                    </a:moveTo>
                    <a:lnTo>
                      <a:pt x="357" y="707"/>
                    </a:lnTo>
                    <a:lnTo>
                      <a:pt x="0" y="68"/>
                    </a:lnTo>
                    <a:lnTo>
                      <a:pt x="793" y="0"/>
                    </a:lnTo>
                    <a:close/>
                  </a:path>
                </a:pathLst>
              </a:custGeom>
              <a:solidFill>
                <a:srgbClr val="D7E6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3929085" y="4906981"/>
                <a:ext cx="1563688" cy="265113"/>
              </a:xfrm>
              <a:custGeom>
                <a:avLst/>
                <a:gdLst>
                  <a:gd name="T0" fmla="*/ 0 w 912"/>
                  <a:gd name="T1" fmla="*/ 0 h 192"/>
                  <a:gd name="T2" fmla="*/ 0 w 912"/>
                  <a:gd name="T3" fmla="*/ 192 h 192"/>
                  <a:gd name="T4" fmla="*/ 912 w 912"/>
                  <a:gd name="T5" fmla="*/ 192 h 192"/>
                  <a:gd name="T6" fmla="*/ 912 w 912"/>
                  <a:gd name="T7" fmla="*/ 0 h 192"/>
                  <a:gd name="T8" fmla="*/ 0 w 912"/>
                  <a:gd name="T9" fmla="*/ 0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2"/>
                  <a:gd name="T16" fmla="*/ 0 h 192"/>
                  <a:gd name="T17" fmla="*/ 912 w 912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2" h="192">
                    <a:moveTo>
                      <a:pt x="0" y="0"/>
                    </a:moveTo>
                    <a:lnTo>
                      <a:pt x="0" y="192"/>
                    </a:lnTo>
                    <a:lnTo>
                      <a:pt x="912" y="192"/>
                    </a:lnTo>
                    <a:lnTo>
                      <a:pt x="9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FABE3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1" name="Freeform 21"/>
              <p:cNvSpPr>
                <a:spLocks/>
              </p:cNvSpPr>
              <p:nvPr/>
            </p:nvSpPr>
            <p:spPr bwMode="auto">
              <a:xfrm>
                <a:off x="3146447" y="3865581"/>
                <a:ext cx="792163" cy="1306513"/>
              </a:xfrm>
              <a:custGeom>
                <a:avLst/>
                <a:gdLst>
                  <a:gd name="T0" fmla="*/ 12 w 456"/>
                  <a:gd name="T1" fmla="*/ 0 h 851"/>
                  <a:gd name="T2" fmla="*/ 456 w 456"/>
                  <a:gd name="T3" fmla="*/ 667 h 851"/>
                  <a:gd name="T4" fmla="*/ 456 w 456"/>
                  <a:gd name="T5" fmla="*/ 851 h 851"/>
                  <a:gd name="T6" fmla="*/ 0 w 456"/>
                  <a:gd name="T7" fmla="*/ 125 h 851"/>
                  <a:gd name="T8" fmla="*/ 12 w 456"/>
                  <a:gd name="T9" fmla="*/ 0 h 8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6"/>
                  <a:gd name="T16" fmla="*/ 0 h 851"/>
                  <a:gd name="T17" fmla="*/ 456 w 456"/>
                  <a:gd name="T18" fmla="*/ 851 h 8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6" h="851">
                    <a:moveTo>
                      <a:pt x="12" y="0"/>
                    </a:moveTo>
                    <a:lnTo>
                      <a:pt x="456" y="667"/>
                    </a:lnTo>
                    <a:lnTo>
                      <a:pt x="456" y="851"/>
                    </a:lnTo>
                    <a:lnTo>
                      <a:pt x="0" y="12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A5B8D9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5492772" y="3865581"/>
                <a:ext cx="793750" cy="1306513"/>
              </a:xfrm>
              <a:custGeom>
                <a:avLst/>
                <a:gdLst>
                  <a:gd name="T0" fmla="*/ 444 w 444"/>
                  <a:gd name="T1" fmla="*/ 0 h 851"/>
                  <a:gd name="T2" fmla="*/ 0 w 444"/>
                  <a:gd name="T3" fmla="*/ 667 h 851"/>
                  <a:gd name="T4" fmla="*/ 0 w 444"/>
                  <a:gd name="T5" fmla="*/ 851 h 851"/>
                  <a:gd name="T6" fmla="*/ 444 w 444"/>
                  <a:gd name="T7" fmla="*/ 131 h 851"/>
                  <a:gd name="T8" fmla="*/ 444 w 444"/>
                  <a:gd name="T9" fmla="*/ 0 h 8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4"/>
                  <a:gd name="T16" fmla="*/ 0 h 851"/>
                  <a:gd name="T17" fmla="*/ 444 w 444"/>
                  <a:gd name="T18" fmla="*/ 851 h 8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4" h="851">
                    <a:moveTo>
                      <a:pt x="444" y="0"/>
                    </a:moveTo>
                    <a:lnTo>
                      <a:pt x="0" y="667"/>
                    </a:lnTo>
                    <a:lnTo>
                      <a:pt x="0" y="851"/>
                    </a:lnTo>
                    <a:lnTo>
                      <a:pt x="444" y="131"/>
                    </a:lnTo>
                    <a:lnTo>
                      <a:pt x="444" y="0"/>
                    </a:lnTo>
                    <a:close/>
                  </a:path>
                </a:pathLst>
              </a:custGeom>
              <a:solidFill>
                <a:srgbClr val="A5B8D9"/>
              </a:solidFill>
              <a:ln w="9525">
                <a:noFill/>
                <a:round/>
                <a:headEnd/>
                <a:tailEnd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9" name="Freeform 39"/>
              <p:cNvSpPr>
                <a:spLocks/>
              </p:cNvSpPr>
              <p:nvPr/>
            </p:nvSpPr>
            <p:spPr bwMode="auto">
              <a:xfrm>
                <a:off x="5934097" y="3649681"/>
                <a:ext cx="1746250" cy="111125"/>
              </a:xfrm>
              <a:custGeom>
                <a:avLst/>
                <a:gdLst>
                  <a:gd name="T0" fmla="*/ 0 w 1008"/>
                  <a:gd name="T1" fmla="*/ 0 h 55"/>
                  <a:gd name="T2" fmla="*/ 96 w 1008"/>
                  <a:gd name="T3" fmla="*/ 55 h 55"/>
                  <a:gd name="T4" fmla="*/ 1008 w 1008"/>
                  <a:gd name="T5" fmla="*/ 55 h 55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55"/>
                  <a:gd name="T11" fmla="*/ 1008 w 1008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55">
                    <a:moveTo>
                      <a:pt x="0" y="0"/>
                    </a:moveTo>
                    <a:lnTo>
                      <a:pt x="96" y="55"/>
                    </a:lnTo>
                    <a:lnTo>
                      <a:pt x="1008" y="55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0" name="Freeform 40"/>
              <p:cNvSpPr>
                <a:spLocks/>
              </p:cNvSpPr>
              <p:nvPr/>
            </p:nvSpPr>
            <p:spPr bwMode="auto">
              <a:xfrm>
                <a:off x="4132285" y="2730518"/>
                <a:ext cx="1624013" cy="174625"/>
              </a:xfrm>
              <a:custGeom>
                <a:avLst/>
                <a:gdLst>
                  <a:gd name="T0" fmla="*/ 0 w 960"/>
                  <a:gd name="T1" fmla="*/ 99 h 99"/>
                  <a:gd name="T2" fmla="*/ 144 w 960"/>
                  <a:gd name="T3" fmla="*/ 0 h 99"/>
                  <a:gd name="T4" fmla="*/ 960 w 960"/>
                  <a:gd name="T5" fmla="*/ 0 h 99"/>
                  <a:gd name="T6" fmla="*/ 0 60000 65536"/>
                  <a:gd name="T7" fmla="*/ 0 60000 65536"/>
                  <a:gd name="T8" fmla="*/ 0 60000 65536"/>
                  <a:gd name="T9" fmla="*/ 0 w 960"/>
                  <a:gd name="T10" fmla="*/ 0 h 99"/>
                  <a:gd name="T11" fmla="*/ 960 w 960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0" h="99">
                    <a:moveTo>
                      <a:pt x="0" y="99"/>
                    </a:moveTo>
                    <a:lnTo>
                      <a:pt x="144" y="0"/>
                    </a:lnTo>
                    <a:lnTo>
                      <a:pt x="96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11" name="Freeform 41"/>
              <p:cNvSpPr>
                <a:spLocks/>
              </p:cNvSpPr>
              <p:nvPr/>
            </p:nvSpPr>
            <p:spPr bwMode="auto">
              <a:xfrm flipH="1">
                <a:off x="1551010" y="3641743"/>
                <a:ext cx="1970088" cy="127000"/>
              </a:xfrm>
              <a:custGeom>
                <a:avLst/>
                <a:gdLst>
                  <a:gd name="T0" fmla="*/ 0 w 1008"/>
                  <a:gd name="T1" fmla="*/ 0 h 55"/>
                  <a:gd name="T2" fmla="*/ 96 w 1008"/>
                  <a:gd name="T3" fmla="*/ 55 h 55"/>
                  <a:gd name="T4" fmla="*/ 1008 w 1008"/>
                  <a:gd name="T5" fmla="*/ 55 h 55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55"/>
                  <a:gd name="T11" fmla="*/ 1008 w 1008"/>
                  <a:gd name="T12" fmla="*/ 55 h 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55">
                    <a:moveTo>
                      <a:pt x="0" y="0"/>
                    </a:moveTo>
                    <a:lnTo>
                      <a:pt x="96" y="55"/>
                    </a:lnTo>
                    <a:lnTo>
                      <a:pt x="1008" y="55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82" name="AutoShape 12"/>
              <p:cNvSpPr>
                <a:spLocks noChangeArrowheads="1"/>
              </p:cNvSpPr>
              <p:nvPr/>
            </p:nvSpPr>
            <p:spPr bwMode="auto">
              <a:xfrm>
                <a:off x="6270664" y="4286256"/>
                <a:ext cx="1873236" cy="1358951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wrap="square" lIns="14288" tIns="20638" rIns="14288" bIns="20638" anchor="ctr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‘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지역사회 어린이 작은 도서관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활성화 워크숍</a:t>
                </a:r>
                <a:r>
                  <a:rPr lang="en-US" altLang="ko-KR" sz="2000" dirty="0" smtClean="0">
                    <a:latin typeface="08서울남산체 M" pitchFamily="18" charset="-127"/>
                    <a:ea typeface="08서울남산체 M" pitchFamily="18" charset="-127"/>
                  </a:rPr>
                  <a:t>’</a:t>
                </a:r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에 가다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108" name="Freeform 38"/>
              <p:cNvSpPr>
                <a:spLocks/>
              </p:cNvSpPr>
              <p:nvPr/>
            </p:nvSpPr>
            <p:spPr bwMode="auto">
              <a:xfrm flipV="1">
                <a:off x="5853135" y="4200543"/>
                <a:ext cx="1831975" cy="69850"/>
              </a:xfrm>
              <a:custGeom>
                <a:avLst/>
                <a:gdLst>
                  <a:gd name="T0" fmla="*/ 0 w 1056"/>
                  <a:gd name="T1" fmla="*/ 0 h 96"/>
                  <a:gd name="T2" fmla="*/ 96 w 1056"/>
                  <a:gd name="T3" fmla="*/ 96 h 96"/>
                  <a:gd name="T4" fmla="*/ 1056 w 1056"/>
                  <a:gd name="T5" fmla="*/ 96 h 9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96"/>
                  <a:gd name="T11" fmla="*/ 1056 w 1056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96">
                    <a:moveTo>
                      <a:pt x="0" y="0"/>
                    </a:moveTo>
                    <a:lnTo>
                      <a:pt x="96" y="96"/>
                    </a:lnTo>
                    <a:lnTo>
                      <a:pt x="1056" y="96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81" name="AutoShape 11"/>
              <p:cNvSpPr>
                <a:spLocks noChangeArrowheads="1"/>
              </p:cNvSpPr>
              <p:nvPr/>
            </p:nvSpPr>
            <p:spPr bwMode="auto">
              <a:xfrm>
                <a:off x="3857620" y="5370480"/>
                <a:ext cx="1765300" cy="701726"/>
              </a:xfrm>
              <a:prstGeom prst="roundRect">
                <a:avLst>
                  <a:gd name="adj" fmla="val 11269"/>
                </a:avLst>
              </a:prstGeom>
              <a:solidFill>
                <a:schemeClr val="bg1"/>
              </a:solidFill>
              <a:ln w="38100">
                <a:solidFill>
                  <a:srgbClr val="BFD1E3"/>
                </a:solidFill>
                <a:round/>
                <a:headEnd/>
                <a:tailEnd/>
              </a:ln>
            </p:spPr>
            <p:txBody>
              <a:bodyPr lIns="14288" tIns="20638" rIns="14288" bIns="20638" anchor="ctr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자연을 활용한 </a:t>
                </a:r>
                <a:endParaRPr lang="en-US" altLang="ko-KR" sz="2000" dirty="0" smtClean="0">
                  <a:latin typeface="08서울남산체 M" pitchFamily="18" charset="-127"/>
                  <a:ea typeface="08서울남산체 M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08서울남산체 M" pitchFamily="18" charset="-127"/>
                    <a:ea typeface="08서울남산체 M" pitchFamily="18" charset="-127"/>
                  </a:rPr>
                  <a:t>놀이를 배우다</a:t>
                </a:r>
                <a:endParaRPr lang="ko-KR" altLang="en-US" sz="20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112" name="Freeform 42"/>
              <p:cNvSpPr>
                <a:spLocks/>
              </p:cNvSpPr>
              <p:nvPr/>
            </p:nvSpPr>
            <p:spPr bwMode="auto">
              <a:xfrm>
                <a:off x="3943372" y="4764106"/>
                <a:ext cx="1525588" cy="473075"/>
              </a:xfrm>
              <a:custGeom>
                <a:avLst/>
                <a:gdLst>
                  <a:gd name="T0" fmla="*/ 156 w 906"/>
                  <a:gd name="T1" fmla="*/ 0 h 324"/>
                  <a:gd name="T2" fmla="*/ 0 w 906"/>
                  <a:gd name="T3" fmla="*/ 324 h 324"/>
                  <a:gd name="T4" fmla="*/ 906 w 906"/>
                  <a:gd name="T5" fmla="*/ 324 h 324"/>
                  <a:gd name="T6" fmla="*/ 0 60000 65536"/>
                  <a:gd name="T7" fmla="*/ 0 60000 65536"/>
                  <a:gd name="T8" fmla="*/ 0 60000 65536"/>
                  <a:gd name="T9" fmla="*/ 0 w 906"/>
                  <a:gd name="T10" fmla="*/ 0 h 324"/>
                  <a:gd name="T11" fmla="*/ 906 w 906"/>
                  <a:gd name="T12" fmla="*/ 324 h 3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6" h="324">
                    <a:moveTo>
                      <a:pt x="156" y="0"/>
                    </a:moveTo>
                    <a:lnTo>
                      <a:pt x="0" y="324"/>
                    </a:lnTo>
                    <a:lnTo>
                      <a:pt x="906" y="324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oval" w="sm" len="sm"/>
                <a:tailEnd type="oval" w="sm" len="sm"/>
              </a:ln>
            </p:spPr>
            <p:txBody>
              <a:bodyPr lIns="14288" tIns="20638" rIns="14288" bIns="20638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50" name="Oval 29"/>
            <p:cNvSpPr>
              <a:spLocks noChangeArrowheads="1"/>
            </p:cNvSpPr>
            <p:nvPr/>
          </p:nvSpPr>
          <p:spPr bwMode="auto">
            <a:xfrm>
              <a:off x="4232297" y="3517918"/>
              <a:ext cx="1027113" cy="8985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ko-KR" altLang="ko-KR" sz="1200" b="1">
                <a:ea typeface="굴림체" pitchFamily="49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1357291" y="4392632"/>
            <a:ext cx="2160631" cy="1525639"/>
            <a:chOff x="1357291" y="4178318"/>
            <a:chExt cx="2160631" cy="1525639"/>
          </a:xfrm>
        </p:grpSpPr>
        <p:sp>
          <p:nvSpPr>
            <p:cNvPr id="83" name="AutoShape 13"/>
            <p:cNvSpPr>
              <a:spLocks noChangeArrowheads="1"/>
            </p:cNvSpPr>
            <p:nvPr/>
          </p:nvSpPr>
          <p:spPr bwMode="auto">
            <a:xfrm>
              <a:off x="1357291" y="4345006"/>
              <a:ext cx="2098720" cy="1358951"/>
            </a:xfrm>
            <a:prstGeom prst="roundRect">
              <a:avLst>
                <a:gd name="adj" fmla="val 11269"/>
              </a:avLst>
            </a:prstGeom>
            <a:solidFill>
              <a:schemeClr val="bg1"/>
            </a:solidFill>
            <a:ln w="38100">
              <a:solidFill>
                <a:srgbClr val="BFD1E3"/>
              </a:solidFill>
              <a:round/>
              <a:headEnd/>
              <a:tailEnd/>
            </a:ln>
          </p:spPr>
          <p:txBody>
            <a:bodyPr wrap="square" lIns="14288" tIns="20638" rIns="14288" bIns="20638" anchor="ctr">
              <a:spAutoFit/>
            </a:bodyPr>
            <a:lstStyle/>
            <a:p>
              <a:pPr algn="ctr"/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‘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모국 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정체감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형성 </a:t>
              </a:r>
              <a:r>
                <a:rPr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멘토링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프로그램</a:t>
              </a:r>
              <a:r>
                <a:rPr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’</a:t>
              </a:r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에 대한 요구도 및 </a:t>
              </a:r>
              <a:endParaRPr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만족도 조사하다 </a:t>
              </a:r>
              <a:endParaRPr lang="ko-KR" altLang="en-US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07" name="Freeform 37"/>
            <p:cNvSpPr>
              <a:spLocks/>
            </p:cNvSpPr>
            <p:nvPr/>
          </p:nvSpPr>
          <p:spPr bwMode="auto">
            <a:xfrm>
              <a:off x="1520847" y="4178318"/>
              <a:ext cx="1997075" cy="93663"/>
            </a:xfrm>
            <a:custGeom>
              <a:avLst/>
              <a:gdLst>
                <a:gd name="T0" fmla="*/ 1056 w 1056"/>
                <a:gd name="T1" fmla="*/ 55 h 55"/>
                <a:gd name="T2" fmla="*/ 960 w 1056"/>
                <a:gd name="T3" fmla="*/ 0 h 55"/>
                <a:gd name="T4" fmla="*/ 0 w 1056"/>
                <a:gd name="T5" fmla="*/ 0 h 55"/>
                <a:gd name="T6" fmla="*/ 0 60000 65536"/>
                <a:gd name="T7" fmla="*/ 0 60000 65536"/>
                <a:gd name="T8" fmla="*/ 0 60000 65536"/>
                <a:gd name="T9" fmla="*/ 0 w 1056"/>
                <a:gd name="T10" fmla="*/ 0 h 55"/>
                <a:gd name="T11" fmla="*/ 1056 w 1056"/>
                <a:gd name="T12" fmla="*/ 55 h 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55">
                  <a:moveTo>
                    <a:pt x="1056" y="55"/>
                  </a:moveTo>
                  <a:lnTo>
                    <a:pt x="960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oval" w="sm" len="sm"/>
              <a:tailEnd type="oval" w="sm" len="sm"/>
            </a:ln>
          </p:spPr>
          <p:txBody>
            <a:bodyPr lIns="14288" tIns="20638" rIns="14288" bIns="20638"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52" name="그림 51" descr="_MG_96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1702579" y="4298157"/>
            <a:ext cx="2643174" cy="1762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그림 52" descr="_MG_96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3714752"/>
            <a:ext cx="2643174" cy="1762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" name="그림 53" descr="_MG_969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43372" y="1928802"/>
            <a:ext cx="2643174" cy="1762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" name="그림 54" descr="_MG_969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6488925" y="2369331"/>
            <a:ext cx="2643174" cy="1762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그림 33" descr="DSC_029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15206" y="4286256"/>
            <a:ext cx="1714464" cy="1136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그림 34" descr="DSC_028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0628" y="5072074"/>
            <a:ext cx="2438012" cy="1616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87  E" pathEditMode="relative" ptsTypes="">
                                      <p:cBhvr>
                                        <p:cTn id="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모국 </a:t>
            </a: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정체감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형성 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/>
            </a:r>
            <a:b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</a:b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멘토링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프로그램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714348" y="1714488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 모국 </a:t>
            </a:r>
            <a:r>
              <a:rPr lang="ko-KR" altLang="en-US" sz="2400" dirty="0" err="1" smtClean="0">
                <a:latin typeface="08서울한강체 M" pitchFamily="18" charset="-127"/>
                <a:ea typeface="08서울한강체 M" pitchFamily="18" charset="-127"/>
              </a:rPr>
              <a:t>정체감</a:t>
            </a: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 형성 </a:t>
            </a:r>
            <a:r>
              <a:rPr lang="ko-KR" altLang="en-US" sz="2400" dirty="0" err="1" smtClean="0">
                <a:latin typeface="08서울한강체 M" pitchFamily="18" charset="-127"/>
                <a:ea typeface="08서울한강체 M" pitchFamily="18" charset="-127"/>
              </a:rPr>
              <a:t>멘토링</a:t>
            </a: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 프로그램이란</a:t>
            </a:r>
            <a:r>
              <a:rPr lang="en-US" altLang="ko-KR" sz="2400" dirty="0" smtClean="0">
                <a:latin typeface="08서울한강체 M" pitchFamily="18" charset="-127"/>
                <a:ea typeface="08서울한강체 M" pitchFamily="18" charset="-127"/>
              </a:rPr>
              <a:t>?</a:t>
            </a:r>
            <a:endParaRPr lang="ko-KR" altLang="en-US" sz="2400" dirty="0">
              <a:latin typeface="08서울한강체 M" pitchFamily="18" charset="-127"/>
              <a:ea typeface="08서울한강체 M" pitchFamily="18" charset="-127"/>
            </a:endParaRPr>
          </a:p>
        </p:txBody>
      </p:sp>
      <p:grpSp>
        <p:nvGrpSpPr>
          <p:cNvPr id="84" name="그룹 83"/>
          <p:cNvGrpSpPr/>
          <p:nvPr/>
        </p:nvGrpSpPr>
        <p:grpSpPr>
          <a:xfrm>
            <a:off x="560388" y="1928802"/>
            <a:ext cx="8297893" cy="4714908"/>
            <a:chOff x="560388" y="1928802"/>
            <a:chExt cx="8297893" cy="4714908"/>
          </a:xfrm>
        </p:grpSpPr>
        <p:grpSp>
          <p:nvGrpSpPr>
            <p:cNvPr id="59" name="Group 46"/>
            <p:cNvGrpSpPr>
              <a:grpSpLocks/>
            </p:cNvGrpSpPr>
            <p:nvPr/>
          </p:nvGrpSpPr>
          <p:grpSpPr bwMode="auto">
            <a:xfrm>
              <a:off x="560388" y="5956322"/>
              <a:ext cx="3662362" cy="687388"/>
              <a:chOff x="792" y="3996"/>
              <a:chExt cx="1763" cy="394"/>
            </a:xfrm>
          </p:grpSpPr>
          <p:sp>
            <p:nvSpPr>
              <p:cNvPr id="60" name="AutoShape 47"/>
              <p:cNvSpPr>
                <a:spLocks noChangeArrowheads="1"/>
              </p:cNvSpPr>
              <p:nvPr/>
            </p:nvSpPr>
            <p:spPr bwMode="auto">
              <a:xfrm>
                <a:off x="792" y="4272"/>
                <a:ext cx="829" cy="109"/>
              </a:xfrm>
              <a:prstGeom prst="parallelogram">
                <a:avLst>
                  <a:gd name="adj" fmla="val 89365"/>
                </a:avLst>
              </a:prstGeom>
              <a:solidFill>
                <a:srgbClr val="B9CAED"/>
              </a:solidFill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78DD9"/>
                </a:outerShdw>
              </a:effectLst>
            </p:spPr>
            <p:txBody>
              <a:bodyPr wrap="none" anchor="ctr"/>
              <a:lstStyle/>
              <a:p>
                <a:endParaRPr lang="ko-KR" altLang="en-US" sz="20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61" name="Freeform 48"/>
              <p:cNvSpPr>
                <a:spLocks/>
              </p:cNvSpPr>
              <p:nvPr/>
            </p:nvSpPr>
            <p:spPr bwMode="auto">
              <a:xfrm>
                <a:off x="1325" y="4039"/>
                <a:ext cx="550" cy="351"/>
              </a:xfrm>
              <a:custGeom>
                <a:avLst/>
                <a:gdLst>
                  <a:gd name="T0" fmla="*/ 0 w 545"/>
                  <a:gd name="T1" fmla="*/ 409 h 414"/>
                  <a:gd name="T2" fmla="*/ 180 w 545"/>
                  <a:gd name="T3" fmla="*/ 409 h 414"/>
                  <a:gd name="T4" fmla="*/ 413 w 545"/>
                  <a:gd name="T5" fmla="*/ 67 h 414"/>
                  <a:gd name="T6" fmla="*/ 545 w 545"/>
                  <a:gd name="T7" fmla="*/ 0 h 414"/>
                  <a:gd name="T8" fmla="*/ 217 w 545"/>
                  <a:gd name="T9" fmla="*/ 408 h 414"/>
                  <a:gd name="T10" fmla="*/ 152 w 545"/>
                  <a:gd name="T11" fmla="*/ 414 h 4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5"/>
                  <a:gd name="T19" fmla="*/ 0 h 414"/>
                  <a:gd name="T20" fmla="*/ 545 w 545"/>
                  <a:gd name="T21" fmla="*/ 414 h 4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5" h="414">
                    <a:moveTo>
                      <a:pt x="0" y="409"/>
                    </a:moveTo>
                    <a:lnTo>
                      <a:pt x="180" y="409"/>
                    </a:lnTo>
                    <a:lnTo>
                      <a:pt x="413" y="67"/>
                    </a:lnTo>
                    <a:lnTo>
                      <a:pt x="545" y="0"/>
                    </a:lnTo>
                    <a:lnTo>
                      <a:pt x="217" y="408"/>
                    </a:lnTo>
                    <a:lnTo>
                      <a:pt x="152" y="414"/>
                    </a:lnTo>
                  </a:path>
                </a:pathLst>
              </a:custGeom>
              <a:solidFill>
                <a:srgbClr val="7D9ED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20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62" name="AutoShape 49"/>
              <p:cNvSpPr>
                <a:spLocks noChangeArrowheads="1"/>
              </p:cNvSpPr>
              <p:nvPr/>
            </p:nvSpPr>
            <p:spPr bwMode="auto">
              <a:xfrm>
                <a:off x="1728" y="3996"/>
                <a:ext cx="827" cy="109"/>
              </a:xfrm>
              <a:prstGeom prst="parallelogram">
                <a:avLst>
                  <a:gd name="adj" fmla="val 89149"/>
                </a:avLst>
              </a:prstGeom>
              <a:solidFill>
                <a:srgbClr val="B9CAED"/>
              </a:solidFill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78DD9"/>
                </a:outerShdw>
              </a:effectLst>
            </p:spPr>
            <p:txBody>
              <a:bodyPr wrap="none" anchor="ctr"/>
              <a:lstStyle/>
              <a:p>
                <a:endParaRPr lang="ko-KR" altLang="en-US" sz="200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63" name="Freeform 25"/>
            <p:cNvSpPr>
              <a:spLocks/>
            </p:cNvSpPr>
            <p:nvPr/>
          </p:nvSpPr>
          <p:spPr bwMode="auto">
            <a:xfrm>
              <a:off x="3721100" y="5554685"/>
              <a:ext cx="977900" cy="611187"/>
            </a:xfrm>
            <a:custGeom>
              <a:avLst/>
              <a:gdLst>
                <a:gd name="T0" fmla="*/ 0 w 545"/>
                <a:gd name="T1" fmla="*/ 409 h 414"/>
                <a:gd name="T2" fmla="*/ 180 w 545"/>
                <a:gd name="T3" fmla="*/ 409 h 414"/>
                <a:gd name="T4" fmla="*/ 413 w 545"/>
                <a:gd name="T5" fmla="*/ 67 h 414"/>
                <a:gd name="T6" fmla="*/ 545 w 545"/>
                <a:gd name="T7" fmla="*/ 0 h 414"/>
                <a:gd name="T8" fmla="*/ 217 w 545"/>
                <a:gd name="T9" fmla="*/ 408 h 414"/>
                <a:gd name="T10" fmla="*/ 152 w 545"/>
                <a:gd name="T11" fmla="*/ 414 h 4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45"/>
                <a:gd name="T19" fmla="*/ 0 h 414"/>
                <a:gd name="T20" fmla="*/ 545 w 545"/>
                <a:gd name="T21" fmla="*/ 414 h 4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45" h="414">
                  <a:moveTo>
                    <a:pt x="0" y="409"/>
                  </a:moveTo>
                  <a:lnTo>
                    <a:pt x="180" y="409"/>
                  </a:lnTo>
                  <a:lnTo>
                    <a:pt x="413" y="67"/>
                  </a:lnTo>
                  <a:lnTo>
                    <a:pt x="545" y="0"/>
                  </a:lnTo>
                  <a:lnTo>
                    <a:pt x="217" y="408"/>
                  </a:lnTo>
                  <a:lnTo>
                    <a:pt x="152" y="414"/>
                  </a:lnTo>
                </a:path>
              </a:pathLst>
            </a:custGeom>
            <a:solidFill>
              <a:srgbClr val="7D9ED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4" name="AutoShape 26"/>
            <p:cNvSpPr>
              <a:spLocks noChangeArrowheads="1"/>
            </p:cNvSpPr>
            <p:nvPr/>
          </p:nvSpPr>
          <p:spPr bwMode="auto">
            <a:xfrm>
              <a:off x="4449763" y="5470547"/>
              <a:ext cx="1809750" cy="188913"/>
            </a:xfrm>
            <a:prstGeom prst="parallelogram">
              <a:avLst>
                <a:gd name="adj" fmla="val 112563"/>
              </a:avLst>
            </a:prstGeom>
            <a:solidFill>
              <a:srgbClr val="B9CAED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678DD9"/>
              </a:outerShdw>
            </a:effectLst>
          </p:spPr>
          <p:txBody>
            <a:bodyPr wrap="none" anchor="ctr"/>
            <a:lstStyle/>
            <a:p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5" name="Freeform 27"/>
            <p:cNvSpPr>
              <a:spLocks/>
            </p:cNvSpPr>
            <p:nvPr/>
          </p:nvSpPr>
          <p:spPr bwMode="auto">
            <a:xfrm>
              <a:off x="5734050" y="5062560"/>
              <a:ext cx="968375" cy="612775"/>
            </a:xfrm>
            <a:custGeom>
              <a:avLst/>
              <a:gdLst>
                <a:gd name="T0" fmla="*/ 0 w 545"/>
                <a:gd name="T1" fmla="*/ 409 h 414"/>
                <a:gd name="T2" fmla="*/ 180 w 545"/>
                <a:gd name="T3" fmla="*/ 409 h 414"/>
                <a:gd name="T4" fmla="*/ 413 w 545"/>
                <a:gd name="T5" fmla="*/ 67 h 414"/>
                <a:gd name="T6" fmla="*/ 545 w 545"/>
                <a:gd name="T7" fmla="*/ 0 h 414"/>
                <a:gd name="T8" fmla="*/ 217 w 545"/>
                <a:gd name="T9" fmla="*/ 408 h 414"/>
                <a:gd name="T10" fmla="*/ 152 w 545"/>
                <a:gd name="T11" fmla="*/ 414 h 4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45"/>
                <a:gd name="T19" fmla="*/ 0 h 414"/>
                <a:gd name="T20" fmla="*/ 545 w 545"/>
                <a:gd name="T21" fmla="*/ 414 h 4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45" h="414">
                  <a:moveTo>
                    <a:pt x="0" y="409"/>
                  </a:moveTo>
                  <a:lnTo>
                    <a:pt x="180" y="409"/>
                  </a:lnTo>
                  <a:lnTo>
                    <a:pt x="413" y="67"/>
                  </a:lnTo>
                  <a:lnTo>
                    <a:pt x="545" y="0"/>
                  </a:lnTo>
                  <a:lnTo>
                    <a:pt x="217" y="408"/>
                  </a:lnTo>
                  <a:lnTo>
                    <a:pt x="152" y="414"/>
                  </a:lnTo>
                </a:path>
              </a:pathLst>
            </a:custGeom>
            <a:solidFill>
              <a:srgbClr val="7D9ED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6" name="AutoShape 28"/>
            <p:cNvSpPr>
              <a:spLocks noChangeArrowheads="1"/>
            </p:cNvSpPr>
            <p:nvPr/>
          </p:nvSpPr>
          <p:spPr bwMode="auto">
            <a:xfrm>
              <a:off x="6438900" y="4989535"/>
              <a:ext cx="1857375" cy="188912"/>
            </a:xfrm>
            <a:prstGeom prst="parallelogram">
              <a:avLst>
                <a:gd name="adj" fmla="val 115526"/>
              </a:avLst>
            </a:prstGeom>
            <a:solidFill>
              <a:srgbClr val="B9CAED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678DD9"/>
              </a:outerShdw>
            </a:effectLst>
          </p:spPr>
          <p:txBody>
            <a:bodyPr wrap="none" anchor="ctr"/>
            <a:lstStyle/>
            <a:p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graphicFrame>
          <p:nvGraphicFramePr>
            <p:cNvPr id="67" name="Object 2"/>
            <p:cNvGraphicFramePr>
              <a:graphicFrameLocks noChangeAspect="1"/>
            </p:cNvGraphicFramePr>
            <p:nvPr/>
          </p:nvGraphicFramePr>
          <p:xfrm>
            <a:off x="1008063" y="5827735"/>
            <a:ext cx="1001712" cy="646112"/>
          </p:xfrm>
          <a:graphic>
            <a:graphicData uri="http://schemas.openxmlformats.org/presentationml/2006/ole">
              <p:oleObj spid="_x0000_s1026" name="Image" r:id="rId4" imgW="1207201" imgH="1207201" progId="Photoshop.Image.4">
                <p:embed/>
              </p:oleObj>
            </a:graphicData>
          </a:graphic>
        </p:graphicFrame>
        <p:graphicFrame>
          <p:nvGraphicFramePr>
            <p:cNvPr id="68" name="Object 3"/>
            <p:cNvGraphicFramePr>
              <a:graphicFrameLocks noChangeAspect="1"/>
            </p:cNvGraphicFramePr>
            <p:nvPr/>
          </p:nvGraphicFramePr>
          <p:xfrm>
            <a:off x="3054350" y="5419747"/>
            <a:ext cx="1000125" cy="642938"/>
          </p:xfrm>
          <a:graphic>
            <a:graphicData uri="http://schemas.openxmlformats.org/presentationml/2006/ole">
              <p:oleObj spid="_x0000_s1027" name="Image" r:id="rId5" imgW="1207201" imgH="1207201" progId="Photoshop.Image.4">
                <p:embed/>
              </p:oleObj>
            </a:graphicData>
          </a:graphic>
        </p:graphicFrame>
        <p:graphicFrame>
          <p:nvGraphicFramePr>
            <p:cNvPr id="69" name="Object 4"/>
            <p:cNvGraphicFramePr>
              <a:graphicFrameLocks noChangeAspect="1"/>
            </p:cNvGraphicFramePr>
            <p:nvPr/>
          </p:nvGraphicFramePr>
          <p:xfrm>
            <a:off x="4914900" y="4930797"/>
            <a:ext cx="1000125" cy="644525"/>
          </p:xfrm>
          <a:graphic>
            <a:graphicData uri="http://schemas.openxmlformats.org/presentationml/2006/ole">
              <p:oleObj spid="_x0000_s1028" name="Image" r:id="rId6" imgW="1207201" imgH="1207201" progId="Photoshop.Image.4">
                <p:embed/>
              </p:oleObj>
            </a:graphicData>
          </a:graphic>
        </p:graphicFrame>
        <p:graphicFrame>
          <p:nvGraphicFramePr>
            <p:cNvPr id="70" name="Object 5"/>
            <p:cNvGraphicFramePr>
              <a:graphicFrameLocks noChangeAspect="1"/>
            </p:cNvGraphicFramePr>
            <p:nvPr/>
          </p:nvGraphicFramePr>
          <p:xfrm>
            <a:off x="6989763" y="4452960"/>
            <a:ext cx="1003300" cy="646112"/>
          </p:xfrm>
          <a:graphic>
            <a:graphicData uri="http://schemas.openxmlformats.org/presentationml/2006/ole">
              <p:oleObj spid="_x0000_s1029" name="Image" r:id="rId7" imgW="1207201" imgH="1207201" progId="Photoshop.Image.4">
                <p:embed/>
              </p:oleObj>
            </a:graphicData>
          </a:graphic>
        </p:graphicFrame>
        <p:sp>
          <p:nvSpPr>
            <p:cNvPr id="71" name="Freeform 33"/>
            <p:cNvSpPr>
              <a:spLocks/>
            </p:cNvSpPr>
            <p:nvPr/>
          </p:nvSpPr>
          <p:spPr bwMode="auto">
            <a:xfrm>
              <a:off x="2554288" y="5448322"/>
              <a:ext cx="5060950" cy="1169988"/>
            </a:xfrm>
            <a:custGeom>
              <a:avLst/>
              <a:gdLst/>
              <a:ahLst/>
              <a:cxnLst>
                <a:cxn ang="0">
                  <a:pos x="0" y="992"/>
                </a:cxn>
                <a:cxn ang="0">
                  <a:pos x="2384" y="67"/>
                </a:cxn>
                <a:cxn ang="0">
                  <a:pos x="2352" y="32"/>
                </a:cxn>
                <a:cxn ang="0">
                  <a:pos x="2612" y="0"/>
                </a:cxn>
                <a:cxn ang="0">
                  <a:pos x="2496" y="224"/>
                </a:cxn>
                <a:cxn ang="0">
                  <a:pos x="2448" y="176"/>
                </a:cxn>
                <a:cxn ang="0">
                  <a:pos x="0" y="992"/>
                </a:cxn>
              </a:cxnLst>
              <a:rect l="0" t="0" r="r" b="b"/>
              <a:pathLst>
                <a:path w="2612" h="992">
                  <a:moveTo>
                    <a:pt x="0" y="992"/>
                  </a:moveTo>
                  <a:lnTo>
                    <a:pt x="2384" y="67"/>
                  </a:lnTo>
                  <a:lnTo>
                    <a:pt x="2352" y="32"/>
                  </a:lnTo>
                  <a:lnTo>
                    <a:pt x="2612" y="0"/>
                  </a:lnTo>
                  <a:lnTo>
                    <a:pt x="2496" y="224"/>
                  </a:lnTo>
                  <a:lnTo>
                    <a:pt x="2448" y="176"/>
                  </a:lnTo>
                  <a:lnTo>
                    <a:pt x="0" y="992"/>
                  </a:lnTo>
                  <a:close/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3399">
                    <a:gamma/>
                    <a:tint val="15294"/>
                    <a:invGamma/>
                  </a:srgb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/>
              <a:tailEnd/>
            </a:ln>
            <a:effectLst>
              <a:outerShdw dist="25400" dir="5400000" algn="ctr" rotWithShape="0">
                <a:srgbClr val="8CAAF6"/>
              </a:outerShdw>
            </a:effectLst>
          </p:spPr>
          <p:txBody>
            <a:bodyPr lIns="50531" tIns="33689" rIns="50531" bIns="33689" anchor="ctr"/>
            <a:lstStyle/>
            <a:p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2" name="AutoShape 34"/>
            <p:cNvSpPr>
              <a:spLocks noChangeArrowheads="1"/>
            </p:cNvSpPr>
            <p:nvPr/>
          </p:nvSpPr>
          <p:spPr bwMode="auto">
            <a:xfrm>
              <a:off x="2470150" y="3214686"/>
              <a:ext cx="2024063" cy="1827236"/>
            </a:xfrm>
            <a:prstGeom prst="roundRect">
              <a:avLst>
                <a:gd name="adj" fmla="val 8111"/>
              </a:avLst>
            </a:prstGeom>
            <a:solidFill>
              <a:srgbClr val="FFFFFF"/>
            </a:solidFill>
            <a:ln w="38100">
              <a:solidFill>
                <a:srgbClr val="E1E7FB"/>
              </a:solidFill>
              <a:round/>
              <a:headEnd/>
              <a:tailEnd/>
            </a:ln>
          </p:spPr>
          <p:txBody>
            <a:bodyPr wrap="none" lIns="50531" tIns="33689" rIns="50531" bIns="33689" anchor="ctr"/>
            <a:lstStyle/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특히 홍성지역에는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베트남을 비롯한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다양한 국적의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다문화가정이 거주</a:t>
              </a:r>
              <a:endParaRPr kumimoji="1" lang="ko-KR" altLang="en-US" sz="2000" dirty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3" name="AutoShape 35"/>
            <p:cNvSpPr>
              <a:spLocks noChangeArrowheads="1"/>
            </p:cNvSpPr>
            <p:nvPr/>
          </p:nvSpPr>
          <p:spPr bwMode="auto">
            <a:xfrm>
              <a:off x="4643438" y="2714621"/>
              <a:ext cx="1933575" cy="1965352"/>
            </a:xfrm>
            <a:prstGeom prst="roundRect">
              <a:avLst>
                <a:gd name="adj" fmla="val 8111"/>
              </a:avLst>
            </a:prstGeom>
            <a:solidFill>
              <a:srgbClr val="FFFFFF"/>
            </a:solidFill>
            <a:ln w="38100">
              <a:solidFill>
                <a:srgbClr val="E1E7FB"/>
              </a:solidFill>
              <a:round/>
              <a:headEnd/>
              <a:tailEnd/>
            </a:ln>
          </p:spPr>
          <p:txBody>
            <a:bodyPr wrap="none" lIns="50531" tIns="33689" rIns="50531" bIns="33689" anchor="ctr"/>
            <a:lstStyle/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이들의 자녀는 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성장하면서 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모국 </a:t>
              </a:r>
              <a:r>
                <a:rPr kumimoji="1" lang="ko-KR" altLang="en-US" sz="2000" dirty="0" err="1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정체감과</a:t>
              </a:r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관련된 많은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문제들을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갖게 됨</a:t>
              </a:r>
              <a:endParaRPr kumimoji="1" lang="ko-KR" altLang="en-US" sz="2000" dirty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4" name="AutoShape 36"/>
            <p:cNvSpPr>
              <a:spLocks noChangeArrowheads="1"/>
            </p:cNvSpPr>
            <p:nvPr/>
          </p:nvSpPr>
          <p:spPr bwMode="auto">
            <a:xfrm>
              <a:off x="6715141" y="1928802"/>
              <a:ext cx="2143140" cy="2316195"/>
            </a:xfrm>
            <a:prstGeom prst="roundRect">
              <a:avLst>
                <a:gd name="adj" fmla="val 8111"/>
              </a:avLst>
            </a:prstGeom>
            <a:solidFill>
              <a:srgbClr val="FFFFFF"/>
            </a:solidFill>
            <a:ln w="38100">
              <a:solidFill>
                <a:srgbClr val="E1E7FB"/>
              </a:solidFill>
              <a:round/>
              <a:headEnd/>
              <a:tailEnd/>
            </a:ln>
          </p:spPr>
          <p:txBody>
            <a:bodyPr wrap="none" lIns="50531" tIns="33689" rIns="50531" bIns="33689" anchor="ctr"/>
            <a:lstStyle/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이에 따라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홍성</a:t>
              </a:r>
              <a:r>
                <a:rPr kumimoji="1" lang="en-US" altLang="ko-KR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Y</a:t>
              </a:r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가</a:t>
              </a:r>
              <a:r>
                <a:rPr kumimoji="1" lang="en-US" altLang="ko-KR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 09</a:t>
              </a:r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년</a:t>
              </a:r>
              <a:r>
                <a:rPr kumimoji="1" lang="en-US" altLang="ko-KR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지역 내 </a:t>
              </a:r>
              <a:r>
                <a:rPr kumimoji="1" lang="en-US" altLang="ko-KR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3</a:t>
              </a:r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곳의 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err="1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어린이집을</a:t>
              </a:r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선정하여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이 프로그램을</a:t>
              </a:r>
              <a:r>
                <a:rPr kumimoji="1" lang="en-US" altLang="ko-KR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시범 진행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5" name="Freeform 37"/>
            <p:cNvSpPr>
              <a:spLocks/>
            </p:cNvSpPr>
            <p:nvPr/>
          </p:nvSpPr>
          <p:spPr bwMode="auto">
            <a:xfrm flipH="1">
              <a:off x="812800" y="5551510"/>
              <a:ext cx="1377950" cy="411162"/>
            </a:xfrm>
            <a:custGeom>
              <a:avLst/>
              <a:gdLst>
                <a:gd name="T0" fmla="*/ 0 w 770"/>
                <a:gd name="T1" fmla="*/ 0 h 349"/>
                <a:gd name="T2" fmla="*/ 770 w 770"/>
                <a:gd name="T3" fmla="*/ 0 h 349"/>
                <a:gd name="T4" fmla="*/ 542 w 770"/>
                <a:gd name="T5" fmla="*/ 349 h 349"/>
                <a:gd name="T6" fmla="*/ 0 60000 65536"/>
                <a:gd name="T7" fmla="*/ 0 60000 65536"/>
                <a:gd name="T8" fmla="*/ 0 60000 65536"/>
                <a:gd name="T9" fmla="*/ 0 w 770"/>
                <a:gd name="T10" fmla="*/ 0 h 349"/>
                <a:gd name="T11" fmla="*/ 770 w 770"/>
                <a:gd name="T12" fmla="*/ 349 h 3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0" h="349">
                  <a:moveTo>
                    <a:pt x="0" y="0"/>
                  </a:moveTo>
                  <a:lnTo>
                    <a:pt x="770" y="0"/>
                  </a:lnTo>
                  <a:lnTo>
                    <a:pt x="542" y="349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oval" w="sm" len="sm"/>
              <a:tailEnd type="oval" w="sm" len="sm"/>
            </a:ln>
          </p:spPr>
          <p:txBody>
            <a:bodyPr lIns="50531" tIns="33689" rIns="50531" bIns="33689" anchor="ctr"/>
            <a:lstStyle/>
            <a:p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6" name="Freeform 38"/>
            <p:cNvSpPr>
              <a:spLocks/>
            </p:cNvSpPr>
            <p:nvPr/>
          </p:nvSpPr>
          <p:spPr bwMode="auto">
            <a:xfrm flipH="1">
              <a:off x="2881313" y="5091135"/>
              <a:ext cx="1377950" cy="450850"/>
            </a:xfrm>
            <a:custGeom>
              <a:avLst/>
              <a:gdLst>
                <a:gd name="T0" fmla="*/ 0 w 770"/>
                <a:gd name="T1" fmla="*/ 0 h 349"/>
                <a:gd name="T2" fmla="*/ 770 w 770"/>
                <a:gd name="T3" fmla="*/ 0 h 349"/>
                <a:gd name="T4" fmla="*/ 542 w 770"/>
                <a:gd name="T5" fmla="*/ 349 h 349"/>
                <a:gd name="T6" fmla="*/ 0 60000 65536"/>
                <a:gd name="T7" fmla="*/ 0 60000 65536"/>
                <a:gd name="T8" fmla="*/ 0 60000 65536"/>
                <a:gd name="T9" fmla="*/ 0 w 770"/>
                <a:gd name="T10" fmla="*/ 0 h 349"/>
                <a:gd name="T11" fmla="*/ 770 w 770"/>
                <a:gd name="T12" fmla="*/ 349 h 3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0" h="349">
                  <a:moveTo>
                    <a:pt x="0" y="0"/>
                  </a:moveTo>
                  <a:lnTo>
                    <a:pt x="770" y="0"/>
                  </a:lnTo>
                  <a:lnTo>
                    <a:pt x="542" y="349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oval" w="sm" len="sm"/>
              <a:tailEnd type="oval" w="sm" len="sm"/>
            </a:ln>
          </p:spPr>
          <p:txBody>
            <a:bodyPr lIns="50531" tIns="33689" rIns="50531" bIns="33689" anchor="ctr"/>
            <a:lstStyle/>
            <a:p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7" name="Freeform 39"/>
            <p:cNvSpPr>
              <a:spLocks/>
            </p:cNvSpPr>
            <p:nvPr/>
          </p:nvSpPr>
          <p:spPr bwMode="auto">
            <a:xfrm flipH="1">
              <a:off x="4875213" y="4737122"/>
              <a:ext cx="1377950" cy="254000"/>
            </a:xfrm>
            <a:custGeom>
              <a:avLst/>
              <a:gdLst>
                <a:gd name="T0" fmla="*/ 0 w 770"/>
                <a:gd name="T1" fmla="*/ 0 h 274"/>
                <a:gd name="T2" fmla="*/ 770 w 770"/>
                <a:gd name="T3" fmla="*/ 0 h 274"/>
                <a:gd name="T4" fmla="*/ 451 w 770"/>
                <a:gd name="T5" fmla="*/ 274 h 274"/>
                <a:gd name="T6" fmla="*/ 0 60000 65536"/>
                <a:gd name="T7" fmla="*/ 0 60000 65536"/>
                <a:gd name="T8" fmla="*/ 0 60000 65536"/>
                <a:gd name="T9" fmla="*/ 0 w 770"/>
                <a:gd name="T10" fmla="*/ 0 h 274"/>
                <a:gd name="T11" fmla="*/ 770 w 770"/>
                <a:gd name="T12" fmla="*/ 274 h 2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0" h="274">
                  <a:moveTo>
                    <a:pt x="0" y="0"/>
                  </a:moveTo>
                  <a:lnTo>
                    <a:pt x="770" y="0"/>
                  </a:lnTo>
                  <a:lnTo>
                    <a:pt x="451" y="274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oval" w="sm" len="sm"/>
              <a:tailEnd type="oval" w="sm" len="sm"/>
            </a:ln>
          </p:spPr>
          <p:txBody>
            <a:bodyPr lIns="50531" tIns="33689" rIns="50531" bIns="33689" anchor="ctr"/>
            <a:lstStyle/>
            <a:p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8" name="Freeform 40"/>
            <p:cNvSpPr>
              <a:spLocks/>
            </p:cNvSpPr>
            <p:nvPr/>
          </p:nvSpPr>
          <p:spPr bwMode="auto">
            <a:xfrm flipH="1">
              <a:off x="6821488" y="4283097"/>
              <a:ext cx="1395412" cy="269875"/>
            </a:xfrm>
            <a:custGeom>
              <a:avLst/>
              <a:gdLst>
                <a:gd name="T0" fmla="*/ 0 w 770"/>
                <a:gd name="T1" fmla="*/ 0 h 274"/>
                <a:gd name="T2" fmla="*/ 770 w 770"/>
                <a:gd name="T3" fmla="*/ 0 h 274"/>
                <a:gd name="T4" fmla="*/ 451 w 770"/>
                <a:gd name="T5" fmla="*/ 274 h 274"/>
                <a:gd name="T6" fmla="*/ 0 60000 65536"/>
                <a:gd name="T7" fmla="*/ 0 60000 65536"/>
                <a:gd name="T8" fmla="*/ 0 60000 65536"/>
                <a:gd name="T9" fmla="*/ 0 w 770"/>
                <a:gd name="T10" fmla="*/ 0 h 274"/>
                <a:gd name="T11" fmla="*/ 770 w 770"/>
                <a:gd name="T12" fmla="*/ 274 h 2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0" h="274">
                  <a:moveTo>
                    <a:pt x="0" y="0"/>
                  </a:moveTo>
                  <a:lnTo>
                    <a:pt x="770" y="0"/>
                  </a:lnTo>
                  <a:lnTo>
                    <a:pt x="451" y="274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oval" w="sm" len="sm"/>
              <a:tailEnd type="oval" w="sm" len="sm"/>
            </a:ln>
          </p:spPr>
          <p:txBody>
            <a:bodyPr lIns="50531" tIns="33689" rIns="50531" bIns="33689" anchor="ctr"/>
            <a:lstStyle/>
            <a:p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83" name="AutoShape 51"/>
            <p:cNvSpPr>
              <a:spLocks noChangeArrowheads="1"/>
            </p:cNvSpPr>
            <p:nvPr/>
          </p:nvSpPr>
          <p:spPr bwMode="auto">
            <a:xfrm>
              <a:off x="566738" y="3643314"/>
              <a:ext cx="1762125" cy="1865333"/>
            </a:xfrm>
            <a:prstGeom prst="roundRect">
              <a:avLst>
                <a:gd name="adj" fmla="val 8111"/>
              </a:avLst>
            </a:prstGeom>
            <a:solidFill>
              <a:srgbClr val="FFFFFF"/>
            </a:solidFill>
            <a:ln w="38100">
              <a:solidFill>
                <a:srgbClr val="E1E7FB"/>
              </a:solidFill>
              <a:round/>
              <a:headEnd/>
              <a:tailEnd/>
            </a:ln>
          </p:spPr>
          <p:txBody>
            <a:bodyPr wrap="none" lIns="50531" tIns="33689" rIns="50531" bIns="33689" anchor="ctr"/>
            <a:lstStyle/>
            <a:p>
              <a:pPr algn="ctr" eaLnBrk="1" latinLnBrk="1" hangingPunct="1"/>
              <a:r>
                <a:rPr kumimoji="1" lang="ko-KR" altLang="en-US" sz="2000" dirty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해를 거듭할수록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우리나라의 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다문화가정의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수는 급속도로</a:t>
              </a:r>
              <a:endParaRPr kumimoji="1" lang="en-US" altLang="ko-KR" sz="2000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/>
              <a:r>
                <a:rPr kumimoji="1" lang="ko-KR" altLang="en-US" sz="2000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증가하고 있음</a:t>
              </a:r>
              <a:endParaRPr kumimoji="1" lang="ko-KR" altLang="en-US" sz="2000" dirty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모국 </a:t>
            </a: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정체감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형성 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/>
            </a:r>
            <a:b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</a:b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멘토링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프로그램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714348" y="1714488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 이 프로그램을 위해 우리는</a:t>
            </a:r>
            <a:r>
              <a:rPr lang="en-US" altLang="ko-KR" sz="2400" dirty="0" smtClean="0">
                <a:latin typeface="08서울한강체 M" pitchFamily="18" charset="-127"/>
                <a:ea typeface="08서울한강체 M" pitchFamily="18" charset="-127"/>
              </a:rPr>
              <a:t>?</a:t>
            </a:r>
            <a:endParaRPr lang="ko-KR" altLang="en-US" sz="2400" dirty="0">
              <a:latin typeface="08서울한강체 M" pitchFamily="18" charset="-127"/>
              <a:ea typeface="08서울한강체 M" pitchFamily="18" charset="-127"/>
            </a:endParaRPr>
          </a:p>
        </p:txBody>
      </p:sp>
      <p:grpSp>
        <p:nvGrpSpPr>
          <p:cNvPr id="26" name="Group 34"/>
          <p:cNvGrpSpPr>
            <a:grpSpLocks/>
          </p:cNvGrpSpPr>
          <p:nvPr/>
        </p:nvGrpSpPr>
        <p:grpSpPr bwMode="auto">
          <a:xfrm>
            <a:off x="684213" y="2285992"/>
            <a:ext cx="7488237" cy="4246565"/>
            <a:chOff x="431" y="1026"/>
            <a:chExt cx="4717" cy="2812"/>
          </a:xfrm>
        </p:grpSpPr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2172" y="1304"/>
              <a:ext cx="1275" cy="41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fontAlgn="t" latinLnBrk="1" hangingPunct="1">
                <a:lnSpc>
                  <a:spcPct val="120000"/>
                </a:lnSpc>
              </a:pPr>
              <a:endParaRPr kumimoji="1" lang="ko-KR" altLang="en-US" sz="1300" b="1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1080" y="1026"/>
              <a:ext cx="3465" cy="1020"/>
            </a:xfrm>
            <a:prstGeom prst="rect">
              <a:avLst/>
            </a:prstGeom>
            <a:gradFill rotWithShape="0">
              <a:gsLst>
                <a:gs pos="0">
                  <a:srgbClr val="6699FF"/>
                </a:gs>
                <a:gs pos="50000">
                  <a:srgbClr val="E0EBFF"/>
                </a:gs>
                <a:gs pos="100000">
                  <a:srgbClr val="6699FF"/>
                </a:gs>
              </a:gsLst>
              <a:lin ang="27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1" latinLnBrk="1" hangingPunct="1">
                <a:lnSpc>
                  <a:spcPct val="105000"/>
                </a:lnSpc>
              </a:pPr>
              <a:endParaRPr kumimoji="1" lang="ko-KR" altLang="en-US" sz="1600" b="1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1175" y="1117"/>
              <a:ext cx="3273" cy="84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prstShdw prst="shdw18" dist="17961" dir="135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ko-KR" altLang="en-US" sz="2000" b="1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기존 프로그램의 개선사항을</a:t>
              </a:r>
              <a:r>
                <a:rPr lang="en-US" altLang="ko-KR" sz="2000" b="1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000" b="1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보완하고</a:t>
              </a:r>
              <a:endParaRPr lang="en-US" altLang="ko-KR" sz="2000" b="1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>
                <a:defRPr/>
              </a:pPr>
              <a:r>
                <a:rPr lang="ko-KR" altLang="en-US" sz="2000" b="1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그들의 요구를 수렴하여 </a:t>
              </a:r>
              <a:endParaRPr lang="en-US" altLang="ko-KR" sz="2000" b="1" dirty="0" smtClean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  <a:p>
              <a:pPr algn="ctr">
                <a:defRPr/>
              </a:pPr>
              <a:r>
                <a:rPr lang="ko-KR" altLang="en-US" sz="2000" b="1" dirty="0" smtClean="0">
                  <a:solidFill>
                    <a:srgbClr val="000000"/>
                  </a:solidFill>
                  <a:latin typeface="08서울남산체 M" pitchFamily="18" charset="-127"/>
                  <a:ea typeface="08서울남산체 M" pitchFamily="18" charset="-127"/>
                </a:rPr>
                <a:t> 더욱 효과적인 프로그램으로 발전하기 위한 제안  </a:t>
              </a:r>
              <a:endParaRPr lang="ko-KR" altLang="en-US" sz="2000" b="1" dirty="0">
                <a:solidFill>
                  <a:srgbClr val="000000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30" name="AutoShape 9"/>
            <p:cNvSpPr>
              <a:spLocks noChangeArrowheads="1"/>
            </p:cNvSpPr>
            <p:nvPr/>
          </p:nvSpPr>
          <p:spPr bwMode="auto">
            <a:xfrm rot="10800000" flipV="1">
              <a:off x="1761" y="2046"/>
              <a:ext cx="2075" cy="1124"/>
            </a:xfrm>
            <a:custGeom>
              <a:avLst/>
              <a:gdLst>
                <a:gd name="T0" fmla="*/ 1595 w 21600"/>
                <a:gd name="T1" fmla="*/ 562 h 21600"/>
                <a:gd name="T2" fmla="*/ 1038 w 21600"/>
                <a:gd name="T3" fmla="*/ 1124 h 21600"/>
                <a:gd name="T4" fmla="*/ 480 w 21600"/>
                <a:gd name="T5" fmla="*/ 562 h 21600"/>
                <a:gd name="T6" fmla="*/ 1038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6787 w 21600"/>
                <a:gd name="T13" fmla="*/ 6784 h 21600"/>
                <a:gd name="T14" fmla="*/ 14813 w 21600"/>
                <a:gd name="T15" fmla="*/ 1481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9983" y="21600"/>
                  </a:lnTo>
                  <a:lnTo>
                    <a:pt x="11617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6699FF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31" name="Group 10"/>
            <p:cNvGrpSpPr>
              <a:grpSpLocks/>
            </p:cNvGrpSpPr>
            <p:nvPr/>
          </p:nvGrpSpPr>
          <p:grpSpPr bwMode="auto">
            <a:xfrm>
              <a:off x="472" y="3238"/>
              <a:ext cx="4675" cy="571"/>
              <a:chOff x="320" y="2127"/>
              <a:chExt cx="3696" cy="465"/>
            </a:xfrm>
          </p:grpSpPr>
          <p:sp>
            <p:nvSpPr>
              <p:cNvPr id="39" name="AutoShape 11"/>
              <p:cNvSpPr>
                <a:spLocks noChangeArrowheads="1"/>
              </p:cNvSpPr>
              <p:nvPr/>
            </p:nvSpPr>
            <p:spPr bwMode="gray">
              <a:xfrm flipH="1" flipV="1">
                <a:off x="320" y="2535"/>
                <a:ext cx="3696" cy="57"/>
              </a:xfrm>
              <a:custGeom>
                <a:avLst/>
                <a:gdLst>
                  <a:gd name="T0" fmla="*/ 3591 w 21600"/>
                  <a:gd name="T1" fmla="*/ 29 h 21600"/>
                  <a:gd name="T2" fmla="*/ 1848 w 21600"/>
                  <a:gd name="T3" fmla="*/ 57 h 21600"/>
                  <a:gd name="T4" fmla="*/ 105 w 21600"/>
                  <a:gd name="T5" fmla="*/ 29 h 21600"/>
                  <a:gd name="T6" fmla="*/ 184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14 w 21600"/>
                  <a:gd name="T13" fmla="*/ 2274 h 21600"/>
                  <a:gd name="T14" fmla="*/ 19186 w 21600"/>
                  <a:gd name="T15" fmla="*/ 1932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26" y="21600"/>
                    </a:lnTo>
                    <a:lnTo>
                      <a:pt x="2037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rgbClr val="CCECFF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40" name="AutoShape 12"/>
              <p:cNvSpPr>
                <a:spLocks noChangeArrowheads="1"/>
              </p:cNvSpPr>
              <p:nvPr/>
            </p:nvSpPr>
            <p:spPr bwMode="gray">
              <a:xfrm flipH="1" flipV="1">
                <a:off x="320" y="2130"/>
                <a:ext cx="3696" cy="433"/>
              </a:xfrm>
              <a:custGeom>
                <a:avLst/>
                <a:gdLst>
                  <a:gd name="T0" fmla="*/ 3032 w 21600"/>
                  <a:gd name="T1" fmla="*/ 217 h 21600"/>
                  <a:gd name="T2" fmla="*/ 1848 w 21600"/>
                  <a:gd name="T3" fmla="*/ 433 h 21600"/>
                  <a:gd name="T4" fmla="*/ 664 w 21600"/>
                  <a:gd name="T5" fmla="*/ 217 h 21600"/>
                  <a:gd name="T6" fmla="*/ 184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681 w 21600"/>
                  <a:gd name="T13" fmla="*/ 5687 h 21600"/>
                  <a:gd name="T14" fmla="*/ 15919 w 21600"/>
                  <a:gd name="T15" fmla="*/ 159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766" y="21600"/>
                    </a:lnTo>
                    <a:lnTo>
                      <a:pt x="1383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rgbClr val="CCECFF"/>
                  </a:gs>
                </a:gsLst>
                <a:lin ang="5400000" scaled="1"/>
              </a:gradFill>
              <a:ln w="9525">
                <a:solidFill>
                  <a:srgbClr val="B6BDCC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41" name="Line 13"/>
              <p:cNvSpPr>
                <a:spLocks noChangeShapeType="1"/>
              </p:cNvSpPr>
              <p:nvPr/>
            </p:nvSpPr>
            <p:spPr bwMode="gray">
              <a:xfrm flipH="1">
                <a:off x="1237" y="2155"/>
                <a:ext cx="532" cy="408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42" name="Line 14"/>
              <p:cNvSpPr>
                <a:spLocks noChangeShapeType="1"/>
              </p:cNvSpPr>
              <p:nvPr/>
            </p:nvSpPr>
            <p:spPr bwMode="gray">
              <a:xfrm flipH="1">
                <a:off x="1717" y="2137"/>
                <a:ext cx="279" cy="426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43" name="Line 15"/>
              <p:cNvSpPr>
                <a:spLocks noChangeShapeType="1"/>
              </p:cNvSpPr>
              <p:nvPr/>
            </p:nvSpPr>
            <p:spPr bwMode="gray">
              <a:xfrm flipH="1">
                <a:off x="2052" y="2131"/>
                <a:ext cx="95" cy="432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44" name="Line 16"/>
              <p:cNvSpPr>
                <a:spLocks noChangeShapeType="1"/>
              </p:cNvSpPr>
              <p:nvPr/>
            </p:nvSpPr>
            <p:spPr bwMode="gray">
              <a:xfrm>
                <a:off x="2620" y="2155"/>
                <a:ext cx="532" cy="408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45" name="Line 17"/>
              <p:cNvSpPr>
                <a:spLocks noChangeShapeType="1"/>
              </p:cNvSpPr>
              <p:nvPr/>
            </p:nvSpPr>
            <p:spPr bwMode="gray">
              <a:xfrm>
                <a:off x="2393" y="2137"/>
                <a:ext cx="278" cy="426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gray">
              <a:xfrm>
                <a:off x="2235" y="2127"/>
                <a:ext cx="103" cy="436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47" name="Line 19"/>
              <p:cNvSpPr>
                <a:spLocks noChangeShapeType="1"/>
              </p:cNvSpPr>
              <p:nvPr/>
            </p:nvSpPr>
            <p:spPr bwMode="gray">
              <a:xfrm flipV="1">
                <a:off x="767" y="2152"/>
                <a:ext cx="818" cy="411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48" name="Line 20"/>
              <p:cNvSpPr>
                <a:spLocks noChangeShapeType="1"/>
              </p:cNvSpPr>
              <p:nvPr/>
            </p:nvSpPr>
            <p:spPr bwMode="gray">
              <a:xfrm flipH="1" flipV="1">
                <a:off x="2810" y="2152"/>
                <a:ext cx="814" cy="411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49" name="Line 21"/>
              <p:cNvSpPr>
                <a:spLocks noChangeShapeType="1"/>
              </p:cNvSpPr>
              <p:nvPr/>
            </p:nvSpPr>
            <p:spPr bwMode="gray">
              <a:xfrm>
                <a:off x="696" y="2468"/>
                <a:ext cx="2936" cy="0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50" name="Line 22"/>
              <p:cNvSpPr>
                <a:spLocks noChangeShapeType="1"/>
              </p:cNvSpPr>
              <p:nvPr/>
            </p:nvSpPr>
            <p:spPr bwMode="gray">
              <a:xfrm>
                <a:off x="886" y="2376"/>
                <a:ext cx="2566" cy="0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51" name="Line 23"/>
              <p:cNvSpPr>
                <a:spLocks noChangeShapeType="1"/>
              </p:cNvSpPr>
              <p:nvPr/>
            </p:nvSpPr>
            <p:spPr bwMode="gray">
              <a:xfrm>
                <a:off x="1088" y="2286"/>
                <a:ext cx="2169" cy="0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  <p:sp>
            <p:nvSpPr>
              <p:cNvPr id="52" name="Line 24"/>
              <p:cNvSpPr>
                <a:spLocks noChangeShapeType="1"/>
              </p:cNvSpPr>
              <p:nvPr/>
            </p:nvSpPr>
            <p:spPr bwMode="gray">
              <a:xfrm>
                <a:off x="1230" y="2208"/>
                <a:ext cx="1872" cy="0"/>
              </a:xfrm>
              <a:prstGeom prst="line">
                <a:avLst/>
              </a:prstGeom>
              <a:noFill/>
              <a:ln w="3175">
                <a:solidFill>
                  <a:srgbClr val="B6BDCC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32" name="AutoShape 25"/>
            <p:cNvSpPr>
              <a:spLocks noChangeArrowheads="1"/>
            </p:cNvSpPr>
            <p:nvPr/>
          </p:nvSpPr>
          <p:spPr bwMode="auto">
            <a:xfrm>
              <a:off x="682" y="2553"/>
              <a:ext cx="1995" cy="1125"/>
            </a:xfrm>
            <a:prstGeom prst="parallelogram">
              <a:avLst>
                <a:gd name="adj" fmla="val 44373"/>
              </a:avLst>
            </a:prstGeom>
            <a:solidFill>
              <a:schemeClr val="bg1"/>
            </a:solidFill>
            <a:ln w="28575">
              <a:solidFill>
                <a:srgbClr val="99CC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         </a:t>
              </a:r>
              <a:r>
                <a:rPr kumimoji="1"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09</a:t>
              </a: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년 프로그램을 </a:t>
              </a: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진행한 </a:t>
              </a:r>
              <a:endParaRPr kumimoji="1"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>
                <a:defRPr/>
              </a:pP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어린이 </a:t>
              </a: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집 </a:t>
              </a:r>
              <a:r>
                <a:rPr kumimoji="1"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3</a:t>
              </a: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곳을 </a:t>
              </a:r>
              <a:endParaRPr kumimoji="1"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>
                <a:defRPr/>
              </a:pP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방문하여 인터뷰 실시</a:t>
              </a:r>
              <a:r>
                <a:rPr kumimoji="1"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,</a:t>
              </a:r>
            </a:p>
            <a:p>
              <a:pPr algn="ctr">
                <a:defRPr/>
              </a:pP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이를 통해 프로그램의</a:t>
              </a:r>
              <a:endParaRPr kumimoji="1"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>
                <a:defRPr/>
              </a:pP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만족도 및 발전방향 모색</a:t>
              </a:r>
              <a:endParaRPr kumimoji="1"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33" name="AutoShape 26"/>
            <p:cNvSpPr>
              <a:spLocks noChangeArrowheads="1"/>
            </p:cNvSpPr>
            <p:nvPr/>
          </p:nvSpPr>
          <p:spPr bwMode="auto">
            <a:xfrm rot="-4141679">
              <a:off x="224" y="2931"/>
              <a:ext cx="1268" cy="275"/>
            </a:xfrm>
            <a:custGeom>
              <a:avLst/>
              <a:gdLst>
                <a:gd name="G0" fmla="+- 17422 0 0"/>
                <a:gd name="G1" fmla="+- 6219 0 0"/>
                <a:gd name="G2" fmla="+- 21600 0 6219"/>
                <a:gd name="G3" fmla="+- 10800 0 6219"/>
                <a:gd name="G4" fmla="+- 21600 0 17422"/>
                <a:gd name="G5" fmla="*/ G4 G3 10800"/>
                <a:gd name="G6" fmla="+- 21600 0 G5"/>
                <a:gd name="T0" fmla="*/ 17422 w 21600"/>
                <a:gd name="T1" fmla="*/ 0 h 21600"/>
                <a:gd name="T2" fmla="*/ 0 w 21600"/>
                <a:gd name="T3" fmla="*/ 10800 h 21600"/>
                <a:gd name="T4" fmla="*/ 17422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422" y="0"/>
                  </a:moveTo>
                  <a:lnTo>
                    <a:pt x="17422" y="6219"/>
                  </a:lnTo>
                  <a:lnTo>
                    <a:pt x="3375" y="6219"/>
                  </a:lnTo>
                  <a:lnTo>
                    <a:pt x="3375" y="15381"/>
                  </a:lnTo>
                  <a:lnTo>
                    <a:pt x="17422" y="15381"/>
                  </a:lnTo>
                  <a:lnTo>
                    <a:pt x="17422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6219"/>
                  </a:moveTo>
                  <a:lnTo>
                    <a:pt x="1350" y="15381"/>
                  </a:lnTo>
                  <a:lnTo>
                    <a:pt x="2700" y="15381"/>
                  </a:lnTo>
                  <a:lnTo>
                    <a:pt x="2700" y="6219"/>
                  </a:lnTo>
                  <a:close/>
                </a:path>
                <a:path w="21600" h="21600">
                  <a:moveTo>
                    <a:pt x="0" y="6219"/>
                  </a:moveTo>
                  <a:lnTo>
                    <a:pt x="0" y="15381"/>
                  </a:lnTo>
                  <a:lnTo>
                    <a:pt x="675" y="15381"/>
                  </a:lnTo>
                  <a:lnTo>
                    <a:pt x="675" y="6219"/>
                  </a:lnTo>
                  <a:close/>
                </a:path>
              </a:pathLst>
            </a:custGeom>
            <a:solidFill>
              <a:srgbClr val="C3BDD9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34" name="AutoShape 27"/>
            <p:cNvSpPr>
              <a:spLocks noChangeArrowheads="1"/>
            </p:cNvSpPr>
            <p:nvPr/>
          </p:nvSpPr>
          <p:spPr bwMode="auto">
            <a:xfrm>
              <a:off x="1173" y="2340"/>
              <a:ext cx="1608" cy="205"/>
            </a:xfrm>
            <a:prstGeom prst="parallelogram">
              <a:avLst>
                <a:gd name="adj" fmla="val 47883"/>
              </a:avLst>
            </a:prstGeom>
            <a:gradFill rotWithShape="1">
              <a:gsLst>
                <a:gs pos="0">
                  <a:srgbClr val="99CCFF"/>
                </a:gs>
                <a:gs pos="50000">
                  <a:srgbClr val="99CCFF">
                    <a:gamma/>
                    <a:tint val="0"/>
                    <a:invGamma/>
                  </a:srgbClr>
                </a:gs>
                <a:gs pos="100000">
                  <a:srgbClr val="99C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latinLnBrk="1" hangingPunct="1">
                <a:spcBef>
                  <a:spcPts val="200"/>
                </a:spcBef>
                <a:defRPr/>
              </a:pPr>
              <a:endParaRPr kumimoji="1" lang="ko-KR" altLang="en-US" sz="1300" b="1">
                <a:effectLst>
                  <a:outerShdw blurRad="38100" dist="38100" dir="2700000" algn="tl">
                    <a:srgbClr val="000000"/>
                  </a:outerShdw>
                </a:effectLst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35" name="AutoShape 28"/>
            <p:cNvSpPr>
              <a:spLocks noChangeArrowheads="1"/>
            </p:cNvSpPr>
            <p:nvPr/>
          </p:nvSpPr>
          <p:spPr bwMode="auto">
            <a:xfrm flipH="1">
              <a:off x="2927" y="2553"/>
              <a:ext cx="2097" cy="1125"/>
            </a:xfrm>
            <a:prstGeom prst="parallelogram">
              <a:avLst>
                <a:gd name="adj" fmla="val 46641"/>
              </a:avLst>
            </a:prstGeom>
            <a:solidFill>
              <a:schemeClr val="bg1"/>
            </a:solidFill>
            <a:ln w="28575">
              <a:solidFill>
                <a:srgbClr val="99CCFF"/>
              </a:solidFill>
              <a:miter lim="800000"/>
              <a:headEnd/>
              <a:tailEnd/>
            </a:ln>
            <a:effectLst>
              <a:outerShdw dist="35921" dir="81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latinLnBrk="1" hangingPunct="1">
                <a:defRPr/>
              </a:pP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사전에 작성한 설문지        </a:t>
              </a:r>
              <a:endParaRPr kumimoji="1"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>
                <a:defRPr/>
              </a:pP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문항을 토대로 </a:t>
              </a:r>
              <a:endParaRPr kumimoji="1"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>
                <a:defRPr/>
              </a:pP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다문화 가정에 대한 </a:t>
              </a:r>
              <a:endParaRPr kumimoji="1"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>
                <a:defRPr/>
              </a:pPr>
              <a:r>
                <a:rPr kumimoji="1" lang="en-US" altLang="ko-KR" sz="2000" dirty="0" smtClean="0">
                  <a:latin typeface="08서울남산체 M" pitchFamily="18" charset="-127"/>
                  <a:ea typeface="08서울남산체 M" pitchFamily="18" charset="-127"/>
                </a:rPr>
                <a:t>5</a:t>
              </a: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개 </a:t>
              </a:r>
              <a:r>
                <a:rPr kumimoji="1" lang="ko-KR" altLang="en-US" sz="2000" dirty="0" err="1" smtClean="0">
                  <a:latin typeface="08서울남산체 M" pitchFamily="18" charset="-127"/>
                  <a:ea typeface="08서울남산체 M" pitchFamily="18" charset="-127"/>
                </a:rPr>
                <a:t>어린이집</a:t>
              </a: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 교사의 인식 </a:t>
              </a:r>
              <a:endParaRPr kumimoji="1" lang="en-US" altLang="ko-KR" sz="20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pPr algn="ctr" eaLnBrk="1" latinLnBrk="1" hangingPunct="1">
                <a:defRPr/>
              </a:pPr>
              <a:r>
                <a:rPr kumimoji="1" lang="ko-KR" altLang="en-US" sz="2000" dirty="0" smtClean="0">
                  <a:latin typeface="08서울남산체 M" pitchFamily="18" charset="-127"/>
                  <a:ea typeface="08서울남산체 M" pitchFamily="18" charset="-127"/>
                </a:rPr>
                <a:t>및 프로그램의 요구도 조사  </a:t>
              </a:r>
              <a:endParaRPr kumimoji="1" lang="en-US" altLang="ko-KR" sz="20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36" name="AutoShape 29"/>
            <p:cNvSpPr>
              <a:spLocks noChangeArrowheads="1"/>
            </p:cNvSpPr>
            <p:nvPr/>
          </p:nvSpPr>
          <p:spPr bwMode="auto">
            <a:xfrm flipH="1">
              <a:off x="2799" y="2340"/>
              <a:ext cx="1702" cy="205"/>
            </a:xfrm>
            <a:prstGeom prst="parallelogram">
              <a:avLst>
                <a:gd name="adj" fmla="val 50682"/>
              </a:avLst>
            </a:prstGeom>
            <a:gradFill rotWithShape="1">
              <a:gsLst>
                <a:gs pos="0">
                  <a:srgbClr val="99CCFF"/>
                </a:gs>
                <a:gs pos="50000">
                  <a:srgbClr val="99CCFF">
                    <a:gamma/>
                    <a:tint val="0"/>
                    <a:invGamma/>
                  </a:srgbClr>
                </a:gs>
                <a:gs pos="100000">
                  <a:srgbClr val="99C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latinLnBrk="1" hangingPunct="1">
                <a:spcBef>
                  <a:spcPts val="200"/>
                </a:spcBef>
                <a:defRPr/>
              </a:pPr>
              <a:endParaRPr kumimoji="1" lang="ko-KR" altLang="en-US" sz="1300" b="1">
                <a:effectLst>
                  <a:outerShdw blurRad="38100" dist="38100" dir="2700000" algn="tl">
                    <a:srgbClr val="000000"/>
                  </a:outerShdw>
                </a:effectLst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37" name="AutoShape 30"/>
            <p:cNvSpPr>
              <a:spLocks noChangeArrowheads="1"/>
            </p:cNvSpPr>
            <p:nvPr/>
          </p:nvSpPr>
          <p:spPr bwMode="auto">
            <a:xfrm rot="-6616010">
              <a:off x="4167" y="2930"/>
              <a:ext cx="1268" cy="276"/>
            </a:xfrm>
            <a:custGeom>
              <a:avLst/>
              <a:gdLst>
                <a:gd name="G0" fmla="+- 17422 0 0"/>
                <a:gd name="G1" fmla="+- 6219 0 0"/>
                <a:gd name="G2" fmla="+- 21600 0 6219"/>
                <a:gd name="G3" fmla="+- 10800 0 6219"/>
                <a:gd name="G4" fmla="+- 21600 0 17422"/>
                <a:gd name="G5" fmla="*/ G4 G3 10800"/>
                <a:gd name="G6" fmla="+- 21600 0 G5"/>
                <a:gd name="T0" fmla="*/ 17422 w 21600"/>
                <a:gd name="T1" fmla="*/ 0 h 21600"/>
                <a:gd name="T2" fmla="*/ 0 w 21600"/>
                <a:gd name="T3" fmla="*/ 10800 h 21600"/>
                <a:gd name="T4" fmla="*/ 17422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422" y="0"/>
                  </a:moveTo>
                  <a:lnTo>
                    <a:pt x="17422" y="6219"/>
                  </a:lnTo>
                  <a:lnTo>
                    <a:pt x="3375" y="6219"/>
                  </a:lnTo>
                  <a:lnTo>
                    <a:pt x="3375" y="15381"/>
                  </a:lnTo>
                  <a:lnTo>
                    <a:pt x="17422" y="15381"/>
                  </a:lnTo>
                  <a:lnTo>
                    <a:pt x="17422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6219"/>
                  </a:moveTo>
                  <a:lnTo>
                    <a:pt x="1350" y="15381"/>
                  </a:lnTo>
                  <a:lnTo>
                    <a:pt x="2700" y="15381"/>
                  </a:lnTo>
                  <a:lnTo>
                    <a:pt x="2700" y="6219"/>
                  </a:lnTo>
                  <a:close/>
                </a:path>
                <a:path w="21600" h="21600">
                  <a:moveTo>
                    <a:pt x="0" y="6219"/>
                  </a:moveTo>
                  <a:lnTo>
                    <a:pt x="0" y="15381"/>
                  </a:lnTo>
                  <a:lnTo>
                    <a:pt x="675" y="15381"/>
                  </a:lnTo>
                  <a:lnTo>
                    <a:pt x="675" y="6219"/>
                  </a:lnTo>
                  <a:close/>
                </a:path>
              </a:pathLst>
            </a:custGeom>
            <a:solidFill>
              <a:srgbClr val="C3BDD9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38" name="Line 31"/>
            <p:cNvSpPr>
              <a:spLocks noChangeShapeType="1"/>
            </p:cNvSpPr>
            <p:nvPr/>
          </p:nvSpPr>
          <p:spPr bwMode="auto">
            <a:xfrm>
              <a:off x="431" y="3837"/>
              <a:ext cx="4717" cy="1"/>
            </a:xfrm>
            <a:prstGeom prst="line">
              <a:avLst/>
            </a:prstGeom>
            <a:noFill/>
            <a:ln w="28575">
              <a:solidFill>
                <a:srgbClr val="C0C0C0"/>
              </a:solidFill>
              <a:round/>
              <a:headEnd/>
              <a:tailEnd/>
            </a:ln>
          </p:spPr>
          <p:txBody>
            <a:bodyPr lIns="12700" tIns="12700" rIns="12700" bIns="12700"/>
            <a:lstStyle/>
            <a:p>
              <a:endParaRPr lang="ko-KR" altLang="en-US">
                <a:latin typeface="08서울남산체 M" pitchFamily="18" charset="-127"/>
                <a:ea typeface="08서울남산체 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모국 </a:t>
            </a: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정체감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형성 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/>
            </a:r>
            <a:b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</a:b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멘토링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프로그램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714348" y="1714488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 조사결과를 통한 우리의 제언</a:t>
            </a:r>
            <a:r>
              <a:rPr lang="en-US" altLang="ko-KR" sz="2400" dirty="0" smtClean="0">
                <a:latin typeface="08서울한강체 M" pitchFamily="18" charset="-127"/>
                <a:ea typeface="08서울한강체 M" pitchFamily="18" charset="-127"/>
              </a:rPr>
              <a:t>!</a:t>
            </a:r>
            <a:endParaRPr lang="ko-KR" altLang="en-US" sz="2400" dirty="0"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84" name="AutoShape 53"/>
          <p:cNvSpPr>
            <a:spLocks noChangeArrowheads="1"/>
          </p:cNvSpPr>
          <p:nvPr/>
        </p:nvSpPr>
        <p:spPr bwMode="auto">
          <a:xfrm>
            <a:off x="4516414" y="3005150"/>
            <a:ext cx="4413304" cy="3495684"/>
          </a:xfrm>
          <a:prstGeom prst="roundRect">
            <a:avLst>
              <a:gd name="adj" fmla="val 13745"/>
            </a:avLst>
          </a:prstGeom>
          <a:solidFill>
            <a:schemeClr val="bg1"/>
          </a:solidFill>
          <a:ln w="38100">
            <a:solidFill>
              <a:srgbClr val="DAE2F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-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다문화 가정과 다문화가정의 자녀에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대한 교사의 인식도 및 이해도 매우 높음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!</a:t>
            </a: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-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또한 다문화가정 자녀를 위한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프로그램의 필요성을 느끼고 있으며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Y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의 모국 정체감 형성 </a:t>
            </a:r>
            <a:r>
              <a:rPr lang="ko-KR" altLang="en-US" sz="2000" dirty="0" err="1" smtClean="0">
                <a:latin typeface="08서울남산체 M" pitchFamily="18" charset="-127"/>
                <a:ea typeface="08서울남산체 M" pitchFamily="18" charset="-127"/>
              </a:rPr>
              <a:t>멘토링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 프로그램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시행에 대해 대부분 우호적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!</a:t>
            </a: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sz="2000" dirty="0" smtClean="0">
                <a:solidFill>
                  <a:srgbClr val="C00000"/>
                </a:solidFill>
                <a:latin typeface="08서울남산체 M" pitchFamily="18" charset="-127"/>
                <a:ea typeface="08서울남산체 M" pitchFamily="18" charset="-127"/>
              </a:rPr>
              <a:t>BUT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,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원생 중 다문화가정의 자녀가 없을 경우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프로그램의 진행이 의미 없다고 느낌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,</a:t>
            </a:r>
          </a:p>
          <a:p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이는 인식전환이 필요하다   </a:t>
            </a:r>
            <a:endParaRPr lang="ko-KR" altLang="en-US" sz="2000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85" name="AutoShape 54"/>
          <p:cNvSpPr>
            <a:spLocks noChangeArrowheads="1"/>
          </p:cNvSpPr>
          <p:nvPr/>
        </p:nvSpPr>
        <p:spPr bwMode="auto">
          <a:xfrm>
            <a:off x="142844" y="3005150"/>
            <a:ext cx="4267207" cy="3495684"/>
          </a:xfrm>
          <a:prstGeom prst="roundRect">
            <a:avLst>
              <a:gd name="adj" fmla="val 13745"/>
            </a:avLst>
          </a:prstGeom>
          <a:solidFill>
            <a:schemeClr val="bg1"/>
          </a:solidFill>
          <a:ln w="38100">
            <a:solidFill>
              <a:srgbClr val="DAE2F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프로그램에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대한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 전반적인 만족도는 매우 긍정적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!</a:t>
            </a: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 </a:t>
            </a:r>
            <a:r>
              <a:rPr lang="en-US" altLang="ko-KR" sz="2000" dirty="0" smtClean="0">
                <a:solidFill>
                  <a:srgbClr val="C00000"/>
                </a:solidFill>
                <a:latin typeface="08서울남산체 M" pitchFamily="18" charset="-127"/>
                <a:ea typeface="08서울남산체 M" pitchFamily="18" charset="-127"/>
              </a:rPr>
              <a:t>BUT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, </a:t>
            </a: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-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좀 더 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‘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베트남어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’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에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대한 관심을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충족시키는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교육을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진행하자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-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상황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별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대처능력에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대한 교사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연수가 필요하다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-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아동의 발달 특성을 고려한 연령대 별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교육이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진행되어야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한다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-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베트남뿐만 아니라 다른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나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라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에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대한 </a:t>
            </a:r>
            <a:endParaRPr lang="en-US" altLang="ko-KR" sz="2000" dirty="0" smtClean="0">
              <a:latin typeface="08서울남산체 M" pitchFamily="18" charset="-127"/>
              <a:ea typeface="08서울남산체 M" pitchFamily="18" charset="-127"/>
            </a:endParaRPr>
          </a:p>
          <a:p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sz="2000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sz="2000" dirty="0" smtClean="0">
                <a:latin typeface="08서울남산체 M" pitchFamily="18" charset="-127"/>
                <a:ea typeface="08서울남산체 M" pitchFamily="18" charset="-127"/>
              </a:rPr>
              <a:t>프로그램을 계획하자</a:t>
            </a:r>
            <a:endParaRPr lang="ko-KR" altLang="en-US" sz="2000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960664" y="2338400"/>
            <a:ext cx="868362" cy="1074737"/>
          </a:xfrm>
          <a:custGeom>
            <a:avLst/>
            <a:gdLst>
              <a:gd name="T0" fmla="*/ 0 w 511"/>
              <a:gd name="T1" fmla="*/ 0 h 710"/>
              <a:gd name="T2" fmla="*/ 0 w 511"/>
              <a:gd name="T3" fmla="*/ 519 h 710"/>
              <a:gd name="T4" fmla="*/ 510 w 511"/>
              <a:gd name="T5" fmla="*/ 709 h 710"/>
              <a:gd name="T6" fmla="*/ 510 w 511"/>
              <a:gd name="T7" fmla="*/ 93 h 710"/>
              <a:gd name="T8" fmla="*/ 0 w 511"/>
              <a:gd name="T9" fmla="*/ 0 h 7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1"/>
              <a:gd name="T16" fmla="*/ 0 h 710"/>
              <a:gd name="T17" fmla="*/ 511 w 511"/>
              <a:gd name="T18" fmla="*/ 710 h 7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1" h="710">
                <a:moveTo>
                  <a:pt x="0" y="0"/>
                </a:moveTo>
                <a:lnTo>
                  <a:pt x="0" y="519"/>
                </a:lnTo>
                <a:lnTo>
                  <a:pt x="510" y="709"/>
                </a:lnTo>
                <a:lnTo>
                  <a:pt x="510" y="93"/>
                </a:lnTo>
                <a:lnTo>
                  <a:pt x="0" y="0"/>
                </a:lnTo>
              </a:path>
            </a:pathLst>
          </a:custGeom>
          <a:solidFill>
            <a:srgbClr val="E4EAF8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ko-KR" altLang="en-US" sz="200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87" name="Freeform 56"/>
          <p:cNvSpPr>
            <a:spLocks/>
          </p:cNvSpPr>
          <p:nvPr/>
        </p:nvSpPr>
        <p:spPr bwMode="auto">
          <a:xfrm>
            <a:off x="3817914" y="2255850"/>
            <a:ext cx="609600" cy="1157287"/>
          </a:xfrm>
          <a:custGeom>
            <a:avLst/>
            <a:gdLst>
              <a:gd name="T0" fmla="*/ 0 w 358"/>
              <a:gd name="T1" fmla="*/ 764 h 765"/>
              <a:gd name="T2" fmla="*/ 0 w 358"/>
              <a:gd name="T3" fmla="*/ 142 h 765"/>
              <a:gd name="T4" fmla="*/ 357 w 358"/>
              <a:gd name="T5" fmla="*/ 0 h 765"/>
              <a:gd name="T6" fmla="*/ 357 w 358"/>
              <a:gd name="T7" fmla="*/ 428 h 765"/>
              <a:gd name="T8" fmla="*/ 0 w 358"/>
              <a:gd name="T9" fmla="*/ 764 h 7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58"/>
              <a:gd name="T16" fmla="*/ 0 h 765"/>
              <a:gd name="T17" fmla="*/ 358 w 358"/>
              <a:gd name="T18" fmla="*/ 765 h 7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58" h="765">
                <a:moveTo>
                  <a:pt x="0" y="764"/>
                </a:moveTo>
                <a:lnTo>
                  <a:pt x="0" y="142"/>
                </a:lnTo>
                <a:lnTo>
                  <a:pt x="357" y="0"/>
                </a:lnTo>
                <a:lnTo>
                  <a:pt x="357" y="428"/>
                </a:lnTo>
                <a:lnTo>
                  <a:pt x="0" y="764"/>
                </a:lnTo>
              </a:path>
            </a:pathLst>
          </a:custGeom>
          <a:solidFill>
            <a:srgbClr val="87A2DD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ko-KR" altLang="en-US" sz="200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88" name="Freeform 57"/>
          <p:cNvSpPr>
            <a:spLocks/>
          </p:cNvSpPr>
          <p:nvPr/>
        </p:nvSpPr>
        <p:spPr bwMode="auto">
          <a:xfrm>
            <a:off x="2960664" y="2198700"/>
            <a:ext cx="1474787" cy="290512"/>
          </a:xfrm>
          <a:custGeom>
            <a:avLst/>
            <a:gdLst>
              <a:gd name="T0" fmla="*/ 0 w 868"/>
              <a:gd name="T1" fmla="*/ 93 h 191"/>
              <a:gd name="T2" fmla="*/ 355 w 868"/>
              <a:gd name="T3" fmla="*/ 0 h 191"/>
              <a:gd name="T4" fmla="*/ 867 w 868"/>
              <a:gd name="T5" fmla="*/ 46 h 191"/>
              <a:gd name="T6" fmla="*/ 509 w 868"/>
              <a:gd name="T7" fmla="*/ 190 h 191"/>
              <a:gd name="T8" fmla="*/ 0 w 868"/>
              <a:gd name="T9" fmla="*/ 93 h 1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8"/>
              <a:gd name="T16" fmla="*/ 0 h 191"/>
              <a:gd name="T17" fmla="*/ 868 w 868"/>
              <a:gd name="T18" fmla="*/ 191 h 1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8" h="191">
                <a:moveTo>
                  <a:pt x="0" y="93"/>
                </a:moveTo>
                <a:lnTo>
                  <a:pt x="355" y="0"/>
                </a:lnTo>
                <a:lnTo>
                  <a:pt x="867" y="46"/>
                </a:lnTo>
                <a:lnTo>
                  <a:pt x="509" y="190"/>
                </a:lnTo>
                <a:lnTo>
                  <a:pt x="0" y="93"/>
                </a:lnTo>
              </a:path>
            </a:pathLst>
          </a:custGeom>
          <a:solidFill>
            <a:srgbClr val="C2D0EE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ko-KR" altLang="en-US" sz="2000">
              <a:latin typeface="08서울남산체 M" pitchFamily="18" charset="-127"/>
              <a:ea typeface="08서울남산체 M" pitchFamily="18" charset="-127"/>
            </a:endParaRPr>
          </a:p>
        </p:txBody>
      </p:sp>
      <p:grpSp>
        <p:nvGrpSpPr>
          <p:cNvPr id="89" name="Group 58"/>
          <p:cNvGrpSpPr>
            <a:grpSpLocks/>
          </p:cNvGrpSpPr>
          <p:nvPr/>
        </p:nvGrpSpPr>
        <p:grpSpPr bwMode="auto">
          <a:xfrm>
            <a:off x="4103664" y="2554300"/>
            <a:ext cx="793750" cy="369887"/>
            <a:chOff x="2003" y="3439"/>
            <a:chExt cx="468" cy="244"/>
          </a:xfrm>
        </p:grpSpPr>
        <p:sp>
          <p:nvSpPr>
            <p:cNvPr id="90" name="Oval 59"/>
            <p:cNvSpPr>
              <a:spLocks noChangeArrowheads="1"/>
            </p:cNvSpPr>
            <p:nvPr/>
          </p:nvSpPr>
          <p:spPr bwMode="auto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91" name="Rectangle 60"/>
            <p:cNvSpPr>
              <a:spLocks noChangeArrowheads="1"/>
            </p:cNvSpPr>
            <p:nvPr/>
          </p:nvSpPr>
          <p:spPr bwMode="auto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92" name="Oval 61"/>
            <p:cNvSpPr>
              <a:spLocks noChangeArrowheads="1"/>
            </p:cNvSpPr>
            <p:nvPr/>
          </p:nvSpPr>
          <p:spPr bwMode="auto">
            <a:xfrm>
              <a:off x="2400" y="3443"/>
              <a:ext cx="71" cy="234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93" name="Oval 62"/>
            <p:cNvSpPr>
              <a:spLocks noChangeArrowheads="1"/>
            </p:cNvSpPr>
            <p:nvPr/>
          </p:nvSpPr>
          <p:spPr bwMode="auto">
            <a:xfrm>
              <a:off x="2438" y="3519"/>
              <a:ext cx="20" cy="69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2000">
                <a:latin typeface="08서울남산체 M" pitchFamily="18" charset="-127"/>
                <a:ea typeface="08서울남산체 M" pitchFamily="18" charset="-127"/>
              </a:endParaRPr>
            </a:p>
          </p:txBody>
        </p:sp>
      </p:grpSp>
      <p:sp>
        <p:nvSpPr>
          <p:cNvPr id="94" name="Freeform 63"/>
          <p:cNvSpPr>
            <a:spLocks/>
          </p:cNvSpPr>
          <p:nvPr/>
        </p:nvSpPr>
        <p:spPr bwMode="auto">
          <a:xfrm>
            <a:off x="4611664" y="2338400"/>
            <a:ext cx="868362" cy="1074737"/>
          </a:xfrm>
          <a:custGeom>
            <a:avLst/>
            <a:gdLst>
              <a:gd name="T0" fmla="*/ 0 w 511"/>
              <a:gd name="T1" fmla="*/ 0 h 710"/>
              <a:gd name="T2" fmla="*/ 0 w 511"/>
              <a:gd name="T3" fmla="*/ 519 h 710"/>
              <a:gd name="T4" fmla="*/ 510 w 511"/>
              <a:gd name="T5" fmla="*/ 709 h 710"/>
              <a:gd name="T6" fmla="*/ 510 w 511"/>
              <a:gd name="T7" fmla="*/ 93 h 710"/>
              <a:gd name="T8" fmla="*/ 0 w 511"/>
              <a:gd name="T9" fmla="*/ 0 h 7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1"/>
              <a:gd name="T16" fmla="*/ 0 h 710"/>
              <a:gd name="T17" fmla="*/ 511 w 511"/>
              <a:gd name="T18" fmla="*/ 710 h 7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1" h="710">
                <a:moveTo>
                  <a:pt x="0" y="0"/>
                </a:moveTo>
                <a:lnTo>
                  <a:pt x="0" y="519"/>
                </a:lnTo>
                <a:lnTo>
                  <a:pt x="510" y="709"/>
                </a:lnTo>
                <a:lnTo>
                  <a:pt x="510" y="93"/>
                </a:lnTo>
                <a:lnTo>
                  <a:pt x="0" y="0"/>
                </a:lnTo>
              </a:path>
            </a:pathLst>
          </a:custGeom>
          <a:solidFill>
            <a:srgbClr val="E4EAF8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ko-KR" altLang="en-US" sz="200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95" name="Freeform 64"/>
          <p:cNvSpPr>
            <a:spLocks/>
          </p:cNvSpPr>
          <p:nvPr/>
        </p:nvSpPr>
        <p:spPr bwMode="auto">
          <a:xfrm>
            <a:off x="5468914" y="2255850"/>
            <a:ext cx="609600" cy="1157287"/>
          </a:xfrm>
          <a:custGeom>
            <a:avLst/>
            <a:gdLst>
              <a:gd name="T0" fmla="*/ 0 w 358"/>
              <a:gd name="T1" fmla="*/ 764 h 765"/>
              <a:gd name="T2" fmla="*/ 0 w 358"/>
              <a:gd name="T3" fmla="*/ 142 h 765"/>
              <a:gd name="T4" fmla="*/ 357 w 358"/>
              <a:gd name="T5" fmla="*/ 0 h 765"/>
              <a:gd name="T6" fmla="*/ 357 w 358"/>
              <a:gd name="T7" fmla="*/ 428 h 765"/>
              <a:gd name="T8" fmla="*/ 0 w 358"/>
              <a:gd name="T9" fmla="*/ 764 h 7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58"/>
              <a:gd name="T16" fmla="*/ 0 h 765"/>
              <a:gd name="T17" fmla="*/ 358 w 358"/>
              <a:gd name="T18" fmla="*/ 765 h 7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58" h="765">
                <a:moveTo>
                  <a:pt x="0" y="764"/>
                </a:moveTo>
                <a:lnTo>
                  <a:pt x="0" y="142"/>
                </a:lnTo>
                <a:lnTo>
                  <a:pt x="357" y="0"/>
                </a:lnTo>
                <a:lnTo>
                  <a:pt x="357" y="428"/>
                </a:lnTo>
                <a:lnTo>
                  <a:pt x="0" y="764"/>
                </a:lnTo>
              </a:path>
            </a:pathLst>
          </a:custGeom>
          <a:solidFill>
            <a:srgbClr val="87A2DD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ko-KR" altLang="en-US" sz="200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96" name="Freeform 65"/>
          <p:cNvSpPr>
            <a:spLocks/>
          </p:cNvSpPr>
          <p:nvPr/>
        </p:nvSpPr>
        <p:spPr bwMode="auto">
          <a:xfrm>
            <a:off x="4611664" y="2198700"/>
            <a:ext cx="1474787" cy="290512"/>
          </a:xfrm>
          <a:custGeom>
            <a:avLst/>
            <a:gdLst>
              <a:gd name="T0" fmla="*/ 0 w 868"/>
              <a:gd name="T1" fmla="*/ 93 h 191"/>
              <a:gd name="T2" fmla="*/ 355 w 868"/>
              <a:gd name="T3" fmla="*/ 0 h 191"/>
              <a:gd name="T4" fmla="*/ 867 w 868"/>
              <a:gd name="T5" fmla="*/ 46 h 191"/>
              <a:gd name="T6" fmla="*/ 509 w 868"/>
              <a:gd name="T7" fmla="*/ 190 h 191"/>
              <a:gd name="T8" fmla="*/ 0 w 868"/>
              <a:gd name="T9" fmla="*/ 93 h 1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8"/>
              <a:gd name="T16" fmla="*/ 0 h 191"/>
              <a:gd name="T17" fmla="*/ 868 w 868"/>
              <a:gd name="T18" fmla="*/ 191 h 1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8" h="191">
                <a:moveTo>
                  <a:pt x="0" y="93"/>
                </a:moveTo>
                <a:lnTo>
                  <a:pt x="355" y="0"/>
                </a:lnTo>
                <a:lnTo>
                  <a:pt x="867" y="46"/>
                </a:lnTo>
                <a:lnTo>
                  <a:pt x="509" y="190"/>
                </a:lnTo>
                <a:lnTo>
                  <a:pt x="0" y="93"/>
                </a:lnTo>
              </a:path>
            </a:pathLst>
          </a:custGeom>
          <a:solidFill>
            <a:srgbClr val="C2D0EE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ko-KR" altLang="en-US" sz="2000">
              <a:latin typeface="08서울남산체 M" pitchFamily="18" charset="-127"/>
              <a:ea typeface="08서울남산체 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84" grpId="0" animBg="1"/>
      <p:bldP spid="85" grpId="0" animBg="1"/>
      <p:bldP spid="86" grpId="0" animBg="1"/>
      <p:bldP spid="87" grpId="0" animBg="1"/>
      <p:bldP spid="88" grpId="0" animBg="1"/>
      <p:bldP spid="94" grpId="0" animBg="1"/>
      <p:bldP spid="95" grpId="0" animBg="1"/>
      <p:bldP spid="9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_MG_947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2500FF"/>
              </a:clrFrom>
              <a:clrTo>
                <a:srgbClr val="2500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5572100" y="-357214"/>
            <a:ext cx="3571900" cy="2379569"/>
          </a:xfrm>
          <a:prstGeom prst="rect">
            <a:avLst/>
          </a:prstGeom>
        </p:spPr>
      </p:pic>
      <p:sp>
        <p:nvSpPr>
          <p:cNvPr id="19" name="제목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홍성을 떠나며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348" y="2061512"/>
            <a:ext cx="79296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en-US" altLang="ko-KR" sz="2400" dirty="0" smtClean="0">
                <a:latin typeface="08서울한강체 M" pitchFamily="18" charset="-127"/>
                <a:ea typeface="08서울한강체 M" pitchFamily="18" charset="-127"/>
              </a:rPr>
              <a:t>Y</a:t>
            </a: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의 새로운 모습을 발견하고 이해하다</a:t>
            </a:r>
            <a:endParaRPr lang="en-US" altLang="ko-KR" sz="24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ko-KR" sz="2400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베트남어에 대한 자신감을 갖다</a:t>
            </a:r>
            <a:endParaRPr lang="en-US" altLang="ko-KR" sz="24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ko-KR" sz="2400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다문화가정에 대한 관심의 필요성을 느끼고 고민하다</a:t>
            </a:r>
            <a:endParaRPr lang="en-US" altLang="ko-KR" sz="24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endParaRPr lang="en-US" altLang="ko-KR" sz="2400" dirty="0" smtClean="0">
              <a:latin typeface="08서울한강체 M" pitchFamily="18" charset="-127"/>
              <a:ea typeface="08서울한강체 M" pitchFamily="18" charset="-127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ko-KR" sz="2400" dirty="0" smtClean="0"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우리</a:t>
            </a:r>
            <a:r>
              <a:rPr lang="en-US" altLang="ko-KR" sz="2400" dirty="0" smtClean="0">
                <a:latin typeface="08서울한강체 M" pitchFamily="18" charset="-127"/>
                <a:ea typeface="08서울한강체 M" pitchFamily="18" charset="-127"/>
              </a:rPr>
              <a:t>, </a:t>
            </a:r>
            <a:r>
              <a:rPr lang="ko-KR" altLang="en-US" sz="2400" dirty="0" smtClean="0">
                <a:latin typeface="08서울한강체 M" pitchFamily="18" charset="-127"/>
                <a:ea typeface="08서울한강체 M" pitchFamily="18" charset="-127"/>
              </a:rPr>
              <a:t>정이 들다♥</a:t>
            </a:r>
            <a:endParaRPr lang="ko-KR" altLang="en-US" sz="2400" dirty="0">
              <a:latin typeface="08서울한강체 M" pitchFamily="18" charset="-127"/>
              <a:ea typeface="08서울한강체 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감사합니다</a:t>
            </a:r>
            <a:endParaRPr lang="ko-KR" altLang="en-US" dirty="0">
              <a:latin typeface="08서울남산체 M" pitchFamily="18" charset="-127"/>
              <a:ea typeface="08서울남산체 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VIETNAM    </a:t>
            </a:r>
          </a:p>
          <a:p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   </a:t>
            </a:r>
          </a:p>
        </p:txBody>
      </p:sp>
      <p:grpSp>
        <p:nvGrpSpPr>
          <p:cNvPr id="4" name="그룹 10"/>
          <p:cNvGrpSpPr/>
          <p:nvPr/>
        </p:nvGrpSpPr>
        <p:grpSpPr>
          <a:xfrm>
            <a:off x="6858016" y="2823228"/>
            <a:ext cx="2091366" cy="1963094"/>
            <a:chOff x="7052666" y="2823228"/>
            <a:chExt cx="2091366" cy="1963094"/>
          </a:xfrm>
        </p:grpSpPr>
        <p:sp>
          <p:nvSpPr>
            <p:cNvPr id="5" name="TextBox 4"/>
            <p:cNvSpPr txBox="1"/>
            <p:nvPr/>
          </p:nvSpPr>
          <p:spPr>
            <a:xfrm>
              <a:off x="7052666" y="2823228"/>
              <a:ext cx="17145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000" dirty="0">
                  <a:ln>
                    <a:solidFill>
                      <a:srgbClr val="D2D2D2"/>
                    </a:solidFill>
                  </a:ln>
                  <a:solidFill>
                    <a:prstClr val="black">
                      <a:tint val="75000"/>
                    </a:prstClr>
                  </a:solidFill>
                  <a:latin typeface="08서울남산체 M" pitchFamily="18" charset="-127"/>
                  <a:ea typeface="08서울남산체 M" pitchFamily="18" charset="-127"/>
                </a:rPr>
                <a:t>구재현</a:t>
              </a:r>
              <a:endParaRPr lang="ko-KR" altLang="en-US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429520" y="3170379"/>
              <a:ext cx="17145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000" dirty="0">
                  <a:ln>
                    <a:solidFill>
                      <a:srgbClr val="D2D2D2"/>
                    </a:solidFill>
                  </a:ln>
                  <a:solidFill>
                    <a:schemeClr val="accent1"/>
                  </a:solidFill>
                  <a:latin typeface="08서울남산체 M" pitchFamily="18" charset="-127"/>
                  <a:ea typeface="08서울남산체 M" pitchFamily="18" charset="-127"/>
                </a:rPr>
                <a:t>박자영</a:t>
              </a:r>
              <a:endParaRPr lang="ko-KR" altLang="en-US" dirty="0">
                <a:solidFill>
                  <a:schemeClr val="accent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10270" y="3875134"/>
              <a:ext cx="17145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000" dirty="0">
                  <a:ln>
                    <a:solidFill>
                      <a:srgbClr val="D2D2D2"/>
                    </a:solidFill>
                  </a:ln>
                  <a:solidFill>
                    <a:prstClr val="black">
                      <a:tint val="75000"/>
                    </a:prstClr>
                  </a:solidFill>
                  <a:latin typeface="08서울남산체 M" pitchFamily="18" charset="-127"/>
                  <a:ea typeface="08서울남산체 M" pitchFamily="18" charset="-127"/>
                </a:rPr>
                <a:t>최종필</a:t>
              </a:r>
              <a:endParaRPr lang="ko-KR" altLang="en-US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11862" y="4232324"/>
              <a:ext cx="17145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000" dirty="0">
                  <a:ln>
                    <a:solidFill>
                      <a:srgbClr val="D2D2D2"/>
                    </a:solidFill>
                  </a:ln>
                  <a:solidFill>
                    <a:prstClr val="black">
                      <a:tint val="75000"/>
                    </a:prstClr>
                  </a:solidFill>
                  <a:latin typeface="08서울남산체 M" pitchFamily="18" charset="-127"/>
                  <a:ea typeface="08서울남산체 M" pitchFamily="18" charset="-127"/>
                </a:rPr>
                <a:t>염나영</a:t>
              </a:r>
              <a:endParaRPr lang="ko-KR" altLang="en-US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78924" y="3527569"/>
              <a:ext cx="17145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000" dirty="0">
                  <a:ln>
                    <a:solidFill>
                      <a:srgbClr val="D2D2D2"/>
                    </a:solidFill>
                  </a:ln>
                  <a:solidFill>
                    <a:prstClr val="black">
                      <a:tint val="75000"/>
                    </a:prstClr>
                  </a:solidFill>
                  <a:latin typeface="08서울남산체 M" pitchFamily="18" charset="-127"/>
                  <a:ea typeface="08서울남산체 M" pitchFamily="18" charset="-127"/>
                </a:rPr>
                <a:t>강지혜</a:t>
              </a:r>
              <a:endParaRPr lang="ko-KR" altLang="en-US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열정">
  <a:themeElements>
    <a:clrScheme name="열정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열정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열정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1099</TotalTime>
  <Words>730</Words>
  <Application>Microsoft Office PowerPoint</Application>
  <PresentationFormat>화면 슬라이드 쇼(4:3)</PresentationFormat>
  <Paragraphs>231</Paragraphs>
  <Slides>18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0" baseType="lpstr">
      <vt:lpstr>열정</vt:lpstr>
      <vt:lpstr>Adobe Photoshop Image</vt:lpstr>
      <vt:lpstr>홍성Y, 13일간의 발자취</vt:lpstr>
      <vt:lpstr>홍성을 알립니다</vt:lpstr>
      <vt:lpstr>홍성을 알립니다</vt:lpstr>
      <vt:lpstr>홍성을 알립니다</vt:lpstr>
      <vt:lpstr>홍성Y를 알립니다</vt:lpstr>
      <vt:lpstr>홍성Y를 알립니다</vt:lpstr>
      <vt:lpstr>홍성, 그곳에서 우리는</vt:lpstr>
      <vt:lpstr>홍성, 그곳에서 우리는</vt:lpstr>
      <vt:lpstr>홍성, 그곳에서 우리는</vt:lpstr>
      <vt:lpstr>홍성, 그곳에서 우리는</vt:lpstr>
      <vt:lpstr>홍성, 그곳에서 우리는</vt:lpstr>
      <vt:lpstr>홍성, 그곳에서 우리는</vt:lpstr>
      <vt:lpstr>홍성, 그곳에서 우리는</vt:lpstr>
      <vt:lpstr>모국 정체감 형성  멘토링 프로그램</vt:lpstr>
      <vt:lpstr>모국 정체감 형성  멘토링 프로그램</vt:lpstr>
      <vt:lpstr>모국 정체감 형성  멘토링 프로그램</vt:lpstr>
      <vt:lpstr>홍성을 떠나며</vt:lpstr>
      <vt:lpstr>감사합니다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홍성Y, 12일간</dc:title>
  <dc:creator>염나영</dc:creator>
  <cp:lastModifiedBy>염나영</cp:lastModifiedBy>
  <cp:revision>159</cp:revision>
  <dcterms:created xsi:type="dcterms:W3CDTF">2010-02-09T11:31:55Z</dcterms:created>
  <dcterms:modified xsi:type="dcterms:W3CDTF">2010-02-17T15:58:20Z</dcterms:modified>
</cp:coreProperties>
</file>