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59" r:id="rId3"/>
    <p:sldId id="260" r:id="rId4"/>
    <p:sldId id="263" r:id="rId5"/>
    <p:sldId id="284" r:id="rId6"/>
    <p:sldId id="288" r:id="rId7"/>
    <p:sldId id="287" r:id="rId8"/>
    <p:sldId id="289" r:id="rId9"/>
    <p:sldId id="291" r:id="rId10"/>
    <p:sldId id="293" r:id="rId11"/>
    <p:sldId id="295" r:id="rId12"/>
    <p:sldId id="296" r:id="rId13"/>
    <p:sldId id="274" r:id="rId14"/>
    <p:sldId id="275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EB434-CF4A-4E00-ABAF-9E55451B9243}" type="datetimeFigureOut">
              <a:rPr lang="ko-KR" altLang="en-US" smtClean="0"/>
              <a:pPr/>
              <a:t>2009-03-04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09A0A-F71D-4AD7-9864-78ECCA4D85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CF72-2E05-4A1F-B0BD-0BF8B6AF2ABC}" type="datetimeFigureOut">
              <a:rPr lang="ko-KR" altLang="en-US" smtClean="0"/>
              <a:pPr/>
              <a:t>2009-03-04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2FF5-B5D4-4DA7-8C0F-570E6FC666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CF72-2E05-4A1F-B0BD-0BF8B6AF2ABC}" type="datetimeFigureOut">
              <a:rPr lang="ko-KR" altLang="en-US" smtClean="0"/>
              <a:pPr/>
              <a:t>2009-03-04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2FF5-B5D4-4DA7-8C0F-570E6FC666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CF72-2E05-4A1F-B0BD-0BF8B6AF2ABC}" type="datetimeFigureOut">
              <a:rPr lang="ko-KR" altLang="en-US" smtClean="0"/>
              <a:pPr/>
              <a:t>2009-03-04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2FF5-B5D4-4DA7-8C0F-570E6FC666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CF72-2E05-4A1F-B0BD-0BF8B6AF2ABC}" type="datetimeFigureOut">
              <a:rPr lang="ko-KR" altLang="en-US" smtClean="0"/>
              <a:pPr/>
              <a:t>2009-03-04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2FF5-B5D4-4DA7-8C0F-570E6FC666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CF72-2E05-4A1F-B0BD-0BF8B6AF2ABC}" type="datetimeFigureOut">
              <a:rPr lang="ko-KR" altLang="en-US" smtClean="0"/>
              <a:pPr/>
              <a:t>2009-03-04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2FF5-B5D4-4DA7-8C0F-570E6FC666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CF72-2E05-4A1F-B0BD-0BF8B6AF2ABC}" type="datetimeFigureOut">
              <a:rPr lang="ko-KR" altLang="en-US" smtClean="0"/>
              <a:pPr/>
              <a:t>2009-03-04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2FF5-B5D4-4DA7-8C0F-570E6FC666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CF72-2E05-4A1F-B0BD-0BF8B6AF2ABC}" type="datetimeFigureOut">
              <a:rPr lang="ko-KR" altLang="en-US" smtClean="0"/>
              <a:pPr/>
              <a:t>2009-03-04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2FF5-B5D4-4DA7-8C0F-570E6FC666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CF72-2E05-4A1F-B0BD-0BF8B6AF2ABC}" type="datetimeFigureOut">
              <a:rPr lang="ko-KR" altLang="en-US" smtClean="0"/>
              <a:pPr/>
              <a:t>2009-03-04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2FF5-B5D4-4DA7-8C0F-570E6FC666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CF72-2E05-4A1F-B0BD-0BF8B6AF2ABC}" type="datetimeFigureOut">
              <a:rPr lang="ko-KR" altLang="en-US" smtClean="0"/>
              <a:pPr/>
              <a:t>2009-03-04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2FF5-B5D4-4DA7-8C0F-570E6FC666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CF72-2E05-4A1F-B0BD-0BF8B6AF2ABC}" type="datetimeFigureOut">
              <a:rPr lang="ko-KR" altLang="en-US" smtClean="0"/>
              <a:pPr/>
              <a:t>2009-03-04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2FF5-B5D4-4DA7-8C0F-570E6FC666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CF72-2E05-4A1F-B0BD-0BF8B6AF2ABC}" type="datetimeFigureOut">
              <a:rPr lang="ko-KR" altLang="en-US" smtClean="0"/>
              <a:pPr/>
              <a:t>2009-03-04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52FF5-B5D4-4DA7-8C0F-570E6FC666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1CF72-2E05-4A1F-B0BD-0BF8B6AF2ABC}" type="datetimeFigureOut">
              <a:rPr lang="ko-KR" altLang="en-US" smtClean="0"/>
              <a:pPr/>
              <a:t>2009-03-04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52FF5-B5D4-4DA7-8C0F-570E6FC666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gi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wmf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.wmf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wmf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-32" y="714356"/>
            <a:ext cx="9144000" cy="1143008"/>
          </a:xfrm>
          <a:prstGeom prst="rect">
            <a:avLst/>
          </a:prstGeom>
          <a:solidFill>
            <a:schemeClr val="accent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4" descr="j041795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71536"/>
            <a:ext cx="5572164" cy="336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-428660" y="714356"/>
            <a:ext cx="10144196" cy="1143008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786314" y="4572008"/>
            <a:ext cx="41434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빈틈 채우기 담당 </a:t>
            </a:r>
            <a:r>
              <a:rPr lang="ko-KR" alt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이태원</a:t>
            </a:r>
            <a:endParaRPr lang="en-US" altLang="ko-K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  <a:p>
            <a:pPr algn="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  효과음 담당 </a:t>
            </a:r>
            <a:r>
              <a:rPr lang="ko-KR" alt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황지현</a:t>
            </a:r>
            <a:endParaRPr lang="en-US" altLang="ko-K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  <a:p>
            <a:pPr algn="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  온도 담당 </a:t>
            </a:r>
            <a:r>
              <a:rPr lang="ko-KR" alt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이현동</a:t>
            </a:r>
            <a:endParaRPr lang="en-US" altLang="ko-K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  <a:p>
            <a:pPr algn="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배려 담당 </a:t>
            </a:r>
            <a:r>
              <a:rPr lang="ko-KR" alt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김혜영</a:t>
            </a:r>
            <a:endParaRPr lang="en-US" altLang="ko-K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  <a:p>
            <a:pPr algn="r"/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공감 담당 </a:t>
            </a:r>
            <a:r>
              <a:rPr lang="ko-KR" alt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채지원</a:t>
            </a:r>
            <a:endParaRPr lang="ko-KR" altLang="en-US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  <p:pic>
        <p:nvPicPr>
          <p:cNvPr id="12" name="그림 11" descr="나뭇잎1.png"/>
          <p:cNvPicPr>
            <a:picLocks noChangeAspect="1"/>
          </p:cNvPicPr>
          <p:nvPr/>
        </p:nvPicPr>
        <p:blipFill>
          <a:blip r:embed="rId3"/>
          <a:srcRect l="62899" t="27038" r="31148" b="58201"/>
          <a:stretch>
            <a:fillRect/>
          </a:stretch>
        </p:blipFill>
        <p:spPr>
          <a:xfrm rot="1521788">
            <a:off x="2974533" y="3561253"/>
            <a:ext cx="428628" cy="642943"/>
          </a:xfrm>
          <a:prstGeom prst="rect">
            <a:avLst/>
          </a:prstGeom>
        </p:spPr>
      </p:pic>
      <p:pic>
        <p:nvPicPr>
          <p:cNvPr id="13" name="그림 12" descr="나뭇잎2.png"/>
          <p:cNvPicPr>
            <a:picLocks noChangeAspect="1"/>
          </p:cNvPicPr>
          <p:nvPr/>
        </p:nvPicPr>
        <p:blipFill>
          <a:blip r:embed="rId4"/>
          <a:srcRect l="70836" t="18837" r="15273" b="59841"/>
          <a:stretch>
            <a:fillRect/>
          </a:stretch>
        </p:blipFill>
        <p:spPr>
          <a:xfrm>
            <a:off x="3571868" y="4143380"/>
            <a:ext cx="1000132" cy="928694"/>
          </a:xfrm>
          <a:prstGeom prst="rect">
            <a:avLst/>
          </a:prstGeom>
        </p:spPr>
      </p:pic>
      <p:pic>
        <p:nvPicPr>
          <p:cNvPr id="14" name="그림 13" descr="나뭇잎2.png"/>
          <p:cNvPicPr>
            <a:picLocks noChangeAspect="1"/>
          </p:cNvPicPr>
          <p:nvPr/>
        </p:nvPicPr>
        <p:blipFill>
          <a:blip r:embed="rId4"/>
          <a:srcRect l="70836" t="18837" r="15273" b="59841"/>
          <a:stretch>
            <a:fillRect/>
          </a:stretch>
        </p:blipFill>
        <p:spPr>
          <a:xfrm rot="20500534">
            <a:off x="2143108" y="3071810"/>
            <a:ext cx="692399" cy="642942"/>
          </a:xfrm>
          <a:prstGeom prst="rect">
            <a:avLst/>
          </a:prstGeom>
        </p:spPr>
      </p:pic>
      <p:pic>
        <p:nvPicPr>
          <p:cNvPr id="15" name="그림 14" descr="나뭇잎3.png"/>
          <p:cNvPicPr>
            <a:picLocks noChangeAspect="1"/>
          </p:cNvPicPr>
          <p:nvPr/>
        </p:nvPicPr>
        <p:blipFill>
          <a:blip r:embed="rId5"/>
          <a:srcRect l="79766" t="13916" r="4359" b="58201"/>
          <a:stretch>
            <a:fillRect/>
          </a:stretch>
        </p:blipFill>
        <p:spPr>
          <a:xfrm>
            <a:off x="3143240" y="4000504"/>
            <a:ext cx="1143008" cy="1214446"/>
          </a:xfrm>
          <a:prstGeom prst="rect">
            <a:avLst/>
          </a:prstGeom>
        </p:spPr>
      </p:pic>
      <p:pic>
        <p:nvPicPr>
          <p:cNvPr id="16" name="그림 15" descr="나뭇잎3.png"/>
          <p:cNvPicPr>
            <a:picLocks noChangeAspect="1"/>
          </p:cNvPicPr>
          <p:nvPr/>
        </p:nvPicPr>
        <p:blipFill>
          <a:blip r:embed="rId5"/>
          <a:srcRect l="79766" t="13916" r="4359" b="58201"/>
          <a:stretch>
            <a:fillRect/>
          </a:stretch>
        </p:blipFill>
        <p:spPr>
          <a:xfrm>
            <a:off x="1928794" y="3357562"/>
            <a:ext cx="1143008" cy="1214446"/>
          </a:xfrm>
          <a:prstGeom prst="rect">
            <a:avLst/>
          </a:prstGeom>
        </p:spPr>
      </p:pic>
      <p:pic>
        <p:nvPicPr>
          <p:cNvPr id="18" name="그림 17" descr="나뭇잎3.png"/>
          <p:cNvPicPr>
            <a:picLocks noChangeAspect="1"/>
          </p:cNvPicPr>
          <p:nvPr/>
        </p:nvPicPr>
        <p:blipFill>
          <a:blip r:embed="rId5"/>
          <a:srcRect l="82742" t="17197" r="7336" b="63121"/>
          <a:stretch>
            <a:fillRect/>
          </a:stretch>
        </p:blipFill>
        <p:spPr>
          <a:xfrm rot="906324">
            <a:off x="8215306" y="357166"/>
            <a:ext cx="928694" cy="1114433"/>
          </a:xfrm>
          <a:prstGeom prst="rect">
            <a:avLst/>
          </a:prstGeom>
        </p:spPr>
      </p:pic>
      <p:pic>
        <p:nvPicPr>
          <p:cNvPr id="17" name="그림 16" descr="나뭇잎1.png"/>
          <p:cNvPicPr>
            <a:picLocks noChangeAspect="1"/>
          </p:cNvPicPr>
          <p:nvPr/>
        </p:nvPicPr>
        <p:blipFill>
          <a:blip r:embed="rId3"/>
          <a:srcRect l="60914" t="23757" r="29164" b="54921"/>
          <a:stretch>
            <a:fillRect/>
          </a:stretch>
        </p:blipFill>
        <p:spPr>
          <a:xfrm>
            <a:off x="8358214" y="571480"/>
            <a:ext cx="439618" cy="57150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-214314" y="785794"/>
            <a:ext cx="89297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6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지역 </a:t>
            </a:r>
            <a:r>
              <a:rPr lang="en-US" altLang="ko-KR" sz="6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YMCA </a:t>
            </a:r>
            <a:r>
              <a:rPr lang="ko-KR" altLang="en-US" sz="6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활동 보고서</a:t>
            </a:r>
            <a:endParaRPr lang="ko-KR" altLang="en-US" sz="6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</p:txBody>
      </p:sp>
      <p:pic>
        <p:nvPicPr>
          <p:cNvPr id="19" name="Picture 2" descr="C:\Users\현동\Desktop\asany_logo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18852" y="2035959"/>
            <a:ext cx="3682304" cy="964413"/>
          </a:xfrm>
          <a:prstGeom prst="rect">
            <a:avLst/>
          </a:prstGeom>
          <a:noFill/>
        </p:spPr>
      </p:pic>
      <p:grpSp>
        <p:nvGrpSpPr>
          <p:cNvPr id="23" name="그룹 22"/>
          <p:cNvGrpSpPr/>
          <p:nvPr/>
        </p:nvGrpSpPr>
        <p:grpSpPr>
          <a:xfrm>
            <a:off x="142844" y="214290"/>
            <a:ext cx="7072362" cy="400110"/>
            <a:chOff x="142844" y="214290"/>
            <a:chExt cx="7072362" cy="400110"/>
          </a:xfrm>
        </p:grpSpPr>
        <p:sp>
          <p:nvSpPr>
            <p:cNvPr id="22" name="TextBox 21"/>
            <p:cNvSpPr txBox="1"/>
            <p:nvPr/>
          </p:nvSpPr>
          <p:spPr>
            <a:xfrm>
              <a:off x="142844" y="214290"/>
              <a:ext cx="70723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2">
                      <a:lumMod val="50000"/>
                    </a:schemeClr>
                  </a:solidFill>
                  <a:latin typeface="HY동녘B" pitchFamily="18" charset="-127"/>
                  <a:ea typeface="HY동녘B" pitchFamily="18" charset="-127"/>
                </a:rPr>
                <a:t>                   </a:t>
              </a:r>
              <a:r>
                <a:rPr lang="en-US" altLang="ko-KR" sz="2000" b="1" dirty="0" smtClean="0">
                  <a:solidFill>
                    <a:srgbClr val="FF0000"/>
                  </a:solidFill>
                  <a:latin typeface="HY동녘B" pitchFamily="18" charset="-127"/>
                  <a:ea typeface="HY동녘B" pitchFamily="18" charset="-127"/>
                </a:rPr>
                <a:t>Sri Lanka</a:t>
              </a:r>
              <a:endParaRPr lang="ko-KR" altLang="en-US" sz="2000" b="1" dirty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endParaRPr>
            </a:p>
          </p:txBody>
        </p:sp>
        <p:pic>
          <p:nvPicPr>
            <p:cNvPr id="2050" name="Picture 2" descr="C:\Users\현동\Desktop\제목 없음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14282" y="214290"/>
              <a:ext cx="1466850" cy="40005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05556E-6 1.79191E-6 C -0.00572 -0.05411 -0.01145 -0.10798 0.01702 -0.13758 C 0.04549 -0.1674 0.1323 -0.14405 0.17119 -0.17827 C 0.21008 -0.21249 0.20956 -0.30474 0.25087 -0.34313 C 0.29219 -0.38151 0.35973 -0.41827 0.41876 -0.40856 C 0.47778 -0.39885 0.56285 -0.29573 0.60522 -0.2844 C 0.64758 -0.27307 0.66025 -0.30706 0.67292 -0.34081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-2.08092E-6 C 0.04254 -0.00763 0.08508 -0.01502 0.11025 -0.04716 C 0.13542 -0.07976 0.11667 -0.15791 0.15087 -0.19421 C 0.18508 -0.23028 0.27935 -0.22104 0.31528 -0.26404 C 0.35122 -0.30658 0.34237 -0.38867 0.36615 -0.45132 C 0.38994 -0.51445 0.4231 -0.6 0.45764 -0.64092 C 0.49219 -0.68184 0.554 -0.68763 0.57292 -0.69734 " pathEditMode="relative" ptsTypes="aaaaaaA">
                                      <p:cBhvr>
                                        <p:cTn id="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66667E-6 6.6474E-6 C 0.04635 0.0155 0.09271 0.03099 0.1441 0.00671 C 0.19549 -0.0178 0.27517 -0.08901 0.30851 -0.14704 C 0.34184 -0.20462 0.31927 -0.2897 0.3441 -0.3408 C 0.36892 -0.39213 0.43195 -0.42219 0.45764 -0.45387 C 0.48333 -0.48577 0.4908 -0.50936 0.49826 -0.53271 " pathEditMode="relative" ptsTypes="aaaa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05556E-6 9.82659E-7 C 0.03854 -0.0178 0.07709 -0.03561 0.10677 -0.07653 C 0.13646 -0.11745 0.12292 -0.22566 0.17795 -0.24601 C 0.23299 -0.26636 0.37483 -0.1637 0.43716 -0.19861 C 0.49948 -0.23352 0.52309 -0.40786 0.55243 -0.45595 C 0.58177 -0.50404 0.604 -0.48254 0.61354 -0.4874 " pathEditMode="relative" ptsTypes="aaaaaA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6.11111E-6 6.35838E-7 C 0.05694 0.0111 0.11406 0.0222 0.15242 -0.02035 C 0.19079 -0.06289 0.17864 -0.20393 0.23038 -0.25503 C 0.28211 -0.30613 0.41354 -0.27029 0.46267 -0.3274 C 0.5118 -0.38451 0.51492 -0.55306 0.52534 -0.59815 " pathEditMode="relative" ptsTypes="aaaaA">
                                      <p:cBhvr>
                                        <p:cTn id="1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0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현 11"/>
          <p:cNvSpPr/>
          <p:nvPr/>
        </p:nvSpPr>
        <p:spPr>
          <a:xfrm rot="2396042">
            <a:off x="1072744" y="1492870"/>
            <a:ext cx="511280" cy="857256"/>
          </a:xfrm>
          <a:prstGeom prst="chord">
            <a:avLst>
              <a:gd name="adj1" fmla="val 16589460"/>
              <a:gd name="adj2" fmla="val 1620000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현 20"/>
          <p:cNvSpPr/>
          <p:nvPr/>
        </p:nvSpPr>
        <p:spPr>
          <a:xfrm rot="2396042">
            <a:off x="1072744" y="2564440"/>
            <a:ext cx="511280" cy="857256"/>
          </a:xfrm>
          <a:prstGeom prst="chord">
            <a:avLst>
              <a:gd name="adj1" fmla="val 16589460"/>
              <a:gd name="adj2" fmla="val 16200000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현 21"/>
          <p:cNvSpPr/>
          <p:nvPr/>
        </p:nvSpPr>
        <p:spPr>
          <a:xfrm rot="2396042">
            <a:off x="1072743" y="4707580"/>
            <a:ext cx="511280" cy="857256"/>
          </a:xfrm>
          <a:prstGeom prst="chord">
            <a:avLst>
              <a:gd name="adj1" fmla="val 16589460"/>
              <a:gd name="adj2" fmla="val 16200000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현 22"/>
          <p:cNvSpPr/>
          <p:nvPr/>
        </p:nvSpPr>
        <p:spPr>
          <a:xfrm rot="2396042">
            <a:off x="1072743" y="3636008"/>
            <a:ext cx="511280" cy="857256"/>
          </a:xfrm>
          <a:prstGeom prst="chord">
            <a:avLst>
              <a:gd name="adj1" fmla="val 16589460"/>
              <a:gd name="adj2" fmla="val 1620000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 rot="21325147">
            <a:off x="1094276" y="2447959"/>
            <a:ext cx="506908" cy="720479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2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 rot="21325147">
            <a:off x="1099500" y="3519530"/>
            <a:ext cx="506908" cy="720479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3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 rot="21325147">
            <a:off x="1099500" y="4662538"/>
            <a:ext cx="506908" cy="720479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4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 rot="10800000">
            <a:off x="1785918" y="1571612"/>
            <a:ext cx="7072362" cy="71438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000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15" name="모서리가 둥근 직사각형 14"/>
          <p:cNvSpPr/>
          <p:nvPr/>
        </p:nvSpPr>
        <p:spPr>
          <a:xfrm rot="10800000">
            <a:off x="1785918" y="2643182"/>
            <a:ext cx="7072362" cy="71438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7030A0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 rot="10800000">
            <a:off x="1785918" y="3714752"/>
            <a:ext cx="7072362" cy="71438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 rot="10800000">
            <a:off x="1785918" y="4786322"/>
            <a:ext cx="7072362" cy="71438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50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Picture 4" descr="j041795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500694" y="4500570"/>
            <a:ext cx="34289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자유형 25"/>
          <p:cNvSpPr/>
          <p:nvPr/>
        </p:nvSpPr>
        <p:spPr>
          <a:xfrm>
            <a:off x="154745" y="142853"/>
            <a:ext cx="7489089" cy="1357322"/>
          </a:xfrm>
          <a:custGeom>
            <a:avLst/>
            <a:gdLst>
              <a:gd name="connsiteX0" fmla="*/ 0 w 7329267"/>
              <a:gd name="connsiteY0" fmla="*/ 1434905 h 1434905"/>
              <a:gd name="connsiteX1" fmla="*/ 1561513 w 7329267"/>
              <a:gd name="connsiteY1" fmla="*/ 886265 h 1434905"/>
              <a:gd name="connsiteX2" fmla="*/ 4501661 w 7329267"/>
              <a:gd name="connsiteY2" fmla="*/ 1181687 h 1434905"/>
              <a:gd name="connsiteX3" fmla="*/ 7329267 w 7329267"/>
              <a:gd name="connsiteY3" fmla="*/ 0 h 1434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9267" h="1434905">
                <a:moveTo>
                  <a:pt x="0" y="1434905"/>
                </a:moveTo>
                <a:cubicBezTo>
                  <a:pt x="405618" y="1181686"/>
                  <a:pt x="811236" y="928468"/>
                  <a:pt x="1561513" y="886265"/>
                </a:cubicBezTo>
                <a:cubicBezTo>
                  <a:pt x="2311790" y="844062"/>
                  <a:pt x="3540369" y="1329398"/>
                  <a:pt x="4501661" y="1181687"/>
                </a:cubicBezTo>
                <a:cubicBezTo>
                  <a:pt x="5462953" y="1033976"/>
                  <a:pt x="6396110" y="516988"/>
                  <a:pt x="7329267" y="0"/>
                </a:cubicBezTo>
              </a:path>
            </a:pathLst>
          </a:custGeom>
          <a:ln w="130175">
            <a:solidFill>
              <a:schemeClr val="accent1">
                <a:lumMod val="40000"/>
                <a:lumOff val="60000"/>
                <a:alpha val="27000"/>
              </a:schemeClr>
            </a:solidFill>
            <a:miter lim="800000"/>
            <a:headEnd w="sm" len="sm"/>
            <a:tailEnd w="sm" len="sm"/>
          </a:ln>
          <a:effectLst>
            <a:outerShdw dist="50800" dir="5400000" sx="76000" sy="76000" algn="ctr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142844" y="142852"/>
            <a:ext cx="8858312" cy="6572296"/>
          </a:xfrm>
          <a:prstGeom prst="roundRect">
            <a:avLst>
              <a:gd name="adj" fmla="val 4774"/>
            </a:avLst>
          </a:prstGeom>
          <a:noFill/>
          <a:ln w="76200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자유형 26"/>
          <p:cNvSpPr/>
          <p:nvPr/>
        </p:nvSpPr>
        <p:spPr>
          <a:xfrm>
            <a:off x="214282" y="285728"/>
            <a:ext cx="8707901" cy="1334086"/>
          </a:xfrm>
          <a:custGeom>
            <a:avLst/>
            <a:gdLst>
              <a:gd name="connsiteX0" fmla="*/ 0 w 8707901"/>
              <a:gd name="connsiteY0" fmla="*/ 597876 h 1334086"/>
              <a:gd name="connsiteX1" fmla="*/ 1083212 w 8707901"/>
              <a:gd name="connsiteY1" fmla="*/ 1259058 h 1334086"/>
              <a:gd name="connsiteX2" fmla="*/ 3446584 w 8707901"/>
              <a:gd name="connsiteY2" fmla="*/ 1048042 h 1334086"/>
              <a:gd name="connsiteX3" fmla="*/ 5261316 w 8707901"/>
              <a:gd name="connsiteY3" fmla="*/ 119575 h 1334086"/>
              <a:gd name="connsiteX4" fmla="*/ 7821636 w 8707901"/>
              <a:gd name="connsiteY4" fmla="*/ 330590 h 1334086"/>
              <a:gd name="connsiteX5" fmla="*/ 8707901 w 8707901"/>
              <a:gd name="connsiteY5" fmla="*/ 91439 h 1334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07901" h="1334086">
                <a:moveTo>
                  <a:pt x="0" y="597876"/>
                </a:moveTo>
                <a:cubicBezTo>
                  <a:pt x="254390" y="890953"/>
                  <a:pt x="508781" y="1184030"/>
                  <a:pt x="1083212" y="1259058"/>
                </a:cubicBezTo>
                <a:cubicBezTo>
                  <a:pt x="1657643" y="1334086"/>
                  <a:pt x="2750233" y="1237956"/>
                  <a:pt x="3446584" y="1048042"/>
                </a:cubicBezTo>
                <a:cubicBezTo>
                  <a:pt x="4142935" y="858128"/>
                  <a:pt x="4532141" y="239150"/>
                  <a:pt x="5261316" y="119575"/>
                </a:cubicBezTo>
                <a:cubicBezTo>
                  <a:pt x="5990491" y="0"/>
                  <a:pt x="7247205" y="335279"/>
                  <a:pt x="7821636" y="330590"/>
                </a:cubicBezTo>
                <a:cubicBezTo>
                  <a:pt x="8396067" y="325901"/>
                  <a:pt x="8551984" y="208670"/>
                  <a:pt x="8707901" y="91439"/>
                </a:cubicBezTo>
              </a:path>
            </a:pathLst>
          </a:custGeom>
          <a:ln w="25400">
            <a:solidFill>
              <a:schemeClr val="bg1">
                <a:lumMod val="85000"/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 rot="21325147">
            <a:off x="1168451" y="1301929"/>
            <a:ext cx="428628" cy="655084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1</a:t>
            </a:r>
            <a:endParaRPr lang="ko-KR" alt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7158" y="285728"/>
            <a:ext cx="2928958" cy="785818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0"/>
                <a:gd name="adj2" fmla="val 433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altLang="ko-KR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urlz MT" pitchFamily="82" charset="0"/>
              </a:rPr>
              <a:t>Contents</a:t>
            </a:r>
            <a:endParaRPr lang="ko-KR" altLang="en-US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urlz MT" pitchFamily="8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71670" y="1643050"/>
            <a:ext cx="5214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아산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Y</a:t>
            </a:r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가 하는 일</a:t>
            </a:r>
          </a:p>
          <a:p>
            <a:endParaRPr lang="ko-KR" altLang="en-US" sz="3200" dirty="0"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00232" y="2708972"/>
            <a:ext cx="5214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한 주간 했던 프로그램</a:t>
            </a:r>
          </a:p>
          <a:p>
            <a:endParaRPr lang="ko-KR" altLang="en-US" sz="3200" dirty="0"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00232" y="4844489"/>
            <a:ext cx="5214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우리는 하나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^^</a:t>
            </a:r>
            <a:endParaRPr lang="ko-KR" altLang="en-US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00232" y="3786190"/>
            <a:ext cx="5214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느낀 점</a:t>
            </a:r>
          </a:p>
          <a:p>
            <a:endParaRPr lang="ko-KR" altLang="en-US" sz="3200" dirty="0">
              <a:latin typeface="HY수평선B" pitchFamily="18" charset="-127"/>
              <a:ea typeface="HY수평선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Line 29"/>
          <p:cNvSpPr>
            <a:spLocks noChangeShapeType="1"/>
          </p:cNvSpPr>
          <p:nvPr/>
        </p:nvSpPr>
        <p:spPr bwMode="auto">
          <a:xfrm>
            <a:off x="3428992" y="3857628"/>
            <a:ext cx="642942" cy="28575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 flipV="1">
            <a:off x="5572132" y="642917"/>
            <a:ext cx="3429024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2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 rot="10800000">
            <a:off x="571472" y="928670"/>
            <a:ext cx="7072362" cy="7143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000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142844" y="142852"/>
            <a:ext cx="8858312" cy="6572296"/>
          </a:xfrm>
          <a:prstGeom prst="roundRect">
            <a:avLst>
              <a:gd name="adj" fmla="val 4774"/>
            </a:avLst>
          </a:prstGeom>
          <a:noFill/>
          <a:ln w="76200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4" descr="j041795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500694" y="4500570"/>
            <a:ext cx="34289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357950" y="21429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아산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Y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활동 보고서</a:t>
            </a:r>
            <a:endParaRPr lang="ko-KR" alt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</p:txBody>
      </p:sp>
      <p:pic>
        <p:nvPicPr>
          <p:cNvPr id="7" name="그림 6" descr="나뭇잎3.png"/>
          <p:cNvPicPr>
            <a:picLocks noChangeAspect="1"/>
          </p:cNvPicPr>
          <p:nvPr/>
        </p:nvPicPr>
        <p:blipFill>
          <a:blip r:embed="rId3"/>
          <a:srcRect l="82742" t="17197" r="7336" b="63121"/>
          <a:stretch>
            <a:fillRect/>
          </a:stretch>
        </p:blipFill>
        <p:spPr>
          <a:xfrm rot="906324">
            <a:off x="8734066" y="39430"/>
            <a:ext cx="359882" cy="431859"/>
          </a:xfrm>
          <a:prstGeom prst="rect">
            <a:avLst/>
          </a:prstGeom>
        </p:spPr>
      </p:pic>
      <p:pic>
        <p:nvPicPr>
          <p:cNvPr id="8" name="그림 7" descr="나뭇잎1.png"/>
          <p:cNvPicPr>
            <a:picLocks noChangeAspect="1"/>
          </p:cNvPicPr>
          <p:nvPr/>
        </p:nvPicPr>
        <p:blipFill>
          <a:blip r:embed="rId4"/>
          <a:srcRect l="60914" t="23757" r="29164" b="54921"/>
          <a:stretch>
            <a:fillRect/>
          </a:stretch>
        </p:blipFill>
        <p:spPr>
          <a:xfrm>
            <a:off x="8643966" y="0"/>
            <a:ext cx="274761" cy="357190"/>
          </a:xfrm>
          <a:prstGeom prst="rect">
            <a:avLst/>
          </a:prstGeom>
        </p:spPr>
      </p:pic>
      <p:sp>
        <p:nvSpPr>
          <p:cNvPr id="10" name="현 9"/>
          <p:cNvSpPr/>
          <p:nvPr/>
        </p:nvSpPr>
        <p:spPr>
          <a:xfrm rot="2396042">
            <a:off x="387655" y="293520"/>
            <a:ext cx="510508" cy="725661"/>
          </a:xfrm>
          <a:prstGeom prst="chord">
            <a:avLst>
              <a:gd name="adj1" fmla="val 16589460"/>
              <a:gd name="adj2" fmla="val 1620000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 rot="21325147">
            <a:off x="451571" y="370324"/>
            <a:ext cx="353077" cy="589469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1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0100" y="357166"/>
            <a:ext cx="492922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아산</a:t>
            </a:r>
            <a:r>
              <a:rPr lang="en-US" altLang="ko-KR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</a:t>
            </a:r>
            <a:r>
              <a:rPr lang="ko-KR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가 하는 일</a:t>
            </a:r>
          </a:p>
          <a:p>
            <a:endParaRPr lang="ko-KR" alt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굵은으뜸체" pitchFamily="18" charset="-127"/>
              <a:ea typeface="굵은으뜸체" pitchFamily="18" charset="-127"/>
            </a:endParaRPr>
          </a:p>
        </p:txBody>
      </p:sp>
      <p:sp>
        <p:nvSpPr>
          <p:cNvPr id="15" name="Oval 25"/>
          <p:cNvSpPr>
            <a:spLocks noChangeArrowheads="1"/>
          </p:cNvSpPr>
          <p:nvPr/>
        </p:nvSpPr>
        <p:spPr bwMode="auto">
          <a:xfrm>
            <a:off x="642910" y="1938348"/>
            <a:ext cx="2808287" cy="2519363"/>
          </a:xfrm>
          <a:prstGeom prst="ellipse">
            <a:avLst/>
          </a:prstGeom>
          <a:solidFill>
            <a:srgbClr val="0099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" name="Arc 26"/>
          <p:cNvSpPr>
            <a:spLocks/>
          </p:cNvSpPr>
          <p:nvPr/>
        </p:nvSpPr>
        <p:spPr bwMode="auto">
          <a:xfrm rot="5400000">
            <a:off x="1860523" y="2749560"/>
            <a:ext cx="2482850" cy="885825"/>
          </a:xfrm>
          <a:custGeom>
            <a:avLst/>
            <a:gdLst>
              <a:gd name="G0" fmla="+- 21153 0 0"/>
              <a:gd name="G1" fmla="+- 21600 0 0"/>
              <a:gd name="G2" fmla="+- 21600 0 0"/>
              <a:gd name="T0" fmla="*/ 0 w 41174"/>
              <a:gd name="T1" fmla="*/ 17229 h 21600"/>
              <a:gd name="T2" fmla="*/ 41174 w 41174"/>
              <a:gd name="T3" fmla="*/ 13493 h 21600"/>
              <a:gd name="T4" fmla="*/ 21153 w 41174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174" h="21600" fill="none" extrusionOk="0">
                <a:moveTo>
                  <a:pt x="-1" y="17228"/>
                </a:moveTo>
                <a:cubicBezTo>
                  <a:pt x="2073" y="7196"/>
                  <a:pt x="10908" y="-1"/>
                  <a:pt x="21153" y="0"/>
                </a:cubicBezTo>
                <a:cubicBezTo>
                  <a:pt x="29951" y="0"/>
                  <a:pt x="37871" y="5337"/>
                  <a:pt x="41173" y="13493"/>
                </a:cubicBezTo>
              </a:path>
              <a:path w="41174" h="21600" stroke="0" extrusionOk="0">
                <a:moveTo>
                  <a:pt x="-1" y="17228"/>
                </a:moveTo>
                <a:cubicBezTo>
                  <a:pt x="2073" y="7196"/>
                  <a:pt x="10908" y="-1"/>
                  <a:pt x="21153" y="0"/>
                </a:cubicBezTo>
                <a:cubicBezTo>
                  <a:pt x="29951" y="0"/>
                  <a:pt x="37871" y="5337"/>
                  <a:pt x="41173" y="13493"/>
                </a:cubicBezTo>
                <a:lnTo>
                  <a:pt x="21153" y="21600"/>
                </a:lnTo>
                <a:close/>
              </a:path>
            </a:pathLst>
          </a:custGeom>
          <a:noFill/>
          <a:ln w="38100">
            <a:solidFill>
              <a:srgbClr val="96969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" name="Line 27"/>
          <p:cNvSpPr>
            <a:spLocks noChangeShapeType="1"/>
          </p:cNvSpPr>
          <p:nvPr/>
        </p:nvSpPr>
        <p:spPr bwMode="auto">
          <a:xfrm flipV="1">
            <a:off x="3090835" y="1643049"/>
            <a:ext cx="695347" cy="438173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" name="Line 28"/>
          <p:cNvSpPr>
            <a:spLocks noChangeShapeType="1"/>
          </p:cNvSpPr>
          <p:nvPr/>
        </p:nvSpPr>
        <p:spPr bwMode="auto">
          <a:xfrm flipV="1">
            <a:off x="3428992" y="2428868"/>
            <a:ext cx="714380" cy="142876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" name="Line 29"/>
          <p:cNvSpPr>
            <a:spLocks noChangeShapeType="1"/>
          </p:cNvSpPr>
          <p:nvPr/>
        </p:nvSpPr>
        <p:spPr bwMode="auto">
          <a:xfrm>
            <a:off x="3571868" y="3214686"/>
            <a:ext cx="714380" cy="71438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1" name="Line 30"/>
          <p:cNvSpPr>
            <a:spLocks noChangeShapeType="1"/>
          </p:cNvSpPr>
          <p:nvPr/>
        </p:nvSpPr>
        <p:spPr bwMode="auto">
          <a:xfrm>
            <a:off x="3214678" y="4286256"/>
            <a:ext cx="500066" cy="646114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grpSp>
        <p:nvGrpSpPr>
          <p:cNvPr id="22" name="Group 34"/>
          <p:cNvGrpSpPr>
            <a:grpSpLocks/>
          </p:cNvGrpSpPr>
          <p:nvPr/>
        </p:nvGrpSpPr>
        <p:grpSpPr bwMode="auto">
          <a:xfrm>
            <a:off x="3714744" y="1285860"/>
            <a:ext cx="5272088" cy="612775"/>
            <a:chOff x="739" y="595"/>
            <a:chExt cx="3502" cy="386"/>
          </a:xfrm>
        </p:grpSpPr>
        <p:sp>
          <p:nvSpPr>
            <p:cNvPr id="23" name="AutoShape 32"/>
            <p:cNvSpPr>
              <a:spLocks noChangeArrowheads="1"/>
            </p:cNvSpPr>
            <p:nvPr/>
          </p:nvSpPr>
          <p:spPr bwMode="auto">
            <a:xfrm>
              <a:off x="739" y="595"/>
              <a:ext cx="3502" cy="38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9CCFF">
                    <a:alpha val="94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514350" indent="-514350"/>
              <a:r>
                <a:rPr lang="en-US" altLang="ko-KR" dirty="0" smtClean="0"/>
                <a:t>    21</a:t>
              </a:r>
              <a:r>
                <a:rPr lang="ko-KR" altLang="en-US" dirty="0" smtClean="0"/>
                <a:t>세기 아산 만들기 시민운동</a:t>
              </a:r>
              <a:endParaRPr lang="en-US" altLang="ko-KR" dirty="0" smtClean="0"/>
            </a:p>
          </p:txBody>
        </p:sp>
        <p:pic>
          <p:nvPicPr>
            <p:cNvPr id="24" name="Picture 33" descr="arrow"/>
            <p:cNvPicPr preferRelativeResize="0"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87" y="697"/>
              <a:ext cx="188" cy="190"/>
            </a:xfrm>
            <a:prstGeom prst="rect">
              <a:avLst/>
            </a:prstGeom>
            <a:noFill/>
          </p:spPr>
        </p:pic>
      </p:grpSp>
      <p:grpSp>
        <p:nvGrpSpPr>
          <p:cNvPr id="25" name="Group 35"/>
          <p:cNvGrpSpPr>
            <a:grpSpLocks/>
          </p:cNvGrpSpPr>
          <p:nvPr/>
        </p:nvGrpSpPr>
        <p:grpSpPr bwMode="auto">
          <a:xfrm>
            <a:off x="4071934" y="2101841"/>
            <a:ext cx="5272088" cy="612775"/>
            <a:chOff x="739" y="659"/>
            <a:chExt cx="3502" cy="386"/>
          </a:xfrm>
        </p:grpSpPr>
        <p:sp>
          <p:nvSpPr>
            <p:cNvPr id="26" name="AutoShape 36"/>
            <p:cNvSpPr>
              <a:spLocks noChangeArrowheads="1"/>
            </p:cNvSpPr>
            <p:nvPr/>
          </p:nvSpPr>
          <p:spPr bwMode="auto">
            <a:xfrm>
              <a:off x="739" y="659"/>
              <a:ext cx="3502" cy="38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9CCFF">
                    <a:alpha val="94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ko-KR" altLang="en-US" dirty="0" smtClean="0"/>
                <a:t>   지속 가능한 녹색도시 아산 만들기 시민운동</a:t>
              </a:r>
            </a:p>
          </p:txBody>
        </p:sp>
        <p:pic>
          <p:nvPicPr>
            <p:cNvPr id="27" name="Picture 37" descr="arrow"/>
            <p:cNvPicPr preferRelativeResize="0"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87" y="765"/>
              <a:ext cx="188" cy="190"/>
            </a:xfrm>
            <a:prstGeom prst="rect">
              <a:avLst/>
            </a:prstGeom>
            <a:noFill/>
          </p:spPr>
        </p:pic>
      </p:grpSp>
      <p:grpSp>
        <p:nvGrpSpPr>
          <p:cNvPr id="28" name="Group 38"/>
          <p:cNvGrpSpPr>
            <a:grpSpLocks/>
          </p:cNvGrpSpPr>
          <p:nvPr/>
        </p:nvGrpSpPr>
        <p:grpSpPr bwMode="auto">
          <a:xfrm>
            <a:off x="4229134" y="3000371"/>
            <a:ext cx="5272088" cy="612775"/>
            <a:chOff x="739" y="730"/>
            <a:chExt cx="3502" cy="386"/>
          </a:xfrm>
        </p:grpSpPr>
        <p:sp>
          <p:nvSpPr>
            <p:cNvPr id="29" name="AutoShape 39"/>
            <p:cNvSpPr>
              <a:spLocks noChangeArrowheads="1"/>
            </p:cNvSpPr>
            <p:nvPr/>
          </p:nvSpPr>
          <p:spPr bwMode="auto">
            <a:xfrm>
              <a:off x="739" y="730"/>
              <a:ext cx="3502" cy="38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9CCFF">
                    <a:alpha val="94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ko-KR" altLang="en-US" dirty="0" smtClean="0"/>
                <a:t>   오늘의 당당한 주체로</a:t>
              </a:r>
              <a:r>
                <a:rPr lang="en-US" altLang="ko-KR" dirty="0" smtClean="0"/>
                <a:t>, </a:t>
              </a:r>
              <a:r>
                <a:rPr lang="ko-KR" altLang="en-US" dirty="0" smtClean="0"/>
                <a:t>청소년 운동</a:t>
              </a:r>
              <a:endParaRPr lang="en-US" altLang="ko-KR" dirty="0" smtClean="0"/>
            </a:p>
          </p:txBody>
        </p:sp>
        <p:pic>
          <p:nvPicPr>
            <p:cNvPr id="30" name="Picture 40" descr="arrow"/>
            <p:cNvPicPr preferRelativeResize="0"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87" y="855"/>
              <a:ext cx="188" cy="190"/>
            </a:xfrm>
            <a:prstGeom prst="rect">
              <a:avLst/>
            </a:prstGeom>
            <a:noFill/>
          </p:spPr>
        </p:pic>
      </p:grpSp>
      <p:grpSp>
        <p:nvGrpSpPr>
          <p:cNvPr id="31" name="Group 41"/>
          <p:cNvGrpSpPr>
            <a:grpSpLocks/>
          </p:cNvGrpSpPr>
          <p:nvPr/>
        </p:nvGrpSpPr>
        <p:grpSpPr bwMode="auto">
          <a:xfrm>
            <a:off x="3643306" y="4673613"/>
            <a:ext cx="5272087" cy="612775"/>
            <a:chOff x="739" y="595"/>
            <a:chExt cx="3502" cy="386"/>
          </a:xfrm>
        </p:grpSpPr>
        <p:sp>
          <p:nvSpPr>
            <p:cNvPr id="32" name="AutoShape 42"/>
            <p:cNvSpPr>
              <a:spLocks noChangeArrowheads="1"/>
            </p:cNvSpPr>
            <p:nvPr/>
          </p:nvSpPr>
          <p:spPr bwMode="auto">
            <a:xfrm>
              <a:off x="739" y="595"/>
              <a:ext cx="3502" cy="38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9CCFF">
                    <a:alpha val="94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ko-KR" altLang="en-US" dirty="0" smtClean="0"/>
                <a:t>   회원이 주인 되는 회원 활동</a:t>
              </a:r>
            </a:p>
          </p:txBody>
        </p:sp>
        <p:pic>
          <p:nvPicPr>
            <p:cNvPr id="33" name="Picture 43" descr="arrow"/>
            <p:cNvPicPr preferRelativeResize="0"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87" y="697"/>
              <a:ext cx="188" cy="190"/>
            </a:xfrm>
            <a:prstGeom prst="rect">
              <a:avLst/>
            </a:prstGeom>
            <a:noFill/>
          </p:spPr>
        </p:pic>
      </p:grpSp>
      <p:pic>
        <p:nvPicPr>
          <p:cNvPr id="34" name="Picture 50" descr="PPP_CLIP_CLI_Globe0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6247" y="1976448"/>
            <a:ext cx="2714625" cy="3024188"/>
          </a:xfrm>
          <a:prstGeom prst="rect">
            <a:avLst/>
          </a:prstGeom>
          <a:noFill/>
        </p:spPr>
      </p:pic>
      <p:pic>
        <p:nvPicPr>
          <p:cNvPr id="35" name="Picture 2" descr="C:\Users\현동\Desktop\asany_logo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472" y="5143512"/>
            <a:ext cx="3000396" cy="785818"/>
          </a:xfrm>
          <a:prstGeom prst="rect">
            <a:avLst/>
          </a:prstGeom>
          <a:noFill/>
        </p:spPr>
      </p:pic>
      <p:grpSp>
        <p:nvGrpSpPr>
          <p:cNvPr id="36" name="Group 38"/>
          <p:cNvGrpSpPr>
            <a:grpSpLocks/>
          </p:cNvGrpSpPr>
          <p:nvPr/>
        </p:nvGrpSpPr>
        <p:grpSpPr bwMode="auto">
          <a:xfrm>
            <a:off x="3929058" y="3857628"/>
            <a:ext cx="5272088" cy="612775"/>
            <a:chOff x="729" y="595"/>
            <a:chExt cx="3502" cy="386"/>
          </a:xfrm>
        </p:grpSpPr>
        <p:sp>
          <p:nvSpPr>
            <p:cNvPr id="37" name="AutoShape 39"/>
            <p:cNvSpPr>
              <a:spLocks noChangeArrowheads="1"/>
            </p:cNvSpPr>
            <p:nvPr/>
          </p:nvSpPr>
          <p:spPr bwMode="auto">
            <a:xfrm>
              <a:off x="729" y="595"/>
              <a:ext cx="3502" cy="38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9CCFF">
                    <a:alpha val="94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ko-KR" altLang="en-US" dirty="0" smtClean="0"/>
                <a:t>   평화와 상생을 위한 연대</a:t>
              </a:r>
              <a:r>
                <a:rPr lang="en-US" altLang="ko-KR" dirty="0" smtClean="0"/>
                <a:t>, </a:t>
              </a:r>
              <a:r>
                <a:rPr lang="ko-KR" altLang="en-US" dirty="0" smtClean="0"/>
                <a:t>교류활동</a:t>
              </a:r>
            </a:p>
          </p:txBody>
        </p:sp>
        <p:pic>
          <p:nvPicPr>
            <p:cNvPr id="38" name="Picture 40" descr="arrow"/>
            <p:cNvPicPr preferRelativeResize="0"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87" y="697"/>
              <a:ext cx="188" cy="1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5" grpId="0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 flipV="1">
            <a:off x="5572132" y="642917"/>
            <a:ext cx="3429024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2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 rot="10800000">
            <a:off x="571472" y="928670"/>
            <a:ext cx="7072362" cy="714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42844" y="142852"/>
            <a:ext cx="8858312" cy="6572296"/>
          </a:xfrm>
          <a:prstGeom prst="roundRect">
            <a:avLst>
              <a:gd name="adj" fmla="val 4774"/>
            </a:avLst>
          </a:prstGeom>
          <a:noFill/>
          <a:ln w="76200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나뭇잎3.png"/>
          <p:cNvPicPr>
            <a:picLocks noChangeAspect="1"/>
          </p:cNvPicPr>
          <p:nvPr/>
        </p:nvPicPr>
        <p:blipFill>
          <a:blip r:embed="rId2"/>
          <a:srcRect l="82742" t="17197" r="7336" b="63121"/>
          <a:stretch>
            <a:fillRect/>
          </a:stretch>
        </p:blipFill>
        <p:spPr>
          <a:xfrm rot="906324">
            <a:off x="8734066" y="39430"/>
            <a:ext cx="359882" cy="431859"/>
          </a:xfrm>
          <a:prstGeom prst="rect">
            <a:avLst/>
          </a:prstGeom>
        </p:spPr>
      </p:pic>
      <p:pic>
        <p:nvPicPr>
          <p:cNvPr id="8" name="그림 7" descr="나뭇잎1.png"/>
          <p:cNvPicPr>
            <a:picLocks noChangeAspect="1"/>
          </p:cNvPicPr>
          <p:nvPr/>
        </p:nvPicPr>
        <p:blipFill>
          <a:blip r:embed="rId3"/>
          <a:srcRect l="60914" t="23757" r="29164" b="54921"/>
          <a:stretch>
            <a:fillRect/>
          </a:stretch>
        </p:blipFill>
        <p:spPr>
          <a:xfrm>
            <a:off x="8643966" y="0"/>
            <a:ext cx="274761" cy="357190"/>
          </a:xfrm>
          <a:prstGeom prst="rect">
            <a:avLst/>
          </a:prstGeom>
        </p:spPr>
      </p:pic>
      <p:sp>
        <p:nvSpPr>
          <p:cNvPr id="10" name="현 9"/>
          <p:cNvSpPr/>
          <p:nvPr/>
        </p:nvSpPr>
        <p:spPr>
          <a:xfrm rot="2396042">
            <a:off x="387655" y="293520"/>
            <a:ext cx="510508" cy="725661"/>
          </a:xfrm>
          <a:prstGeom prst="chord">
            <a:avLst>
              <a:gd name="adj1" fmla="val 16589460"/>
              <a:gd name="adj2" fmla="val 16200000"/>
            </a:avLst>
          </a:prstGeom>
          <a:solidFill>
            <a:srgbClr val="7030A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00100" y="357166"/>
            <a:ext cx="492922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한 주간 했던 프로그램</a:t>
            </a:r>
          </a:p>
          <a:p>
            <a:endParaRPr lang="ko-KR" alt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굵은으뜸체" pitchFamily="18" charset="-127"/>
              <a:ea typeface="굵은으뜸체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 rot="21151131">
            <a:off x="450666" y="376873"/>
            <a:ext cx="384488" cy="568058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2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57950" y="21429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아산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Y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활동 보고서</a:t>
            </a:r>
            <a:endParaRPr lang="ko-KR" alt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</p:txBody>
      </p:sp>
      <p:grpSp>
        <p:nvGrpSpPr>
          <p:cNvPr id="29" name="Group 39"/>
          <p:cNvGrpSpPr>
            <a:grpSpLocks/>
          </p:cNvGrpSpPr>
          <p:nvPr/>
        </p:nvGrpSpPr>
        <p:grpSpPr bwMode="auto">
          <a:xfrm>
            <a:off x="428596" y="1142984"/>
            <a:ext cx="1571604" cy="579433"/>
            <a:chOff x="2290" y="799"/>
            <a:chExt cx="1218" cy="613"/>
          </a:xfrm>
        </p:grpSpPr>
        <p:pic>
          <p:nvPicPr>
            <p:cNvPr id="30" name="Picture 37" descr="sphere01-y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90" y="830"/>
              <a:ext cx="1218" cy="582"/>
            </a:xfrm>
            <a:prstGeom prst="rect">
              <a:avLst/>
            </a:prstGeom>
            <a:noFill/>
          </p:spPr>
        </p:pic>
        <p:sp>
          <p:nvSpPr>
            <p:cNvPr id="31" name="Rectangle 38"/>
            <p:cNvSpPr>
              <a:spLocks noChangeArrowheads="1"/>
            </p:cNvSpPr>
            <p:nvPr/>
          </p:nvSpPr>
          <p:spPr bwMode="auto">
            <a:xfrm>
              <a:off x="2426" y="799"/>
              <a:ext cx="885" cy="5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ko-KR" altLang="en-US" sz="2000" dirty="0" smtClean="0">
                  <a:solidFill>
                    <a:srgbClr val="006600"/>
                  </a:solidFill>
                  <a:latin typeface="HY나무B" pitchFamily="18" charset="-127"/>
                  <a:ea typeface="HY나무B" pitchFamily="18" charset="-127"/>
                </a:rPr>
                <a:t>미술교육</a:t>
              </a:r>
              <a:endParaRPr lang="en-US" altLang="ko-KR" sz="2000" dirty="0">
                <a:solidFill>
                  <a:srgbClr val="006600"/>
                </a:solidFill>
                <a:latin typeface="HY나무B" pitchFamily="18" charset="-127"/>
                <a:ea typeface="HY나무B" pitchFamily="18" charset="-127"/>
              </a:endParaRPr>
            </a:p>
          </p:txBody>
        </p:sp>
      </p:grp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785786" y="1797045"/>
            <a:ext cx="7715272" cy="1274765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600" dirty="0" smtClean="0"/>
              <a:t> </a:t>
            </a:r>
            <a:r>
              <a:rPr lang="ko-KR" altLang="en-US" sz="1600" b="1" dirty="0" smtClean="0"/>
              <a:t>협동화 그리기</a:t>
            </a:r>
            <a:endParaRPr lang="en-US" altLang="ko-KR" sz="1600" b="1" dirty="0" smtClean="0"/>
          </a:p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600" dirty="0" smtClean="0"/>
              <a:t> 전지에 밑그림을 그린 후 퍼즐 형식으로 잘라내 각자 맡은 부분을 그리게 하였다</a:t>
            </a:r>
            <a:r>
              <a:rPr lang="en-US" altLang="ko-KR" sz="1600" dirty="0" smtClean="0"/>
              <a:t>.   </a:t>
            </a:r>
          </a:p>
          <a:p>
            <a:pPr>
              <a:lnSpc>
                <a:spcPct val="120000"/>
              </a:lnSpc>
            </a:pPr>
            <a:r>
              <a:rPr lang="en-US" altLang="ko-KR" sz="1600" dirty="0" smtClean="0"/>
              <a:t>   </a:t>
            </a:r>
            <a:r>
              <a:rPr lang="ko-KR" altLang="en-US" sz="1600" dirty="0" smtClean="0"/>
              <a:t>각자 다른 색감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다른 재질을 이용해서 그 부분을 완성한 후 다시 조합하는 것</a:t>
            </a:r>
            <a:r>
              <a:rPr lang="en-US" altLang="ko-KR" sz="1600" dirty="0" smtClean="0"/>
              <a:t>. 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전체 그림을 모를 경우 서로 기대하면서 </a:t>
            </a:r>
            <a:r>
              <a:rPr lang="ko-KR" altLang="en-US" sz="1600" dirty="0" smtClean="0">
                <a:solidFill>
                  <a:srgbClr val="FF0000"/>
                </a:solidFill>
              </a:rPr>
              <a:t>흥미 유발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완성 후에는 협동심 조성가능</a:t>
            </a:r>
            <a:endParaRPr lang="en-US" altLang="ko-KR" sz="1600" dirty="0" smtClean="0"/>
          </a:p>
          <a:p>
            <a:pPr algn="l">
              <a:lnSpc>
                <a:spcPct val="150000"/>
              </a:lnSpc>
              <a:buFontTx/>
              <a:buChar char="•"/>
            </a:pPr>
            <a:endParaRPr lang="ko-KR" altLang="en-US" sz="1600" dirty="0">
              <a:solidFill>
                <a:schemeClr val="tx1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26" name="Rectangle 30"/>
          <p:cNvSpPr>
            <a:spLocks noChangeArrowheads="1"/>
          </p:cNvSpPr>
          <p:nvPr/>
        </p:nvSpPr>
        <p:spPr bwMode="auto">
          <a:xfrm>
            <a:off x="785786" y="3143248"/>
            <a:ext cx="5429288" cy="1131889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50000"/>
              </a:lnSpc>
              <a:buFontTx/>
              <a:buChar char="-"/>
            </a:pPr>
            <a:endParaRPr lang="en-US" altLang="ko-KR" sz="1600" dirty="0" smtClean="0"/>
          </a:p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600" b="1" dirty="0" smtClean="0"/>
              <a:t> 표정 주사위 만들기</a:t>
            </a:r>
            <a:endParaRPr lang="en-US" altLang="ko-KR" sz="1600" b="1" dirty="0" smtClean="0"/>
          </a:p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600" dirty="0" smtClean="0"/>
              <a:t> 주사위 도면에 사람 감정표현그림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과일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날씨 등</a:t>
            </a:r>
            <a:endParaRPr lang="en-US" altLang="ko-KR" sz="1600" dirty="0" smtClean="0"/>
          </a:p>
          <a:p>
            <a:pPr>
              <a:lnSpc>
                <a:spcPct val="120000"/>
              </a:lnSpc>
            </a:pPr>
            <a:r>
              <a:rPr lang="ko-KR" altLang="en-US" sz="1600" dirty="0" smtClean="0"/>
              <a:t>  여러 가지 들을 그리고 만든 후에 가지고 놀 수 있게 함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endParaRPr lang="ko-KR" altLang="en-US" sz="1600" dirty="0"/>
          </a:p>
        </p:txBody>
      </p:sp>
      <p:sp>
        <p:nvSpPr>
          <p:cNvPr id="27" name="Rectangle 30"/>
          <p:cNvSpPr>
            <a:spLocks noChangeArrowheads="1"/>
          </p:cNvSpPr>
          <p:nvPr/>
        </p:nvSpPr>
        <p:spPr bwMode="auto">
          <a:xfrm>
            <a:off x="785786" y="4357694"/>
            <a:ext cx="4214842" cy="1285884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600" b="1" dirty="0" smtClean="0"/>
              <a:t> 입체 종이인형</a:t>
            </a:r>
            <a:endParaRPr lang="en-US" altLang="ko-KR" sz="1600" b="1" dirty="0" smtClean="0"/>
          </a:p>
          <a:p>
            <a:pPr>
              <a:lnSpc>
                <a:spcPct val="120000"/>
              </a:lnSpc>
              <a:buFontTx/>
              <a:buChar char="-"/>
            </a:pPr>
            <a:r>
              <a:rPr lang="ko-KR" altLang="en-US" sz="1600" dirty="0" smtClean="0"/>
              <a:t> 종이 </a:t>
            </a:r>
            <a:r>
              <a:rPr lang="en-US" altLang="ko-KR" sz="1600" dirty="0" smtClean="0"/>
              <a:t>2</a:t>
            </a:r>
            <a:r>
              <a:rPr lang="ko-KR" altLang="en-US" sz="1600" dirty="0" smtClean="0"/>
              <a:t>장을 겹친 상태에서 그림을 자른 후</a:t>
            </a:r>
            <a:r>
              <a:rPr lang="en-US" altLang="ko-KR" sz="1600" dirty="0" smtClean="0"/>
              <a:t>, </a:t>
            </a:r>
          </a:p>
          <a:p>
            <a:pPr>
              <a:lnSpc>
                <a:spcPct val="120000"/>
              </a:lnSpc>
            </a:pPr>
            <a:r>
              <a:rPr lang="en-US" altLang="ko-KR" sz="1600" dirty="0" smtClean="0"/>
              <a:t>  </a:t>
            </a:r>
            <a:r>
              <a:rPr lang="ko-KR" altLang="en-US" sz="1600" dirty="0" err="1" smtClean="0"/>
              <a:t>스템플러로</a:t>
            </a:r>
            <a:r>
              <a:rPr lang="ko-KR" altLang="en-US" sz="1600" dirty="0" smtClean="0"/>
              <a:t> 테두리를 찍어주고 그 안에 </a:t>
            </a:r>
            <a:endParaRPr lang="en-US" altLang="ko-KR" sz="1600" dirty="0" smtClean="0"/>
          </a:p>
          <a:p>
            <a:pPr>
              <a:lnSpc>
                <a:spcPct val="120000"/>
              </a:lnSpc>
            </a:pPr>
            <a:r>
              <a:rPr lang="en-US" altLang="ko-KR" sz="1600" dirty="0" smtClean="0"/>
              <a:t>  </a:t>
            </a:r>
            <a:r>
              <a:rPr lang="ko-KR" altLang="en-US" sz="1600" dirty="0" smtClean="0"/>
              <a:t>휴지를 넣어 입체감을 준다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>
              <a:buFontTx/>
              <a:buChar char="-"/>
            </a:pPr>
            <a:endParaRPr lang="ko-KR" altLang="en-US" sz="1600" dirty="0" smtClean="0"/>
          </a:p>
          <a:p>
            <a:endParaRPr lang="ko-KR" altLang="en-US" sz="1600" dirty="0"/>
          </a:p>
        </p:txBody>
      </p:sp>
      <p:sp>
        <p:nvSpPr>
          <p:cNvPr id="19" name="Rectangle 30"/>
          <p:cNvSpPr>
            <a:spLocks noChangeArrowheads="1"/>
          </p:cNvSpPr>
          <p:nvPr/>
        </p:nvSpPr>
        <p:spPr bwMode="auto">
          <a:xfrm>
            <a:off x="785786" y="5715016"/>
            <a:ext cx="5000660" cy="846137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20000"/>
              </a:lnSpc>
              <a:buFontTx/>
              <a:buChar char="-"/>
            </a:pPr>
            <a:endParaRPr lang="en-US" altLang="ko-KR" sz="1600" dirty="0" smtClean="0"/>
          </a:p>
          <a:p>
            <a:pPr>
              <a:lnSpc>
                <a:spcPct val="125000"/>
              </a:lnSpc>
              <a:buFontTx/>
              <a:buChar char="-"/>
            </a:pPr>
            <a:r>
              <a:rPr lang="ko-KR" altLang="en-US" sz="1600" dirty="0" smtClean="0"/>
              <a:t> </a:t>
            </a:r>
            <a:r>
              <a:rPr lang="ko-KR" altLang="en-US" sz="1600" b="1" dirty="0" smtClean="0"/>
              <a:t>페이스페인팅</a:t>
            </a:r>
            <a:endParaRPr lang="en-US" altLang="ko-KR" sz="1600" b="1" dirty="0" smtClean="0"/>
          </a:p>
          <a:p>
            <a:pPr>
              <a:lnSpc>
                <a:spcPct val="125000"/>
              </a:lnSpc>
              <a:buFontTx/>
              <a:buChar char="-"/>
            </a:pPr>
            <a:r>
              <a:rPr lang="ko-KR" altLang="en-US" sz="1600" dirty="0" smtClean="0"/>
              <a:t> 물감을 이용하여 얼굴이나 손등에 자유롭게 그린다</a:t>
            </a:r>
            <a:r>
              <a:rPr lang="en-US" altLang="ko-KR" sz="1600" dirty="0" smtClean="0"/>
              <a:t>. </a:t>
            </a:r>
            <a:endParaRPr lang="ko-KR" altLang="en-US" sz="1600" dirty="0" smtClean="0"/>
          </a:p>
          <a:p>
            <a:pPr>
              <a:buFontTx/>
              <a:buChar char="-"/>
            </a:pPr>
            <a:endParaRPr lang="ko-KR" altLang="en-US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</p:txBody>
      </p:sp>
      <p:pic>
        <p:nvPicPr>
          <p:cNvPr id="4" name="Picture 4" descr="j0417956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5500694" y="4500570"/>
            <a:ext cx="34289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19"/>
          <p:cNvSpPr>
            <a:spLocks noChangeArrowheads="1"/>
          </p:cNvSpPr>
          <p:nvPr/>
        </p:nvSpPr>
        <p:spPr bwMode="auto">
          <a:xfrm>
            <a:off x="500034" y="4357694"/>
            <a:ext cx="4569958" cy="2286016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90000" tIns="0" rIns="90000" bIns="0" anchor="ctr"/>
          <a:lstStyle/>
          <a:p>
            <a:pPr algn="r" eaLnBrk="0" latinLnBrk="0" hangingPunct="0">
              <a:lnSpc>
                <a:spcPct val="101000"/>
              </a:lnSpc>
              <a:spcBef>
                <a:spcPct val="0"/>
              </a:spcBef>
              <a:buClrTx/>
              <a:buFontTx/>
              <a:buNone/>
            </a:pPr>
            <a:endParaRPr lang="ko-KR" altLang="ko-KR" sz="15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 flipV="1">
            <a:off x="5572132" y="642917"/>
            <a:ext cx="3429024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2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 rot="10800000">
            <a:off x="571472" y="928670"/>
            <a:ext cx="7072362" cy="714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42844" y="142852"/>
            <a:ext cx="8858312" cy="6572296"/>
          </a:xfrm>
          <a:prstGeom prst="roundRect">
            <a:avLst>
              <a:gd name="adj" fmla="val 4774"/>
            </a:avLst>
          </a:prstGeom>
          <a:noFill/>
          <a:ln w="76200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4" descr="j041795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500694" y="4500570"/>
            <a:ext cx="34289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그림 6" descr="나뭇잎3.png"/>
          <p:cNvPicPr>
            <a:picLocks noChangeAspect="1"/>
          </p:cNvPicPr>
          <p:nvPr/>
        </p:nvPicPr>
        <p:blipFill>
          <a:blip r:embed="rId3"/>
          <a:srcRect l="82742" t="17197" r="7336" b="63121"/>
          <a:stretch>
            <a:fillRect/>
          </a:stretch>
        </p:blipFill>
        <p:spPr>
          <a:xfrm rot="906324">
            <a:off x="8734066" y="39430"/>
            <a:ext cx="359882" cy="431859"/>
          </a:xfrm>
          <a:prstGeom prst="rect">
            <a:avLst/>
          </a:prstGeom>
        </p:spPr>
      </p:pic>
      <p:pic>
        <p:nvPicPr>
          <p:cNvPr id="8" name="그림 7" descr="나뭇잎1.png"/>
          <p:cNvPicPr>
            <a:picLocks noChangeAspect="1"/>
          </p:cNvPicPr>
          <p:nvPr/>
        </p:nvPicPr>
        <p:blipFill>
          <a:blip r:embed="rId4"/>
          <a:srcRect l="60914" t="23757" r="29164" b="54921"/>
          <a:stretch>
            <a:fillRect/>
          </a:stretch>
        </p:blipFill>
        <p:spPr>
          <a:xfrm>
            <a:off x="8643966" y="0"/>
            <a:ext cx="274761" cy="357190"/>
          </a:xfrm>
          <a:prstGeom prst="rect">
            <a:avLst/>
          </a:prstGeom>
        </p:spPr>
      </p:pic>
      <p:sp>
        <p:nvSpPr>
          <p:cNvPr id="10" name="현 9"/>
          <p:cNvSpPr/>
          <p:nvPr/>
        </p:nvSpPr>
        <p:spPr>
          <a:xfrm rot="2396042">
            <a:off x="387655" y="293520"/>
            <a:ext cx="510508" cy="725661"/>
          </a:xfrm>
          <a:prstGeom prst="chord">
            <a:avLst>
              <a:gd name="adj1" fmla="val 16589460"/>
              <a:gd name="adj2" fmla="val 16200000"/>
            </a:avLst>
          </a:prstGeom>
          <a:solidFill>
            <a:srgbClr val="7030A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00100" y="357166"/>
            <a:ext cx="492922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한 주간 했던 프로그램</a:t>
            </a:r>
          </a:p>
          <a:p>
            <a:endParaRPr lang="ko-KR" alt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굵은으뜸체" pitchFamily="18" charset="-127"/>
              <a:ea typeface="굵은으뜸체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 rot="21151131">
            <a:off x="450666" y="376873"/>
            <a:ext cx="384488" cy="568058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2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7950" y="21429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아산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Y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활동 보고서</a:t>
            </a:r>
            <a:endParaRPr lang="ko-KR" alt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</p:txBody>
      </p:sp>
      <p:grpSp>
        <p:nvGrpSpPr>
          <p:cNvPr id="21" name="Group 39"/>
          <p:cNvGrpSpPr>
            <a:grpSpLocks/>
          </p:cNvGrpSpPr>
          <p:nvPr/>
        </p:nvGrpSpPr>
        <p:grpSpPr bwMode="auto">
          <a:xfrm>
            <a:off x="357158" y="1206493"/>
            <a:ext cx="2857520" cy="579433"/>
            <a:chOff x="2290" y="799"/>
            <a:chExt cx="1218" cy="613"/>
          </a:xfrm>
        </p:grpSpPr>
        <p:pic>
          <p:nvPicPr>
            <p:cNvPr id="22" name="Picture 37" descr="sphere01-y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90" y="830"/>
              <a:ext cx="1218" cy="582"/>
            </a:xfrm>
            <a:prstGeom prst="rect">
              <a:avLst/>
            </a:prstGeom>
            <a:noFill/>
          </p:spPr>
        </p:pic>
        <p:sp>
          <p:nvSpPr>
            <p:cNvPr id="23" name="Rectangle 38"/>
            <p:cNvSpPr>
              <a:spLocks noChangeArrowheads="1"/>
            </p:cNvSpPr>
            <p:nvPr/>
          </p:nvSpPr>
          <p:spPr bwMode="auto">
            <a:xfrm>
              <a:off x="2426" y="799"/>
              <a:ext cx="885" cy="5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ko-KR" altLang="en-US" sz="2000" dirty="0" smtClean="0">
                  <a:solidFill>
                    <a:srgbClr val="006600"/>
                  </a:solidFill>
                  <a:latin typeface="HY나무B" pitchFamily="18" charset="-127"/>
                  <a:ea typeface="HY나무B" pitchFamily="18" charset="-127"/>
                </a:rPr>
                <a:t>아동과 소통하기</a:t>
              </a:r>
              <a:endParaRPr lang="en-US" altLang="ko-KR" sz="2000" dirty="0">
                <a:solidFill>
                  <a:srgbClr val="006600"/>
                </a:solidFill>
                <a:latin typeface="HY나무B" pitchFamily="18" charset="-127"/>
                <a:ea typeface="HY나무B" pitchFamily="18" charset="-127"/>
              </a:endParaRPr>
            </a:p>
          </p:txBody>
        </p:sp>
      </p:grp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785786" y="1868483"/>
            <a:ext cx="7715272" cy="1846269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30000"/>
              </a:lnSpc>
              <a:buFontTx/>
              <a:buChar char="-"/>
            </a:pPr>
            <a:endParaRPr lang="en-US" altLang="ko-KR" sz="1600" dirty="0" smtClean="0"/>
          </a:p>
          <a:p>
            <a:pPr>
              <a:lnSpc>
                <a:spcPct val="110000"/>
              </a:lnSpc>
              <a:buFontTx/>
              <a:buChar char="-"/>
            </a:pPr>
            <a:r>
              <a:rPr lang="ko-KR" altLang="en-US" sz="1600" dirty="0" smtClean="0"/>
              <a:t> 자연물을 이용한 놀이 제안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돌 골기놀이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나뭇가지 젠가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매일 같은 시간에 같은 </a:t>
            </a:r>
            <a:endParaRPr lang="en-US" altLang="ko-KR" sz="1600" dirty="0" smtClean="0"/>
          </a:p>
          <a:p>
            <a:pPr>
              <a:lnSpc>
                <a:spcPct val="110000"/>
              </a:lnSpc>
            </a:pPr>
            <a:r>
              <a:rPr lang="en-US" altLang="ko-KR" sz="1600" dirty="0" smtClean="0"/>
              <a:t>  </a:t>
            </a:r>
            <a:r>
              <a:rPr lang="ko-KR" altLang="en-US" sz="1600" dirty="0" smtClean="0"/>
              <a:t>장소에서 변화 느끼기 등</a:t>
            </a:r>
            <a:r>
              <a:rPr lang="en-US" altLang="ko-KR" sz="1600" dirty="0" smtClean="0"/>
              <a:t>)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ko-KR" altLang="en-US" sz="1600" dirty="0" smtClean="0"/>
              <a:t> 처음에는 아이들이 경계할 수 있기 때문에 천천히 다가가기</a:t>
            </a:r>
            <a:endParaRPr lang="en-US" altLang="ko-KR" sz="1600" dirty="0" smtClean="0"/>
          </a:p>
          <a:p>
            <a:pPr>
              <a:lnSpc>
                <a:spcPct val="110000"/>
              </a:lnSpc>
              <a:buFontTx/>
              <a:buChar char="-"/>
            </a:pPr>
            <a:r>
              <a:rPr lang="ko-KR" altLang="en-US" sz="1600" dirty="0" smtClean="0"/>
              <a:t> 아이들이 좋아하는 </a:t>
            </a:r>
            <a:r>
              <a:rPr lang="ko-KR" altLang="en-US" sz="1600" b="1" dirty="0" smtClean="0"/>
              <a:t>몇 가지 종이 접기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배 접었다가 떼어내면 티셔츠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바람 불어</a:t>
            </a:r>
            <a:endParaRPr lang="en-US" altLang="ko-KR" sz="1600" dirty="0" smtClean="0"/>
          </a:p>
          <a:p>
            <a:pPr>
              <a:lnSpc>
                <a:spcPct val="110000"/>
              </a:lnSpc>
            </a:pPr>
            <a:r>
              <a:rPr lang="en-US" altLang="ko-KR" sz="1600" dirty="0" smtClean="0"/>
              <a:t>  </a:t>
            </a:r>
            <a:r>
              <a:rPr lang="ko-KR" altLang="en-US" sz="1600" dirty="0" smtClean="0"/>
              <a:t>넣어 공 만들기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움직이는 가오리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점프하는 개구리 등</a:t>
            </a:r>
            <a:r>
              <a:rPr lang="en-US" altLang="ko-KR" sz="1600" dirty="0" smtClean="0"/>
              <a:t>)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ko-KR" altLang="en-US" sz="1600" dirty="0" smtClean="0"/>
              <a:t> 외톨이가 없도록 잘 살피기</a:t>
            </a:r>
          </a:p>
          <a:p>
            <a:pPr>
              <a:buFontTx/>
              <a:buChar char="-"/>
            </a:pPr>
            <a:endParaRPr lang="ko-KR" altLang="en-US" sz="1600" dirty="0" smtClean="0"/>
          </a:p>
        </p:txBody>
      </p: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785786" y="4000504"/>
            <a:ext cx="4714908" cy="214314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30000"/>
              </a:lnSpc>
              <a:buFontTx/>
              <a:buChar char="-"/>
            </a:pPr>
            <a:endParaRPr lang="en-US" altLang="ko-KR" sz="1600" dirty="0" smtClean="0"/>
          </a:p>
          <a:p>
            <a:pPr>
              <a:buFontTx/>
              <a:buChar char="-"/>
            </a:pPr>
            <a:r>
              <a:rPr lang="ko-KR" altLang="en-US" sz="1600" dirty="0" smtClean="0"/>
              <a:t> 애착발달과 애착장애</a:t>
            </a:r>
            <a:endParaRPr lang="en-US" altLang="ko-KR" sz="1600" dirty="0" smtClean="0"/>
          </a:p>
          <a:p>
            <a:pPr>
              <a:buFontTx/>
              <a:buChar char="-"/>
            </a:pPr>
            <a:r>
              <a:rPr lang="ko-KR" altLang="en-US" sz="1600" dirty="0" smtClean="0"/>
              <a:t> 애착형성 </a:t>
            </a:r>
            <a:r>
              <a:rPr lang="en-US" altLang="ko-KR" sz="1600" dirty="0" smtClean="0"/>
              <a:t>&amp; </a:t>
            </a:r>
            <a:r>
              <a:rPr lang="ko-KR" altLang="en-US" sz="1600" dirty="0" smtClean="0"/>
              <a:t>분리불안의 </a:t>
            </a:r>
            <a:r>
              <a:rPr lang="ko-KR" altLang="en-US" sz="1600" dirty="0" err="1" smtClean="0"/>
              <a:t>재경험</a:t>
            </a:r>
            <a:r>
              <a:rPr lang="ko-KR" altLang="en-US" sz="1600" dirty="0" smtClean="0"/>
              <a:t> 문제</a:t>
            </a:r>
            <a:endParaRPr lang="en-US" altLang="ko-KR" sz="1600" dirty="0" smtClean="0"/>
          </a:p>
          <a:p>
            <a:r>
              <a:rPr lang="ko-KR" altLang="en-US" sz="1600" dirty="0" smtClean="0"/>
              <a:t>  → 애착을 가능한 빨리 형성하고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나서</a:t>
            </a:r>
            <a:r>
              <a:rPr lang="en-US" altLang="ko-KR" sz="1600" dirty="0" smtClean="0"/>
              <a:t>,  </a:t>
            </a:r>
          </a:p>
          <a:p>
            <a:r>
              <a:rPr lang="en-US" altLang="ko-KR" sz="1600" dirty="0" smtClean="0"/>
              <a:t>      </a:t>
            </a:r>
            <a:r>
              <a:rPr lang="ko-KR" altLang="en-US" sz="1600" dirty="0" smtClean="0"/>
              <a:t>지역 사람들과 관계를 맺을 수 있도록 한다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 smtClean="0"/>
              <a:t>-</a:t>
            </a:r>
            <a:r>
              <a:rPr lang="ko-KR" altLang="en-US" sz="1600" dirty="0" smtClean="0"/>
              <a:t>애착형성을 위해</a:t>
            </a:r>
            <a:endParaRPr lang="en-US" altLang="ko-KR" sz="1600" dirty="0" smtClean="0"/>
          </a:p>
          <a:p>
            <a:r>
              <a:rPr lang="en-US" altLang="ko-KR" sz="1600" dirty="0" smtClean="0"/>
              <a:t> </a:t>
            </a:r>
            <a:r>
              <a:rPr lang="ko-KR" altLang="en-US" sz="1600" dirty="0" smtClean="0"/>
              <a:t>① 지속적인 상호작용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언어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스킨십</a:t>
            </a:r>
            <a:r>
              <a:rPr lang="en-US" altLang="ko-KR" sz="1600" dirty="0" smtClean="0"/>
              <a:t>, eye contact)</a:t>
            </a:r>
          </a:p>
          <a:p>
            <a:r>
              <a:rPr lang="en-US" altLang="ko-KR" sz="1600" dirty="0" smtClean="0"/>
              <a:t> </a:t>
            </a:r>
            <a:r>
              <a:rPr lang="ko-KR" altLang="en-US" sz="1600" dirty="0" smtClean="0"/>
              <a:t>② 혼자 잘 노는 아이라도 상호작용 필요</a:t>
            </a:r>
            <a:endParaRPr lang="en-US" altLang="ko-KR" sz="1600" dirty="0" smtClean="0"/>
          </a:p>
          <a:p>
            <a:r>
              <a:rPr lang="en-US" altLang="ko-KR" sz="1600" dirty="0" smtClean="0"/>
              <a:t> </a:t>
            </a:r>
            <a:r>
              <a:rPr lang="ko-KR" altLang="en-US" sz="1600" dirty="0" smtClean="0"/>
              <a:t>③ 양육자를 바꾸는 것은 치명적</a:t>
            </a:r>
            <a:r>
              <a:rPr lang="en-US" altLang="ko-KR" sz="1600" dirty="0" smtClean="0"/>
              <a:t>…</a:t>
            </a:r>
          </a:p>
          <a:p>
            <a:endParaRPr lang="ko-KR" altLang="en-US" sz="1600" dirty="0" smtClean="0"/>
          </a:p>
          <a:p>
            <a:endParaRPr lang="ko-KR" altLang="en-US" sz="1600" dirty="0"/>
          </a:p>
        </p:txBody>
      </p:sp>
      <p:grpSp>
        <p:nvGrpSpPr>
          <p:cNvPr id="26" name="그룹 25"/>
          <p:cNvGrpSpPr/>
          <p:nvPr/>
        </p:nvGrpSpPr>
        <p:grpSpPr>
          <a:xfrm>
            <a:off x="500034" y="4357695"/>
            <a:ext cx="4569958" cy="2482808"/>
            <a:chOff x="2931000" y="4214818"/>
            <a:chExt cx="4569958" cy="2637983"/>
          </a:xfrm>
        </p:grpSpPr>
        <p:grpSp>
          <p:nvGrpSpPr>
            <p:cNvPr id="27" name="그룹 22"/>
            <p:cNvGrpSpPr/>
            <p:nvPr/>
          </p:nvGrpSpPr>
          <p:grpSpPr>
            <a:xfrm>
              <a:off x="2931000" y="4214818"/>
              <a:ext cx="4569958" cy="2428892"/>
              <a:chOff x="2931000" y="4214818"/>
              <a:chExt cx="4569958" cy="2428892"/>
            </a:xfrm>
          </p:grpSpPr>
          <p:sp>
            <p:nvSpPr>
              <p:cNvPr id="29" name="Rectangle 219"/>
              <p:cNvSpPr>
                <a:spLocks noChangeArrowheads="1"/>
              </p:cNvSpPr>
              <p:nvPr/>
            </p:nvSpPr>
            <p:spPr bwMode="auto">
              <a:xfrm>
                <a:off x="2931000" y="4214818"/>
                <a:ext cx="4569958" cy="2428892"/>
              </a:xfrm>
              <a:prstGeom prst="rect">
                <a:avLst/>
              </a:prstGeom>
              <a:gradFill rotWithShape="1">
                <a:gsLst>
                  <a:gs pos="0">
                    <a:srgbClr val="0066CC"/>
                  </a:gs>
                  <a:gs pos="100000">
                    <a:srgbClr val="0066CC">
                      <a:gamma/>
                      <a:tint val="54510"/>
                      <a:invGamma/>
                      <a:alpha val="55000"/>
                    </a:srgbClr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90000" tIns="0" rIns="90000" bIns="0" anchor="ctr"/>
              <a:lstStyle/>
              <a:p>
                <a:pPr algn="r" eaLnBrk="0" latinLnBrk="0" hangingPunct="0">
                  <a:lnSpc>
                    <a:spcPct val="101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ko-KR" altLang="ko-KR" sz="15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0" name="AutoShape 220"/>
              <p:cNvSpPr>
                <a:spLocks noChangeArrowheads="1"/>
              </p:cNvSpPr>
              <p:nvPr/>
            </p:nvSpPr>
            <p:spPr bwMode="auto">
              <a:xfrm>
                <a:off x="3000364" y="4286256"/>
                <a:ext cx="4429156" cy="2286016"/>
              </a:xfrm>
              <a:prstGeom prst="roundRect">
                <a:avLst>
                  <a:gd name="adj" fmla="val 2120"/>
                </a:avLst>
              </a:prstGeom>
              <a:solidFill>
                <a:schemeClr val="bg1">
                  <a:alpha val="53000"/>
                </a:schemeClr>
              </a:solidFill>
              <a:ln w="9525" algn="ctr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lIns="36000" tIns="0" rIns="36000" bIns="0" anchor="ctr"/>
              <a:lstStyle/>
              <a:p>
                <a:pPr algn="l" latinLnBrk="0">
                  <a:buClrTx/>
                  <a:buFontTx/>
                  <a:buNone/>
                  <a:tabLst>
                    <a:tab pos="355600" algn="l"/>
                  </a:tabLst>
                </a:pPr>
                <a:endParaRPr lang="ko-KR" altLang="ko-KR" sz="12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Text Box 221"/>
            <p:cNvSpPr txBox="1">
              <a:spLocks noChangeArrowheads="1"/>
            </p:cNvSpPr>
            <p:nvPr/>
          </p:nvSpPr>
          <p:spPr bwMode="auto">
            <a:xfrm>
              <a:off x="3071802" y="4357695"/>
              <a:ext cx="4286280" cy="249510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90000" tIns="0" rIns="90000" bIns="0">
              <a:spAutoFit/>
            </a:bodyPr>
            <a:lstStyle/>
            <a:p>
              <a:pPr>
                <a:lnSpc>
                  <a:spcPct val="30000"/>
                </a:lnSpc>
              </a:pPr>
              <a:endParaRPr lang="en-US" altLang="ko-KR" sz="1400" b="1" dirty="0" smtClean="0">
                <a:latin typeface="HY강B" pitchFamily="18" charset="-127"/>
                <a:ea typeface="HY강B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실질적 프로그램 </a:t>
              </a: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(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강사님은 </a:t>
              </a:r>
              <a:r>
                <a:rPr lang="ko-KR" altLang="en-US" sz="1400" b="1" dirty="0" err="1" smtClean="0">
                  <a:latin typeface="HY강B" pitchFamily="18" charset="-127"/>
                  <a:ea typeface="HY강B" pitchFamily="18" charset="-127"/>
                </a:rPr>
                <a:t>장애우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 육아</a:t>
              </a: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)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1400" b="1" dirty="0" smtClean="0">
                  <a:solidFill>
                    <a:srgbClr val="FF0000"/>
                  </a:solidFill>
                  <a:latin typeface="HY강B" pitchFamily="18" charset="-127"/>
                  <a:ea typeface="HY강B" pitchFamily="18" charset="-127"/>
                </a:rPr>
                <a:t>더 장기적 안목으로 천천히 </a:t>
              </a:r>
              <a:r>
                <a:rPr lang="ko-KR" altLang="en-US" sz="1400" b="1" dirty="0" err="1" smtClean="0">
                  <a:solidFill>
                    <a:srgbClr val="FF0000"/>
                  </a:solidFill>
                  <a:latin typeface="HY강B" pitchFamily="18" charset="-127"/>
                  <a:ea typeface="HY강B" pitchFamily="18" charset="-127"/>
                </a:rPr>
                <a:t>접근하는것을</a:t>
              </a:r>
              <a:r>
                <a:rPr lang="ko-KR" altLang="en-US" sz="1400" b="1" dirty="0" smtClean="0">
                  <a:solidFill>
                    <a:srgbClr val="FF0000"/>
                  </a:solidFill>
                  <a:latin typeface="HY강B" pitchFamily="18" charset="-127"/>
                  <a:ea typeface="HY강B" pitchFamily="18" charset="-127"/>
                </a:rPr>
                <a:t> 인지</a:t>
              </a:r>
              <a:endParaRPr lang="en-US" altLang="ko-KR" sz="1400" b="1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소통의 방법이 그 외의 많은 방법들이 있다는 것</a:t>
              </a:r>
              <a:endParaRPr lang="en-US" altLang="ko-KR" sz="1400" b="1" dirty="0" smtClean="0">
                <a:latin typeface="HY강B" pitchFamily="18" charset="-127"/>
                <a:ea typeface="HY강B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우리가 </a:t>
              </a:r>
              <a:r>
                <a:rPr lang="ko-KR" altLang="en-US" sz="1400" b="1" dirty="0" err="1" smtClean="0">
                  <a:latin typeface="HY강B" pitchFamily="18" charset="-127"/>
                  <a:ea typeface="HY강B" pitchFamily="18" charset="-127"/>
                </a:rPr>
                <a:t>가려하는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 방향과 일치하는 부분이 많아 동감</a:t>
              </a:r>
              <a:endParaRPr lang="en-US" altLang="ko-KR" sz="1400" b="1" dirty="0" smtClean="0">
                <a:latin typeface="HY강B" pitchFamily="18" charset="-127"/>
                <a:ea typeface="HY강B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표정이나 행동들을 가볍게 </a:t>
              </a:r>
              <a:r>
                <a:rPr lang="ko-KR" altLang="en-US" sz="1400" b="1" dirty="0" err="1" smtClean="0">
                  <a:latin typeface="HY강B" pitchFamily="18" charset="-127"/>
                  <a:ea typeface="HY강B" pitchFamily="18" charset="-127"/>
                </a:rPr>
                <a:t>생각말고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 주의해서 하기</a:t>
              </a: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. 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현장에서 주로 쓸 수 있는 것으로 하면 좋을 것</a:t>
              </a:r>
              <a:endParaRPr lang="en-US" altLang="ko-KR" sz="1400" b="1" dirty="0" smtClean="0">
                <a:latin typeface="HY강B" pitchFamily="18" charset="-127"/>
                <a:ea typeface="HY강B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빠른 성과를 바란다기 보다는 시간을 두고 서서히 관찰하고 접근해야겠다고 생각</a:t>
              </a: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.</a:t>
              </a:r>
            </a:p>
            <a:p>
              <a:endParaRPr lang="ko-KR" altLang="en-US" sz="1400" b="1" dirty="0">
                <a:latin typeface="HY강B" pitchFamily="18" charset="-127"/>
                <a:ea typeface="HY강B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640836" y="3429000"/>
            <a:ext cx="2857520" cy="1613658"/>
            <a:chOff x="3071802" y="2678902"/>
            <a:chExt cx="2684318" cy="1500198"/>
          </a:xfrm>
        </p:grpSpPr>
        <p:pic>
          <p:nvPicPr>
            <p:cNvPr id="32" name="Picture 223" descr="Untitled-11"/>
            <p:cNvPicPr>
              <a:picLocks noChangeAspect="1" noChangeArrowheads="1"/>
            </p:cNvPicPr>
            <p:nvPr/>
          </p:nvPicPr>
          <p:blipFill>
            <a:blip r:embed="rId6"/>
            <a:srcRect l="10413"/>
            <a:stretch>
              <a:fillRect/>
            </a:stretch>
          </p:blipFill>
          <p:spPr bwMode="auto">
            <a:xfrm>
              <a:off x="3071802" y="2678902"/>
              <a:ext cx="2684318" cy="1500198"/>
            </a:xfrm>
            <a:prstGeom prst="rect">
              <a:avLst/>
            </a:prstGeom>
            <a:noFill/>
          </p:spPr>
        </p:pic>
        <p:sp>
          <p:nvSpPr>
            <p:cNvPr id="33" name="Text Box 224"/>
            <p:cNvSpPr txBox="1">
              <a:spLocks noChangeArrowheads="1"/>
            </p:cNvSpPr>
            <p:nvPr/>
          </p:nvSpPr>
          <p:spPr bwMode="auto">
            <a:xfrm>
              <a:off x="3071802" y="3178968"/>
              <a:ext cx="2192194" cy="3017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90000" tIns="0" rIns="90000" bIns="0">
              <a:spAutoFit/>
            </a:bodyPr>
            <a:lstStyle/>
            <a:p>
              <a:pPr eaLnBrk="0" latinLnBrk="0" hangingPunct="0">
                <a:lnSpc>
                  <a:spcPct val="101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dirty="0" smtClean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 Key </a:t>
              </a:r>
              <a:r>
                <a:rPr lang="en-US" altLang="ko-KR" sz="2400" dirty="0" err="1" smtClean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PoInt</a:t>
              </a:r>
              <a:endParaRPr kumimoji="0" lang="en-US" altLang="ko-KR" sz="2400" dirty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 flipV="1">
            <a:off x="5572132" y="642917"/>
            <a:ext cx="3429024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2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 rot="10800000">
            <a:off x="571472" y="928670"/>
            <a:ext cx="7072362" cy="714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42844" y="142852"/>
            <a:ext cx="8858312" cy="6572296"/>
          </a:xfrm>
          <a:prstGeom prst="roundRect">
            <a:avLst>
              <a:gd name="adj" fmla="val 4774"/>
            </a:avLst>
          </a:prstGeom>
          <a:noFill/>
          <a:ln w="76200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4" descr="j041795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500694" y="4500570"/>
            <a:ext cx="34289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그림 6" descr="나뭇잎3.png"/>
          <p:cNvPicPr>
            <a:picLocks noChangeAspect="1"/>
          </p:cNvPicPr>
          <p:nvPr/>
        </p:nvPicPr>
        <p:blipFill>
          <a:blip r:embed="rId3"/>
          <a:srcRect l="82742" t="17197" r="7336" b="63121"/>
          <a:stretch>
            <a:fillRect/>
          </a:stretch>
        </p:blipFill>
        <p:spPr>
          <a:xfrm rot="906324">
            <a:off x="8734066" y="39430"/>
            <a:ext cx="359882" cy="431859"/>
          </a:xfrm>
          <a:prstGeom prst="rect">
            <a:avLst/>
          </a:prstGeom>
        </p:spPr>
      </p:pic>
      <p:pic>
        <p:nvPicPr>
          <p:cNvPr id="8" name="그림 7" descr="나뭇잎1.png"/>
          <p:cNvPicPr>
            <a:picLocks noChangeAspect="1"/>
          </p:cNvPicPr>
          <p:nvPr/>
        </p:nvPicPr>
        <p:blipFill>
          <a:blip r:embed="rId4"/>
          <a:srcRect l="60914" t="23757" r="29164" b="54921"/>
          <a:stretch>
            <a:fillRect/>
          </a:stretch>
        </p:blipFill>
        <p:spPr>
          <a:xfrm>
            <a:off x="8643966" y="0"/>
            <a:ext cx="274761" cy="357190"/>
          </a:xfrm>
          <a:prstGeom prst="rect">
            <a:avLst/>
          </a:prstGeom>
        </p:spPr>
      </p:pic>
      <p:sp>
        <p:nvSpPr>
          <p:cNvPr id="10" name="현 9"/>
          <p:cNvSpPr/>
          <p:nvPr/>
        </p:nvSpPr>
        <p:spPr>
          <a:xfrm rot="2396042">
            <a:off x="387655" y="293520"/>
            <a:ext cx="510508" cy="725661"/>
          </a:xfrm>
          <a:prstGeom prst="chord">
            <a:avLst>
              <a:gd name="adj1" fmla="val 16589460"/>
              <a:gd name="adj2" fmla="val 16200000"/>
            </a:avLst>
          </a:prstGeom>
          <a:solidFill>
            <a:srgbClr val="7030A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00100" y="357166"/>
            <a:ext cx="492922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한 주간 했던 프로그램</a:t>
            </a:r>
          </a:p>
          <a:p>
            <a:endParaRPr lang="ko-KR" alt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굵은으뜸체" pitchFamily="18" charset="-127"/>
              <a:ea typeface="굵은으뜸체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 rot="21151131">
            <a:off x="450666" y="376873"/>
            <a:ext cx="384488" cy="568058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2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7950" y="21429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아산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Y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활동 보고서</a:t>
            </a:r>
            <a:endParaRPr lang="ko-KR" alt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00034" y="4214818"/>
            <a:ext cx="4569958" cy="3069831"/>
            <a:chOff x="2931000" y="4214818"/>
            <a:chExt cx="4569958" cy="3069831"/>
          </a:xfrm>
        </p:grpSpPr>
        <p:grpSp>
          <p:nvGrpSpPr>
            <p:cNvPr id="27" name="그룹 22"/>
            <p:cNvGrpSpPr/>
            <p:nvPr/>
          </p:nvGrpSpPr>
          <p:grpSpPr>
            <a:xfrm>
              <a:off x="2931000" y="4214818"/>
              <a:ext cx="4569958" cy="2428892"/>
              <a:chOff x="2931000" y="4214818"/>
              <a:chExt cx="4569958" cy="2428892"/>
            </a:xfrm>
          </p:grpSpPr>
          <p:sp>
            <p:nvSpPr>
              <p:cNvPr id="29" name="Rectangle 219"/>
              <p:cNvSpPr>
                <a:spLocks noChangeArrowheads="1"/>
              </p:cNvSpPr>
              <p:nvPr/>
            </p:nvSpPr>
            <p:spPr bwMode="auto">
              <a:xfrm>
                <a:off x="2931000" y="4214818"/>
                <a:ext cx="4569958" cy="2428892"/>
              </a:xfrm>
              <a:prstGeom prst="rect">
                <a:avLst/>
              </a:prstGeom>
              <a:gradFill rotWithShape="1">
                <a:gsLst>
                  <a:gs pos="0">
                    <a:srgbClr val="0066CC"/>
                  </a:gs>
                  <a:gs pos="100000">
                    <a:srgbClr val="0066CC">
                      <a:gamma/>
                      <a:tint val="54510"/>
                      <a:invGamma/>
                      <a:alpha val="55000"/>
                    </a:srgbClr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90000" tIns="0" rIns="90000" bIns="0" anchor="ctr"/>
              <a:lstStyle/>
              <a:p>
                <a:pPr algn="r" eaLnBrk="0" latinLnBrk="0" hangingPunct="0">
                  <a:lnSpc>
                    <a:spcPct val="101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ko-KR" altLang="ko-KR" sz="15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0" name="AutoShape 220"/>
              <p:cNvSpPr>
                <a:spLocks noChangeArrowheads="1"/>
              </p:cNvSpPr>
              <p:nvPr/>
            </p:nvSpPr>
            <p:spPr bwMode="auto">
              <a:xfrm>
                <a:off x="3000364" y="4286256"/>
                <a:ext cx="4429156" cy="2286016"/>
              </a:xfrm>
              <a:prstGeom prst="roundRect">
                <a:avLst>
                  <a:gd name="adj" fmla="val 2120"/>
                </a:avLst>
              </a:prstGeom>
              <a:solidFill>
                <a:schemeClr val="bg1">
                  <a:alpha val="53000"/>
                </a:schemeClr>
              </a:solidFill>
              <a:ln w="9525" algn="ctr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lIns="36000" tIns="0" rIns="36000" bIns="0" anchor="ctr"/>
              <a:lstStyle/>
              <a:p>
                <a:pPr algn="l" latinLnBrk="0">
                  <a:buClrTx/>
                  <a:buFontTx/>
                  <a:buNone/>
                  <a:tabLst>
                    <a:tab pos="355600" algn="l"/>
                  </a:tabLst>
                </a:pPr>
                <a:endParaRPr lang="ko-KR" altLang="ko-KR" sz="12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Text Box 221"/>
            <p:cNvSpPr txBox="1">
              <a:spLocks noChangeArrowheads="1"/>
            </p:cNvSpPr>
            <p:nvPr/>
          </p:nvSpPr>
          <p:spPr bwMode="auto">
            <a:xfrm>
              <a:off x="3071802" y="4357694"/>
              <a:ext cx="4286280" cy="29269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90000" tIns="0" rIns="90000" bIns="0">
              <a:spAutoFit/>
            </a:bodyPr>
            <a:lstStyle/>
            <a:p>
              <a:pPr>
                <a:lnSpc>
                  <a:spcPct val="30000"/>
                </a:lnSpc>
              </a:pPr>
              <a:endParaRPr lang="en-US" altLang="ko-KR" sz="1400" b="1" dirty="0" smtClean="0">
                <a:latin typeface="HY강B" pitchFamily="18" charset="-127"/>
                <a:ea typeface="HY강B" pitchFamily="18" charset="-127"/>
              </a:endParaRPr>
            </a:p>
            <a:p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진정한 </a:t>
              </a:r>
              <a:r>
                <a:rPr lang="ko-KR" altLang="en-US" sz="1600" b="1" dirty="0" smtClean="0">
                  <a:latin typeface="HY강B" pitchFamily="18" charset="-127"/>
                  <a:ea typeface="HY강B" pitchFamily="18" charset="-127"/>
                </a:rPr>
                <a:t>지역사회의 마인드의 부재 </a:t>
              </a:r>
              <a:endParaRPr lang="en-US" altLang="ko-KR" sz="1600" b="1" dirty="0" smtClean="0">
                <a:latin typeface="HY강B" pitchFamily="18" charset="-127"/>
                <a:ea typeface="HY강B" pitchFamily="18" charset="-127"/>
              </a:endParaRPr>
            </a:p>
            <a:p>
              <a:r>
                <a:rPr lang="ko-KR" altLang="en-US" sz="1600" b="1" dirty="0" smtClean="0">
                  <a:latin typeface="HY강B" pitchFamily="18" charset="-127"/>
                  <a:ea typeface="HY강B" pitchFamily="18" charset="-127"/>
                </a:rPr>
                <a:t>지역사회가 무너지면 국가간의 필요관계</a:t>
              </a:r>
              <a:r>
                <a:rPr lang="en-US" altLang="ko-KR" sz="1600" b="1" dirty="0" smtClean="0">
                  <a:latin typeface="HY강B" pitchFamily="18" charset="-127"/>
                  <a:ea typeface="HY강B" pitchFamily="18" charset="-127"/>
                </a:rPr>
                <a:t> </a:t>
              </a:r>
            </a:p>
            <a:p>
              <a:r>
                <a:rPr lang="ko-KR" altLang="en-US" sz="1600" b="1" dirty="0" smtClean="0">
                  <a:latin typeface="HY강B" pitchFamily="18" charset="-127"/>
                  <a:ea typeface="HY강B" pitchFamily="18" charset="-127"/>
                </a:rPr>
                <a:t>농촌문제를 국가에서 단기적으로 바라보고 지원을 중지하는 것이 안타까웠고</a:t>
              </a:r>
              <a:r>
                <a:rPr lang="en-US" altLang="ko-KR" sz="1600" b="1" dirty="0" smtClean="0">
                  <a:latin typeface="HY강B" pitchFamily="18" charset="-127"/>
                  <a:ea typeface="HY강B" pitchFamily="18" charset="-127"/>
                </a:rPr>
                <a:t>, </a:t>
              </a:r>
              <a:r>
                <a:rPr lang="ko-KR" altLang="en-US" sz="1600" b="1" dirty="0" smtClean="0">
                  <a:latin typeface="HY강B" pitchFamily="18" charset="-127"/>
                  <a:ea typeface="HY강B" pitchFamily="18" charset="-127"/>
                </a:rPr>
                <a:t>지역주민의 의지와 열망이 가장 중요하다는 것을 알게 되었다</a:t>
              </a:r>
              <a:r>
                <a:rPr lang="en-US" altLang="ko-KR" sz="1600" b="1" dirty="0" smtClean="0">
                  <a:latin typeface="HY강B" pitchFamily="18" charset="-127"/>
                  <a:ea typeface="HY강B" pitchFamily="18" charset="-127"/>
                </a:rPr>
                <a:t>. </a:t>
              </a:r>
              <a:endParaRPr lang="ko-KR" altLang="en-US" sz="1600" b="1" dirty="0" smtClean="0">
                <a:latin typeface="HY강B" pitchFamily="18" charset="-127"/>
                <a:ea typeface="HY강B" pitchFamily="18" charset="-127"/>
              </a:endParaRPr>
            </a:p>
            <a:p>
              <a:r>
                <a:rPr lang="en-US" altLang="ko-KR" sz="1600" b="1" dirty="0" smtClean="0">
                  <a:solidFill>
                    <a:srgbClr val="FF0000"/>
                  </a:solidFill>
                  <a:latin typeface="HY강B" pitchFamily="18" charset="-127"/>
                  <a:ea typeface="HY강B" pitchFamily="18" charset="-127"/>
                </a:rPr>
                <a:t>IVS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HY강B" pitchFamily="18" charset="-127"/>
                  <a:ea typeface="HY강B" pitchFamily="18" charset="-127"/>
                </a:rPr>
                <a:t>에 대해서도 다른 삶의 방식으로 행복을 찾을 수 있다는 것에 대해 생각해 볼 수 있는 계기가 되었다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HY강B" pitchFamily="18" charset="-127"/>
                  <a:ea typeface="HY강B" pitchFamily="18" charset="-127"/>
                </a:rPr>
                <a:t>.</a:t>
              </a:r>
              <a:endParaRPr lang="ko-KR" altLang="en-US" sz="1600" b="1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endParaRPr>
            </a:p>
            <a:p>
              <a:endParaRPr lang="ko-KR" altLang="en-US" sz="1400" b="1" dirty="0" smtClean="0">
                <a:latin typeface="HY강B" pitchFamily="18" charset="-127"/>
                <a:ea typeface="HY강B" pitchFamily="18" charset="-127"/>
              </a:endParaRPr>
            </a:p>
            <a:p>
              <a:pPr>
                <a:buFontTx/>
                <a:buChar char="-"/>
              </a:pPr>
              <a:endParaRPr lang="ko-KR" altLang="en-US" sz="1400" b="1" dirty="0" smtClean="0">
                <a:latin typeface="HY강B" pitchFamily="18" charset="-127"/>
                <a:ea typeface="HY강B" pitchFamily="18" charset="-127"/>
              </a:endParaRPr>
            </a:p>
            <a:p>
              <a:endParaRPr lang="ko-KR" altLang="en-US" sz="1400" b="1" dirty="0">
                <a:latin typeface="HY강B" pitchFamily="18" charset="-127"/>
                <a:ea typeface="HY강B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640836" y="3286124"/>
            <a:ext cx="2857520" cy="1714512"/>
            <a:chOff x="3071802" y="2678902"/>
            <a:chExt cx="2684318" cy="1500198"/>
          </a:xfrm>
        </p:grpSpPr>
        <p:pic>
          <p:nvPicPr>
            <p:cNvPr id="32" name="Picture 223" descr="Untitled-11"/>
            <p:cNvPicPr>
              <a:picLocks noChangeAspect="1" noChangeArrowheads="1"/>
            </p:cNvPicPr>
            <p:nvPr/>
          </p:nvPicPr>
          <p:blipFill>
            <a:blip r:embed="rId5"/>
            <a:srcRect l="10413"/>
            <a:stretch>
              <a:fillRect/>
            </a:stretch>
          </p:blipFill>
          <p:spPr bwMode="auto">
            <a:xfrm>
              <a:off x="3071802" y="2678902"/>
              <a:ext cx="2684318" cy="1500198"/>
            </a:xfrm>
            <a:prstGeom prst="rect">
              <a:avLst/>
            </a:prstGeom>
            <a:noFill/>
          </p:spPr>
        </p:pic>
        <p:sp>
          <p:nvSpPr>
            <p:cNvPr id="33" name="Text Box 224"/>
            <p:cNvSpPr txBox="1">
              <a:spLocks noChangeArrowheads="1"/>
            </p:cNvSpPr>
            <p:nvPr/>
          </p:nvSpPr>
          <p:spPr bwMode="auto">
            <a:xfrm>
              <a:off x="3071802" y="3178968"/>
              <a:ext cx="2192194" cy="3017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90000" tIns="0" rIns="90000" bIns="0">
              <a:spAutoFit/>
            </a:bodyPr>
            <a:lstStyle/>
            <a:p>
              <a:pPr eaLnBrk="0" latinLnBrk="0" hangingPunct="0">
                <a:lnSpc>
                  <a:spcPct val="101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dirty="0" smtClean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 Key </a:t>
              </a:r>
              <a:r>
                <a:rPr lang="en-US" altLang="ko-KR" sz="2400" dirty="0" err="1" smtClean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PoInt</a:t>
              </a:r>
              <a:endParaRPr kumimoji="0" lang="en-US" altLang="ko-KR" sz="2400" dirty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21" name="Group 39"/>
          <p:cNvGrpSpPr>
            <a:grpSpLocks/>
          </p:cNvGrpSpPr>
          <p:nvPr/>
        </p:nvGrpSpPr>
        <p:grpSpPr bwMode="auto">
          <a:xfrm>
            <a:off x="357158" y="1206493"/>
            <a:ext cx="2428892" cy="579433"/>
            <a:chOff x="2290" y="799"/>
            <a:chExt cx="1218" cy="613"/>
          </a:xfrm>
        </p:grpSpPr>
        <p:pic>
          <p:nvPicPr>
            <p:cNvPr id="22" name="Picture 37" descr="sphere01-y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90" y="830"/>
              <a:ext cx="1218" cy="582"/>
            </a:xfrm>
            <a:prstGeom prst="rect">
              <a:avLst/>
            </a:prstGeom>
            <a:noFill/>
          </p:spPr>
        </p:pic>
        <p:sp>
          <p:nvSpPr>
            <p:cNvPr id="23" name="Rectangle 38"/>
            <p:cNvSpPr>
              <a:spLocks noChangeArrowheads="1"/>
            </p:cNvSpPr>
            <p:nvPr/>
          </p:nvSpPr>
          <p:spPr bwMode="auto">
            <a:xfrm>
              <a:off x="2426" y="799"/>
              <a:ext cx="885" cy="5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ko-KR" altLang="en-US" sz="2000" smtClean="0">
                  <a:solidFill>
                    <a:srgbClr val="006600"/>
                  </a:solidFill>
                  <a:latin typeface="HY나무B" pitchFamily="18" charset="-127"/>
                  <a:ea typeface="HY나무B" pitchFamily="18" charset="-127"/>
                </a:rPr>
                <a:t>지역운동 강의</a:t>
              </a:r>
              <a:endParaRPr lang="en-US" altLang="ko-KR" sz="2000" dirty="0">
                <a:solidFill>
                  <a:srgbClr val="006600"/>
                </a:solidFill>
                <a:latin typeface="HY나무B" pitchFamily="18" charset="-127"/>
                <a:ea typeface="HY나무B" pitchFamily="18" charset="-127"/>
              </a:endParaRPr>
            </a:p>
          </p:txBody>
        </p:sp>
      </p:grp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785786" y="1868483"/>
            <a:ext cx="7715272" cy="1774831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buFontTx/>
              <a:buChar char="-"/>
            </a:pPr>
            <a:r>
              <a:rPr lang="ko-KR" altLang="en-US" sz="1600" dirty="0" smtClean="0"/>
              <a:t> 행복의 기준이란 무엇인가</a:t>
            </a:r>
            <a:r>
              <a:rPr lang="en-US" altLang="ko-KR" sz="1600" dirty="0" smtClean="0"/>
              <a:t>? (</a:t>
            </a:r>
            <a:r>
              <a:rPr lang="ko-KR" altLang="en-US" sz="1600" dirty="0" smtClean="0"/>
              <a:t>농촌지역이 문화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 교육에서 소외되어 있다는 생각은</a:t>
            </a:r>
            <a:endParaRPr lang="en-US" altLang="ko-KR" sz="1600" dirty="0" smtClean="0"/>
          </a:p>
          <a:p>
            <a:r>
              <a:rPr lang="ko-KR" altLang="en-US" sz="1600" dirty="0" smtClean="0"/>
              <a:t>  보는 관점의 차이</a:t>
            </a:r>
            <a:r>
              <a:rPr lang="en-US" altLang="ko-KR" sz="1600" dirty="0" smtClean="0"/>
              <a:t>. </a:t>
            </a:r>
          </a:p>
          <a:p>
            <a:pPr>
              <a:buFontTx/>
              <a:buChar char="-"/>
            </a:pPr>
            <a:r>
              <a:rPr lang="ko-KR" altLang="en-US" sz="1600" dirty="0" smtClean="0"/>
              <a:t> 행복한 사회란</a:t>
            </a:r>
            <a:r>
              <a:rPr lang="en-US" altLang="ko-KR" sz="1600" dirty="0" smtClean="0">
                <a:solidFill>
                  <a:srgbClr val="FF0000"/>
                </a:solidFill>
              </a:rPr>
              <a:t>, 50</a:t>
            </a:r>
            <a:r>
              <a:rPr lang="ko-KR" altLang="en-US" sz="1600" dirty="0" smtClean="0">
                <a:solidFill>
                  <a:srgbClr val="FF0000"/>
                </a:solidFill>
              </a:rPr>
              <a:t>만원이 필요한 사람이 </a:t>
            </a:r>
            <a:r>
              <a:rPr lang="en-US" altLang="ko-KR" sz="1600" dirty="0" smtClean="0">
                <a:solidFill>
                  <a:srgbClr val="FF0000"/>
                </a:solidFill>
              </a:rPr>
              <a:t>50</a:t>
            </a:r>
            <a:r>
              <a:rPr lang="ko-KR" altLang="en-US" sz="1600" dirty="0" smtClean="0">
                <a:solidFill>
                  <a:srgbClr val="FF0000"/>
                </a:solidFill>
              </a:rPr>
              <a:t>만원을 벌 수 있고</a:t>
            </a:r>
            <a:r>
              <a:rPr lang="en-US" altLang="ko-KR" sz="1600" dirty="0" smtClean="0">
                <a:solidFill>
                  <a:srgbClr val="FF0000"/>
                </a:solidFill>
              </a:rPr>
              <a:t>, 100</a:t>
            </a:r>
            <a:r>
              <a:rPr lang="ko-KR" altLang="en-US" sz="1600" dirty="0" smtClean="0">
                <a:solidFill>
                  <a:srgbClr val="FF0000"/>
                </a:solidFill>
              </a:rPr>
              <a:t>만원이 필요한 </a:t>
            </a:r>
            <a:endParaRPr lang="en-US" altLang="ko-KR" sz="1600" dirty="0" smtClean="0">
              <a:solidFill>
                <a:srgbClr val="FF0000"/>
              </a:solidFill>
            </a:endParaRPr>
          </a:p>
          <a:p>
            <a:r>
              <a:rPr lang="en-US" altLang="ko-KR" sz="1600" dirty="0" smtClean="0">
                <a:solidFill>
                  <a:srgbClr val="FF0000"/>
                </a:solidFill>
              </a:rPr>
              <a:t>  </a:t>
            </a:r>
            <a:r>
              <a:rPr lang="ko-KR" altLang="en-US" sz="1600" dirty="0" smtClean="0">
                <a:solidFill>
                  <a:srgbClr val="FF0000"/>
                </a:solidFill>
              </a:rPr>
              <a:t>사람이 </a:t>
            </a:r>
            <a:r>
              <a:rPr lang="en-US" altLang="ko-KR" sz="1600" dirty="0" smtClean="0">
                <a:solidFill>
                  <a:srgbClr val="FF0000"/>
                </a:solidFill>
              </a:rPr>
              <a:t>100</a:t>
            </a:r>
            <a:r>
              <a:rPr lang="ko-KR" altLang="en-US" sz="1600" dirty="0" smtClean="0">
                <a:solidFill>
                  <a:srgbClr val="FF0000"/>
                </a:solidFill>
              </a:rPr>
              <a:t>만원을 벌 수 있게 하는 사회</a:t>
            </a:r>
            <a:endParaRPr lang="en-US" altLang="ko-KR" sz="1600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ko-KR" altLang="en-US" sz="1600" dirty="0" smtClean="0"/>
              <a:t> ‘일등과 꼴찌가 행복한 사회’</a:t>
            </a:r>
            <a:r>
              <a:rPr lang="en-US" altLang="ko-KR" sz="1600" dirty="0" smtClean="0"/>
              <a:t>, ‘</a:t>
            </a:r>
            <a:r>
              <a:rPr lang="ko-KR" altLang="en-US" sz="1600" dirty="0" smtClean="0"/>
              <a:t>다양성이 인정받는 사회’</a:t>
            </a:r>
            <a:endParaRPr lang="en-US" altLang="ko-KR" sz="1600" dirty="0" smtClean="0"/>
          </a:p>
          <a:p>
            <a:pPr>
              <a:buFontTx/>
              <a:buChar char="-"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지역의 특성을 살리기 위한 지역주민들의 노력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학부모들이 합심하여 지역 색이 </a:t>
            </a:r>
            <a:endParaRPr lang="en-US" altLang="ko-KR" sz="1600" dirty="0" smtClean="0"/>
          </a:p>
          <a:p>
            <a:r>
              <a:rPr lang="en-US" altLang="ko-KR" sz="1600" dirty="0" smtClean="0"/>
              <a:t>  </a:t>
            </a:r>
            <a:r>
              <a:rPr lang="ko-KR" altLang="en-US" sz="1600" dirty="0" smtClean="0"/>
              <a:t>나는 학교를 운영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공립학교로서는 최초로 사서를 고용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유기농법으로 농사</a:t>
            </a:r>
            <a:r>
              <a:rPr lang="en-US" altLang="ko-KR" sz="1600" dirty="0" smtClean="0"/>
              <a:t>)</a:t>
            </a:r>
          </a:p>
          <a:p>
            <a:pPr>
              <a:buFontTx/>
              <a:buChar char="-"/>
            </a:pPr>
            <a:endParaRPr lang="en-US" altLang="ko-KR" sz="1600" dirty="0" smtClean="0"/>
          </a:p>
          <a:p>
            <a:pPr>
              <a:buFontTx/>
              <a:buChar char="-"/>
            </a:pPr>
            <a:endParaRPr lang="en-US" altLang="ko-KR" sz="1600" dirty="0" smtClean="0"/>
          </a:p>
          <a:p>
            <a:pPr>
              <a:buFontTx/>
              <a:buChar char="-"/>
            </a:pPr>
            <a:endParaRPr lang="en-US" altLang="ko-KR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 flipV="1">
            <a:off x="5572132" y="642917"/>
            <a:ext cx="3429024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2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 rot="10800000">
            <a:off x="571472" y="928670"/>
            <a:ext cx="7072362" cy="714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42844" y="142852"/>
            <a:ext cx="8858312" cy="6572296"/>
          </a:xfrm>
          <a:prstGeom prst="roundRect">
            <a:avLst>
              <a:gd name="adj" fmla="val 4774"/>
            </a:avLst>
          </a:prstGeom>
          <a:noFill/>
          <a:ln w="76200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.</a:t>
            </a:r>
          </a:p>
          <a:p>
            <a:pPr algn="ctr"/>
            <a:endParaRPr lang="en-US" altLang="ko-KR" dirty="0" smtClean="0"/>
          </a:p>
        </p:txBody>
      </p:sp>
      <p:pic>
        <p:nvPicPr>
          <p:cNvPr id="4" name="Picture 4" descr="j041795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500694" y="4500570"/>
            <a:ext cx="34289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그림 6" descr="나뭇잎3.png"/>
          <p:cNvPicPr>
            <a:picLocks noChangeAspect="1"/>
          </p:cNvPicPr>
          <p:nvPr/>
        </p:nvPicPr>
        <p:blipFill>
          <a:blip r:embed="rId3"/>
          <a:srcRect l="82742" t="17197" r="7336" b="63121"/>
          <a:stretch>
            <a:fillRect/>
          </a:stretch>
        </p:blipFill>
        <p:spPr>
          <a:xfrm rot="906324">
            <a:off x="8734066" y="39430"/>
            <a:ext cx="359882" cy="431859"/>
          </a:xfrm>
          <a:prstGeom prst="rect">
            <a:avLst/>
          </a:prstGeom>
        </p:spPr>
      </p:pic>
      <p:pic>
        <p:nvPicPr>
          <p:cNvPr id="8" name="그림 7" descr="나뭇잎1.png"/>
          <p:cNvPicPr>
            <a:picLocks noChangeAspect="1"/>
          </p:cNvPicPr>
          <p:nvPr/>
        </p:nvPicPr>
        <p:blipFill>
          <a:blip r:embed="rId4"/>
          <a:srcRect l="60914" t="23757" r="29164" b="54921"/>
          <a:stretch>
            <a:fillRect/>
          </a:stretch>
        </p:blipFill>
        <p:spPr>
          <a:xfrm>
            <a:off x="8643966" y="0"/>
            <a:ext cx="274761" cy="357190"/>
          </a:xfrm>
          <a:prstGeom prst="rect">
            <a:avLst/>
          </a:prstGeom>
        </p:spPr>
      </p:pic>
      <p:sp>
        <p:nvSpPr>
          <p:cNvPr id="10" name="현 9"/>
          <p:cNvSpPr/>
          <p:nvPr/>
        </p:nvSpPr>
        <p:spPr>
          <a:xfrm rot="2396042">
            <a:off x="387655" y="293520"/>
            <a:ext cx="510508" cy="725661"/>
          </a:xfrm>
          <a:prstGeom prst="chord">
            <a:avLst>
              <a:gd name="adj1" fmla="val 16589460"/>
              <a:gd name="adj2" fmla="val 16200000"/>
            </a:avLst>
          </a:prstGeom>
          <a:solidFill>
            <a:srgbClr val="7030A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00100" y="357166"/>
            <a:ext cx="492922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한 주간 했던 프로그램</a:t>
            </a:r>
          </a:p>
          <a:p>
            <a:endParaRPr lang="ko-KR" alt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굵은으뜸체" pitchFamily="18" charset="-127"/>
              <a:ea typeface="굵은으뜸체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 rot="21151131">
            <a:off x="450666" y="376873"/>
            <a:ext cx="384488" cy="568058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2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7950" y="21429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아산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Y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활동 보고서</a:t>
            </a:r>
            <a:endParaRPr lang="ko-KR" alt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00034" y="4214818"/>
            <a:ext cx="4857784" cy="2835921"/>
            <a:chOff x="2931000" y="4214818"/>
            <a:chExt cx="4569958" cy="2835921"/>
          </a:xfrm>
        </p:grpSpPr>
        <p:grpSp>
          <p:nvGrpSpPr>
            <p:cNvPr id="27" name="그룹 22"/>
            <p:cNvGrpSpPr/>
            <p:nvPr/>
          </p:nvGrpSpPr>
          <p:grpSpPr>
            <a:xfrm>
              <a:off x="2931000" y="4214818"/>
              <a:ext cx="4569958" cy="2428892"/>
              <a:chOff x="2931000" y="4214818"/>
              <a:chExt cx="4569958" cy="2428892"/>
            </a:xfrm>
          </p:grpSpPr>
          <p:sp>
            <p:nvSpPr>
              <p:cNvPr id="29" name="Rectangle 219"/>
              <p:cNvSpPr>
                <a:spLocks noChangeArrowheads="1"/>
              </p:cNvSpPr>
              <p:nvPr/>
            </p:nvSpPr>
            <p:spPr bwMode="auto">
              <a:xfrm>
                <a:off x="2931000" y="4214818"/>
                <a:ext cx="4569958" cy="2428892"/>
              </a:xfrm>
              <a:prstGeom prst="rect">
                <a:avLst/>
              </a:prstGeom>
              <a:gradFill rotWithShape="1">
                <a:gsLst>
                  <a:gs pos="0">
                    <a:srgbClr val="0066CC"/>
                  </a:gs>
                  <a:gs pos="100000">
                    <a:srgbClr val="0066CC">
                      <a:gamma/>
                      <a:tint val="54510"/>
                      <a:invGamma/>
                      <a:alpha val="55000"/>
                    </a:srgbClr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90000" tIns="0" rIns="90000" bIns="0" anchor="ctr"/>
              <a:lstStyle/>
              <a:p>
                <a:pPr algn="r" eaLnBrk="0" latinLnBrk="0" hangingPunct="0">
                  <a:lnSpc>
                    <a:spcPct val="101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ko-KR" altLang="ko-KR" sz="15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0" name="AutoShape 220"/>
              <p:cNvSpPr>
                <a:spLocks noChangeArrowheads="1"/>
              </p:cNvSpPr>
              <p:nvPr/>
            </p:nvSpPr>
            <p:spPr bwMode="auto">
              <a:xfrm>
                <a:off x="3000364" y="4286256"/>
                <a:ext cx="4429156" cy="2286016"/>
              </a:xfrm>
              <a:prstGeom prst="roundRect">
                <a:avLst>
                  <a:gd name="adj" fmla="val 2120"/>
                </a:avLst>
              </a:prstGeom>
              <a:solidFill>
                <a:schemeClr val="bg1">
                  <a:alpha val="53000"/>
                </a:schemeClr>
              </a:solidFill>
              <a:ln w="9525" algn="ctr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lIns="36000" tIns="0" rIns="36000" bIns="0" anchor="ctr"/>
              <a:lstStyle/>
              <a:p>
                <a:pPr algn="l" latinLnBrk="0">
                  <a:buClrTx/>
                  <a:buFontTx/>
                  <a:buNone/>
                  <a:tabLst>
                    <a:tab pos="355600" algn="l"/>
                  </a:tabLst>
                </a:pPr>
                <a:endParaRPr lang="ko-KR" altLang="ko-KR" sz="12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Text Box 221"/>
            <p:cNvSpPr txBox="1">
              <a:spLocks noChangeArrowheads="1"/>
            </p:cNvSpPr>
            <p:nvPr/>
          </p:nvSpPr>
          <p:spPr bwMode="auto">
            <a:xfrm>
              <a:off x="3071802" y="4357694"/>
              <a:ext cx="4286280" cy="269304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90000" tIns="0" rIns="90000" bIns="0">
              <a:spAutoFit/>
            </a:bodyPr>
            <a:lstStyle/>
            <a:p>
              <a:pPr>
                <a:lnSpc>
                  <a:spcPct val="50000"/>
                </a:lnSpc>
              </a:pPr>
              <a:endParaRPr lang="en-US" altLang="ko-KR" sz="1400" b="1" dirty="0" smtClean="0">
                <a:latin typeface="HY강B" pitchFamily="18" charset="-127"/>
                <a:ea typeface="HY강B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아시아의 빈곤문제에 대한 고찰 필요성</a:t>
              </a: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. 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인간답게 살기 위해 마지막까지 포기할 수 없는 권리가 무엇일지에 대한 고민 필요</a:t>
              </a: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. </a:t>
              </a:r>
              <a:r>
                <a:rPr lang="ko-KR" altLang="en-US" sz="1400" b="1" dirty="0" smtClean="0">
                  <a:solidFill>
                    <a:srgbClr val="FF0000"/>
                  </a:solidFill>
                  <a:latin typeface="HY강B" pitchFamily="18" charset="-127"/>
                  <a:ea typeface="HY강B" pitchFamily="18" charset="-127"/>
                </a:rPr>
                <a:t>빈곤이 만들어내는 ‘노예’문제도 어떻게 바라볼 것인지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HY강B" pitchFamily="18" charset="-127"/>
                  <a:ea typeface="HY강B" pitchFamily="18" charset="-127"/>
                </a:rPr>
                <a:t>. 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거시적 관점에서 스리랑카의 빈곤 더 나아가 아시아의 빈곤에 대해 제고할 필요성</a:t>
              </a: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.</a:t>
              </a:r>
            </a:p>
            <a:p>
              <a:pPr>
                <a:buFontTx/>
                <a:buChar char="-"/>
              </a:pPr>
              <a:endParaRPr lang="en-US" altLang="ko-KR" sz="1400" b="1" dirty="0" smtClean="0">
                <a:latin typeface="HY강B" pitchFamily="18" charset="-127"/>
                <a:ea typeface="HY강B" pitchFamily="18" charset="-127"/>
              </a:endParaRPr>
            </a:p>
            <a:p>
              <a:pPr>
                <a:buFontTx/>
                <a:buChar char="-"/>
              </a:pPr>
              <a:endParaRPr lang="ko-KR" altLang="en-US" sz="1400" b="1" dirty="0" smtClean="0">
                <a:latin typeface="HY강B" pitchFamily="18" charset="-127"/>
                <a:ea typeface="HY강B" pitchFamily="18" charset="-127"/>
              </a:endParaRPr>
            </a:p>
            <a:p>
              <a:endParaRPr lang="en-US" altLang="ko-KR" sz="1400" b="1" dirty="0" smtClean="0">
                <a:latin typeface="HY강B" pitchFamily="18" charset="-127"/>
                <a:ea typeface="HY강B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640836" y="3286124"/>
            <a:ext cx="2857520" cy="1714512"/>
            <a:chOff x="3071802" y="2678902"/>
            <a:chExt cx="2684318" cy="1500198"/>
          </a:xfrm>
        </p:grpSpPr>
        <p:pic>
          <p:nvPicPr>
            <p:cNvPr id="32" name="Picture 223" descr="Untitled-11"/>
            <p:cNvPicPr>
              <a:picLocks noChangeAspect="1" noChangeArrowheads="1"/>
            </p:cNvPicPr>
            <p:nvPr/>
          </p:nvPicPr>
          <p:blipFill>
            <a:blip r:embed="rId5"/>
            <a:srcRect l="10413"/>
            <a:stretch>
              <a:fillRect/>
            </a:stretch>
          </p:blipFill>
          <p:spPr bwMode="auto">
            <a:xfrm>
              <a:off x="3071802" y="2678902"/>
              <a:ext cx="2684318" cy="1500198"/>
            </a:xfrm>
            <a:prstGeom prst="rect">
              <a:avLst/>
            </a:prstGeom>
            <a:noFill/>
          </p:spPr>
        </p:pic>
        <p:sp>
          <p:nvSpPr>
            <p:cNvPr id="33" name="Text Box 224"/>
            <p:cNvSpPr txBox="1">
              <a:spLocks noChangeArrowheads="1"/>
            </p:cNvSpPr>
            <p:nvPr/>
          </p:nvSpPr>
          <p:spPr bwMode="auto">
            <a:xfrm>
              <a:off x="3071802" y="3178968"/>
              <a:ext cx="2192194" cy="3017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90000" tIns="0" rIns="90000" bIns="0">
              <a:spAutoFit/>
            </a:bodyPr>
            <a:lstStyle/>
            <a:p>
              <a:pPr eaLnBrk="0" latinLnBrk="0" hangingPunct="0">
                <a:lnSpc>
                  <a:spcPct val="101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dirty="0" smtClean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 Key </a:t>
              </a:r>
              <a:r>
                <a:rPr lang="en-US" altLang="ko-KR" sz="2400" dirty="0" err="1" smtClean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PoInt</a:t>
              </a:r>
              <a:endParaRPr kumimoji="0" lang="en-US" altLang="ko-KR" sz="2400" dirty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21" name="Group 39"/>
          <p:cNvGrpSpPr>
            <a:grpSpLocks/>
          </p:cNvGrpSpPr>
          <p:nvPr/>
        </p:nvGrpSpPr>
        <p:grpSpPr bwMode="auto">
          <a:xfrm>
            <a:off x="357158" y="1206493"/>
            <a:ext cx="2857520" cy="579433"/>
            <a:chOff x="2290" y="799"/>
            <a:chExt cx="1218" cy="613"/>
          </a:xfrm>
        </p:grpSpPr>
        <p:pic>
          <p:nvPicPr>
            <p:cNvPr id="22" name="Picture 37" descr="sphere01-y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90" y="830"/>
              <a:ext cx="1218" cy="582"/>
            </a:xfrm>
            <a:prstGeom prst="rect">
              <a:avLst/>
            </a:prstGeom>
            <a:noFill/>
          </p:spPr>
        </p:pic>
        <p:sp>
          <p:nvSpPr>
            <p:cNvPr id="23" name="Rectangle 38"/>
            <p:cNvSpPr>
              <a:spLocks noChangeArrowheads="1"/>
            </p:cNvSpPr>
            <p:nvPr/>
          </p:nvSpPr>
          <p:spPr bwMode="auto">
            <a:xfrm>
              <a:off x="2426" y="799"/>
              <a:ext cx="885" cy="5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ko-KR" altLang="en-US" sz="2000" dirty="0" smtClean="0">
                  <a:solidFill>
                    <a:srgbClr val="006600"/>
                  </a:solidFill>
                  <a:latin typeface="HY나무B" pitchFamily="18" charset="-127"/>
                  <a:ea typeface="HY나무B" pitchFamily="18" charset="-127"/>
                </a:rPr>
                <a:t>이주노동자 강의</a:t>
              </a:r>
              <a:endParaRPr lang="en-US" altLang="ko-KR" sz="2000" dirty="0">
                <a:solidFill>
                  <a:srgbClr val="006600"/>
                </a:solidFill>
                <a:latin typeface="HY나무B" pitchFamily="18" charset="-127"/>
                <a:ea typeface="HY나무B" pitchFamily="18" charset="-127"/>
              </a:endParaRPr>
            </a:p>
          </p:txBody>
        </p:sp>
      </p:grp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785786" y="2071678"/>
            <a:ext cx="7929618" cy="1214446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30000"/>
              </a:lnSpc>
              <a:buFontTx/>
              <a:buChar char="-"/>
            </a:pPr>
            <a:endParaRPr lang="en-US" altLang="ko-KR" sz="1600" dirty="0" smtClean="0"/>
          </a:p>
          <a:p>
            <a:pPr>
              <a:buFontTx/>
              <a:buChar char="-"/>
            </a:pPr>
            <a:r>
              <a:rPr lang="ko-KR" altLang="en-US" sz="1600" dirty="0" smtClean="0"/>
              <a:t> 이주노동자들의 현주소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이주노동자들이 한국에 적응할 수 있는 제도가 구체적으로 </a:t>
            </a:r>
            <a:endParaRPr lang="en-US" altLang="ko-KR" sz="1600" dirty="0" smtClean="0"/>
          </a:p>
          <a:p>
            <a:r>
              <a:rPr lang="en-US" altLang="ko-KR" sz="1600" dirty="0" smtClean="0"/>
              <a:t>  </a:t>
            </a:r>
            <a:r>
              <a:rPr lang="ko-KR" altLang="en-US" sz="1600" dirty="0" smtClean="0"/>
              <a:t>마련되어 있지 않아 법률적으로나 생활적인 부분에서 그냥 당할 수밖에 없다는 것</a:t>
            </a:r>
            <a:r>
              <a:rPr lang="en-US" altLang="ko-KR" sz="1600" dirty="0" smtClean="0"/>
              <a:t>)</a:t>
            </a:r>
          </a:p>
          <a:p>
            <a:r>
              <a:rPr lang="en-US" altLang="ko-KR" sz="1600" dirty="0" smtClean="0"/>
              <a:t>- </a:t>
            </a:r>
            <a:r>
              <a:rPr lang="ko-KR" altLang="en-US" sz="1600" dirty="0" smtClean="0"/>
              <a:t>이주노동자 문제에 대해 다문화적 접근이 필요</a:t>
            </a:r>
            <a:r>
              <a:rPr lang="en-US" altLang="ko-KR" sz="1600" dirty="0" smtClean="0"/>
              <a:t>.</a:t>
            </a:r>
          </a:p>
          <a:p>
            <a:pPr>
              <a:buFontTx/>
              <a:buChar char="-"/>
            </a:pPr>
            <a:r>
              <a:rPr lang="ko-KR" altLang="en-US" sz="1600" dirty="0" smtClean="0"/>
              <a:t> 빈곤국가에 건전한 공동체를 건설하고 이를 장기적으로 진행하는 네트워킹이 필요</a:t>
            </a:r>
            <a:r>
              <a:rPr lang="en-US" altLang="ko-KR" sz="1600" dirty="0" smtClean="0"/>
              <a:t>.</a:t>
            </a:r>
          </a:p>
          <a:p>
            <a:pPr>
              <a:buFontTx/>
              <a:buChar char="-"/>
            </a:pPr>
            <a:endParaRPr lang="en-US" altLang="ko-KR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 flipV="1">
            <a:off x="5572132" y="642917"/>
            <a:ext cx="3429024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2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 rot="10800000">
            <a:off x="571472" y="928670"/>
            <a:ext cx="7072362" cy="714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42844" y="142852"/>
            <a:ext cx="8858312" cy="6572296"/>
          </a:xfrm>
          <a:prstGeom prst="roundRect">
            <a:avLst>
              <a:gd name="adj" fmla="val 4774"/>
            </a:avLst>
          </a:prstGeom>
          <a:noFill/>
          <a:ln w="76200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나뭇잎3.png"/>
          <p:cNvPicPr>
            <a:picLocks noChangeAspect="1"/>
          </p:cNvPicPr>
          <p:nvPr/>
        </p:nvPicPr>
        <p:blipFill>
          <a:blip r:embed="rId2"/>
          <a:srcRect l="82742" t="17197" r="7336" b="63121"/>
          <a:stretch>
            <a:fillRect/>
          </a:stretch>
        </p:blipFill>
        <p:spPr>
          <a:xfrm rot="906324">
            <a:off x="8734066" y="39430"/>
            <a:ext cx="359882" cy="431859"/>
          </a:xfrm>
          <a:prstGeom prst="rect">
            <a:avLst/>
          </a:prstGeom>
        </p:spPr>
      </p:pic>
      <p:pic>
        <p:nvPicPr>
          <p:cNvPr id="8" name="그림 7" descr="나뭇잎1.png"/>
          <p:cNvPicPr>
            <a:picLocks noChangeAspect="1"/>
          </p:cNvPicPr>
          <p:nvPr/>
        </p:nvPicPr>
        <p:blipFill>
          <a:blip r:embed="rId3"/>
          <a:srcRect l="60914" t="23757" r="29164" b="54921"/>
          <a:stretch>
            <a:fillRect/>
          </a:stretch>
        </p:blipFill>
        <p:spPr>
          <a:xfrm>
            <a:off x="8643966" y="0"/>
            <a:ext cx="274761" cy="357190"/>
          </a:xfrm>
          <a:prstGeom prst="rect">
            <a:avLst/>
          </a:prstGeom>
        </p:spPr>
      </p:pic>
      <p:sp>
        <p:nvSpPr>
          <p:cNvPr id="10" name="현 9"/>
          <p:cNvSpPr/>
          <p:nvPr/>
        </p:nvSpPr>
        <p:spPr>
          <a:xfrm rot="2396042">
            <a:off x="387655" y="293520"/>
            <a:ext cx="510508" cy="725661"/>
          </a:xfrm>
          <a:prstGeom prst="chord">
            <a:avLst>
              <a:gd name="adj1" fmla="val 16589460"/>
              <a:gd name="adj2" fmla="val 16200000"/>
            </a:avLst>
          </a:prstGeom>
          <a:solidFill>
            <a:srgbClr val="7030A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00100" y="357166"/>
            <a:ext cx="492922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한 주간 했던 프로그램</a:t>
            </a:r>
          </a:p>
          <a:p>
            <a:endParaRPr lang="ko-KR" alt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굵은으뜸체" pitchFamily="18" charset="-127"/>
              <a:ea typeface="굵은으뜸체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 rot="21151131">
            <a:off x="450666" y="376873"/>
            <a:ext cx="384488" cy="568058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2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7950" y="21429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아산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Y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활동 보고서</a:t>
            </a:r>
            <a:endParaRPr lang="ko-KR" alt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</p:txBody>
      </p:sp>
      <p:grpSp>
        <p:nvGrpSpPr>
          <p:cNvPr id="22" name="Group 39"/>
          <p:cNvGrpSpPr>
            <a:grpSpLocks/>
          </p:cNvGrpSpPr>
          <p:nvPr/>
        </p:nvGrpSpPr>
        <p:grpSpPr bwMode="auto">
          <a:xfrm>
            <a:off x="285720" y="1206493"/>
            <a:ext cx="3571900" cy="579433"/>
            <a:chOff x="2290" y="799"/>
            <a:chExt cx="1218" cy="613"/>
          </a:xfrm>
        </p:grpSpPr>
        <p:pic>
          <p:nvPicPr>
            <p:cNvPr id="23" name="Picture 37" descr="sphere01-y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90" y="830"/>
              <a:ext cx="1218" cy="582"/>
            </a:xfrm>
            <a:prstGeom prst="rect">
              <a:avLst/>
            </a:prstGeom>
            <a:noFill/>
          </p:spPr>
        </p:pic>
        <p:sp>
          <p:nvSpPr>
            <p:cNvPr id="24" name="Rectangle 38"/>
            <p:cNvSpPr>
              <a:spLocks noChangeArrowheads="1"/>
            </p:cNvSpPr>
            <p:nvPr/>
          </p:nvSpPr>
          <p:spPr bwMode="auto">
            <a:xfrm>
              <a:off x="2426" y="799"/>
              <a:ext cx="885" cy="5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ko-KR" altLang="en-US" sz="2000" dirty="0" err="1" smtClean="0">
                  <a:solidFill>
                    <a:srgbClr val="006600"/>
                  </a:solidFill>
                  <a:latin typeface="HY나무B" pitchFamily="18" charset="-127"/>
                  <a:ea typeface="HY나무B" pitchFamily="18" charset="-127"/>
                </a:rPr>
                <a:t>가자지구</a:t>
              </a:r>
              <a:r>
                <a:rPr lang="ko-KR" altLang="en-US" sz="2000" dirty="0" smtClean="0">
                  <a:solidFill>
                    <a:srgbClr val="006600"/>
                  </a:solidFill>
                  <a:latin typeface="HY나무B" pitchFamily="18" charset="-127"/>
                  <a:ea typeface="HY나무B" pitchFamily="18" charset="-127"/>
                </a:rPr>
                <a:t> 모금 캠페인</a:t>
              </a:r>
              <a:endParaRPr lang="en-US" altLang="ko-KR" sz="2000" dirty="0">
                <a:solidFill>
                  <a:srgbClr val="006600"/>
                </a:solidFill>
                <a:latin typeface="HY나무B" pitchFamily="18" charset="-127"/>
                <a:ea typeface="HY나무B" pitchFamily="18" charset="-127"/>
              </a:endParaRPr>
            </a:p>
          </p:txBody>
        </p:sp>
      </p:grp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714348" y="1857364"/>
            <a:ext cx="8001056" cy="4429156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110000"/>
              </a:lnSpc>
              <a:buFontTx/>
              <a:buChar char="-"/>
            </a:pPr>
            <a:endParaRPr lang="en-US" altLang="ko-KR" sz="1600" b="1" dirty="0" smtClean="0"/>
          </a:p>
          <a:p>
            <a:pPr>
              <a:lnSpc>
                <a:spcPct val="30000"/>
              </a:lnSpc>
              <a:buFontTx/>
              <a:buChar char="-"/>
            </a:pPr>
            <a:r>
              <a:rPr lang="ko-KR" altLang="en-US" sz="1600" b="1" dirty="0" smtClean="0"/>
              <a:t> 캠페인 취지</a:t>
            </a:r>
            <a:endParaRPr lang="en-US" altLang="ko-KR" sz="1600" b="1" dirty="0" smtClean="0"/>
          </a:p>
          <a:p>
            <a:pPr>
              <a:lnSpc>
                <a:spcPct val="110000"/>
              </a:lnSpc>
            </a:pPr>
            <a:r>
              <a:rPr lang="ko-KR" altLang="en-US" sz="1600" dirty="0" smtClean="0"/>
              <a:t> 가자</a:t>
            </a:r>
            <a:r>
              <a:rPr lang="en-US" altLang="ko-KR" sz="1600" dirty="0" smtClean="0"/>
              <a:t>YMCA</a:t>
            </a:r>
            <a:r>
              <a:rPr lang="ko-KR" altLang="en-US" sz="1600" dirty="0" smtClean="0"/>
              <a:t>는 전쟁 희생자가 된 수천 명의 민간인들을 위한 구호활동을 펼치고 있다</a:t>
            </a:r>
            <a:r>
              <a:rPr lang="en-US" altLang="ko-KR" sz="1600" dirty="0" smtClean="0"/>
              <a:t>.  </a:t>
            </a:r>
          </a:p>
          <a:p>
            <a:pPr>
              <a:lnSpc>
                <a:spcPct val="110000"/>
              </a:lnSpc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학교에 피신해 있는 </a:t>
            </a:r>
            <a:r>
              <a:rPr lang="ko-KR" altLang="en-US" sz="1600" dirty="0" err="1" smtClean="0"/>
              <a:t>수천명의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가자지구</a:t>
            </a:r>
            <a:r>
              <a:rPr lang="ko-KR" altLang="en-US" sz="1600" dirty="0" smtClean="0"/>
              <a:t> 민간인들은 시급한 도움을 필요로 하고 있다</a:t>
            </a:r>
            <a:r>
              <a:rPr lang="en-US" altLang="ko-KR" sz="1600" dirty="0" smtClean="0"/>
              <a:t>.   </a:t>
            </a:r>
          </a:p>
          <a:p>
            <a:pPr>
              <a:lnSpc>
                <a:spcPct val="110000"/>
              </a:lnSpc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이에 따라 한국</a:t>
            </a:r>
            <a:r>
              <a:rPr lang="en-US" altLang="ko-KR" sz="1600" dirty="0" smtClean="0"/>
              <a:t>YMCA</a:t>
            </a:r>
            <a:r>
              <a:rPr lang="ko-KR" altLang="en-US" sz="1600" dirty="0" smtClean="0"/>
              <a:t>와 </a:t>
            </a:r>
            <a:r>
              <a:rPr lang="en-US" altLang="ko-KR" sz="1600" dirty="0" smtClean="0"/>
              <a:t>YMCA</a:t>
            </a:r>
            <a:r>
              <a:rPr lang="ko-KR" altLang="en-US" sz="1600" dirty="0" smtClean="0"/>
              <a:t>세계연맹은 생명을 구하려는 가자</a:t>
            </a:r>
            <a:r>
              <a:rPr lang="en-US" altLang="ko-KR" sz="1600" dirty="0" smtClean="0"/>
              <a:t>YMCA</a:t>
            </a:r>
            <a:r>
              <a:rPr lang="ko-KR" altLang="en-US" sz="1600" dirty="0" smtClean="0"/>
              <a:t>의 노력을 지원</a:t>
            </a:r>
            <a:endParaRPr lang="en-US" altLang="ko-KR" sz="1600" dirty="0" smtClean="0"/>
          </a:p>
          <a:p>
            <a:pPr>
              <a:lnSpc>
                <a:spcPct val="110000"/>
              </a:lnSpc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하기 위한 긴급 모금활동을 시작하게 되었다</a:t>
            </a:r>
            <a:r>
              <a:rPr lang="en-US" altLang="ko-KR" sz="1600" dirty="0" smtClean="0"/>
              <a:t>.</a:t>
            </a:r>
          </a:p>
          <a:p>
            <a:pPr>
              <a:lnSpc>
                <a:spcPct val="50000"/>
              </a:lnSpc>
              <a:buFontTx/>
              <a:buChar char="-"/>
            </a:pPr>
            <a:endParaRPr lang="en-US" altLang="ko-KR" sz="1600" b="1" dirty="0" smtClean="0"/>
          </a:p>
          <a:p>
            <a:pPr>
              <a:lnSpc>
                <a:spcPct val="110000"/>
              </a:lnSpc>
              <a:buFontTx/>
              <a:buChar char="-"/>
            </a:pPr>
            <a:r>
              <a:rPr lang="en-US" altLang="ko-KR" sz="1600" b="1" dirty="0" smtClean="0"/>
              <a:t> </a:t>
            </a:r>
            <a:r>
              <a:rPr lang="ko-KR" altLang="en-US" sz="1600" b="1" dirty="0" smtClean="0"/>
              <a:t>모금 첫째 날</a:t>
            </a:r>
            <a:endParaRPr lang="en-US" altLang="ko-KR" sz="1600" b="1" dirty="0" smtClean="0"/>
          </a:p>
          <a:p>
            <a:pPr>
              <a:lnSpc>
                <a:spcPct val="110000"/>
              </a:lnSpc>
              <a:buFontTx/>
              <a:buChar char="-"/>
            </a:pPr>
            <a:r>
              <a:rPr lang="ko-KR" altLang="en-US" sz="1600" dirty="0" smtClean="0"/>
              <a:t> 준비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전단지</a:t>
            </a:r>
            <a:r>
              <a:rPr lang="en-US" altLang="ko-KR" sz="1600" dirty="0" smtClean="0"/>
              <a:t> 100</a:t>
            </a:r>
            <a:r>
              <a:rPr lang="ko-KR" altLang="en-US" sz="1600" dirty="0" smtClean="0"/>
              <a:t>장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판넬</a:t>
            </a:r>
            <a:r>
              <a:rPr lang="en-US" altLang="ko-KR" sz="1600" dirty="0" smtClean="0"/>
              <a:t> 3</a:t>
            </a:r>
            <a:r>
              <a:rPr lang="ko-KR" altLang="en-US" sz="1600" dirty="0" smtClean="0"/>
              <a:t>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모금해 주신 분들을 위한 </a:t>
            </a:r>
            <a:r>
              <a:rPr lang="en-US" altLang="ko-KR" sz="1600" dirty="0" smtClean="0"/>
              <a:t>Peace Coffee(</a:t>
            </a:r>
            <a:r>
              <a:rPr lang="ko-KR" altLang="en-US" sz="1600" dirty="0" smtClean="0"/>
              <a:t>컵에 </a:t>
            </a:r>
            <a:r>
              <a:rPr lang="en-US" altLang="ko-KR" sz="1600" dirty="0" smtClean="0"/>
              <a:t>‘</a:t>
            </a:r>
            <a:r>
              <a:rPr lang="ko-KR" altLang="en-US" sz="1600" dirty="0" smtClean="0"/>
              <a:t>당신은 이미 </a:t>
            </a:r>
            <a:r>
              <a:rPr lang="en-US" altLang="ko-KR" sz="1600" dirty="0" smtClean="0"/>
              <a:t>peace maker</a:t>
            </a:r>
            <a:r>
              <a:rPr lang="ko-KR" altLang="en-US" sz="1600" dirty="0" smtClean="0"/>
              <a:t>입니다</a:t>
            </a:r>
            <a:r>
              <a:rPr lang="en-US" altLang="ko-KR" sz="1600" dirty="0" smtClean="0"/>
              <a:t>.’ </a:t>
            </a:r>
            <a:r>
              <a:rPr lang="ko-KR" altLang="en-US" sz="1600" dirty="0" smtClean="0"/>
              <a:t>라벨 부착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와 우리밀 </a:t>
            </a:r>
            <a:r>
              <a:rPr lang="ko-KR" altLang="en-US" sz="1600" dirty="0" err="1" smtClean="0"/>
              <a:t>와플</a:t>
            </a:r>
            <a:endParaRPr lang="en-US" altLang="ko-KR" sz="1600" dirty="0" smtClean="0"/>
          </a:p>
          <a:p>
            <a:pPr>
              <a:lnSpc>
                <a:spcPct val="110000"/>
              </a:lnSpc>
              <a:buFontTx/>
              <a:buChar char="-"/>
            </a:pPr>
            <a:r>
              <a:rPr lang="ko-KR" altLang="en-US" sz="1600" dirty="0" smtClean="0"/>
              <a:t> 장소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온양온천역</a:t>
            </a:r>
            <a:endParaRPr lang="en-US" altLang="ko-KR" sz="1600" dirty="0" smtClean="0"/>
          </a:p>
          <a:p>
            <a:pPr>
              <a:lnSpc>
                <a:spcPct val="110000"/>
              </a:lnSpc>
              <a:buFontTx/>
              <a:buChar char="-"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전략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테이블 위에 모금함을 놓고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그 주변에 </a:t>
            </a:r>
            <a:r>
              <a:rPr lang="ko-KR" altLang="en-US" sz="1600" dirty="0" err="1" smtClean="0"/>
              <a:t>판넬</a:t>
            </a:r>
            <a:r>
              <a:rPr lang="ko-KR" altLang="en-US" sz="1600" dirty="0" smtClean="0"/>
              <a:t> 설치</a:t>
            </a:r>
            <a:r>
              <a:rPr lang="en-US" altLang="ko-KR" sz="1600" dirty="0" smtClean="0"/>
              <a:t>. </a:t>
            </a:r>
          </a:p>
          <a:p>
            <a:pPr>
              <a:lnSpc>
                <a:spcPct val="110000"/>
              </a:lnSpc>
            </a:pPr>
            <a:r>
              <a:rPr lang="en-US" altLang="ko-KR" sz="1600" dirty="0" smtClean="0"/>
              <a:t>  </a:t>
            </a:r>
            <a:r>
              <a:rPr lang="ko-KR" altLang="en-US" sz="1600" dirty="0" smtClean="0"/>
              <a:t>지나가는 사람들에게 </a:t>
            </a:r>
            <a:r>
              <a:rPr lang="ko-KR" altLang="en-US" sz="1600" dirty="0" err="1" smtClean="0"/>
              <a:t>전단지를</a:t>
            </a:r>
            <a:r>
              <a:rPr lang="ko-KR" altLang="en-US" sz="1600" dirty="0" smtClean="0"/>
              <a:t> 나눠주며 호소</a:t>
            </a:r>
            <a:r>
              <a:rPr lang="en-US" altLang="ko-KR" sz="1600" dirty="0" smtClean="0"/>
              <a:t>.</a:t>
            </a:r>
            <a:r>
              <a:rPr lang="ko-KR" altLang="en-US" sz="1600" dirty="0" smtClean="0"/>
              <a:t/>
            </a:r>
            <a:br>
              <a:rPr lang="ko-KR" altLang="en-US" sz="1600" dirty="0" smtClean="0"/>
            </a:br>
            <a:r>
              <a:rPr lang="en-US" altLang="ko-KR" sz="1600" dirty="0" smtClean="0"/>
              <a:t>- </a:t>
            </a:r>
            <a:r>
              <a:rPr lang="ko-KR" altLang="en-US" sz="1600" dirty="0" smtClean="0"/>
              <a:t>시민들의 반응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어르신들이 많았다</a:t>
            </a:r>
            <a:r>
              <a:rPr lang="en-US" altLang="ko-KR" sz="1600" dirty="0" smtClean="0"/>
              <a:t>. </a:t>
            </a:r>
          </a:p>
          <a:p>
            <a:pPr>
              <a:lnSpc>
                <a:spcPct val="110000"/>
              </a:lnSpc>
            </a:pPr>
            <a:r>
              <a:rPr lang="en-US" altLang="ko-KR" sz="1600" dirty="0" smtClean="0">
                <a:solidFill>
                  <a:srgbClr val="FF0000"/>
                </a:solidFill>
              </a:rPr>
              <a:t> 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모금액이</a:t>
            </a:r>
            <a:r>
              <a:rPr lang="ko-KR" altLang="en-US" sz="1600" dirty="0" smtClean="0">
                <a:solidFill>
                  <a:srgbClr val="FF0000"/>
                </a:solidFill>
              </a:rPr>
              <a:t> 어디로 가는지</a:t>
            </a:r>
            <a:r>
              <a:rPr lang="en-US" altLang="ko-KR" sz="1600" dirty="0" smtClean="0">
                <a:solidFill>
                  <a:srgbClr val="FF0000"/>
                </a:solidFill>
              </a:rPr>
              <a:t>, </a:t>
            </a:r>
            <a:r>
              <a:rPr lang="ko-KR" altLang="en-US" sz="1600" dirty="0" smtClean="0">
                <a:solidFill>
                  <a:srgbClr val="FF0000"/>
                </a:solidFill>
              </a:rPr>
              <a:t>어떻게 쓰이는지 </a:t>
            </a:r>
            <a:endParaRPr lang="en-US" altLang="ko-KR" sz="1600" dirty="0" smtClean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</a:pPr>
            <a:r>
              <a:rPr lang="en-US" altLang="ko-KR" sz="1600" dirty="0" smtClean="0">
                <a:solidFill>
                  <a:srgbClr val="FF0000"/>
                </a:solidFill>
              </a:rPr>
              <a:t>  </a:t>
            </a:r>
            <a:r>
              <a:rPr lang="ko-KR" altLang="en-US" sz="1600" dirty="0" smtClean="0">
                <a:solidFill>
                  <a:srgbClr val="FF0000"/>
                </a:solidFill>
              </a:rPr>
              <a:t>궁금해 하시는 분도</a:t>
            </a:r>
            <a:r>
              <a:rPr lang="ko-KR" altLang="en-US" sz="1600" dirty="0" smtClean="0"/>
              <a:t> 있었으나 대부분 무관심</a:t>
            </a:r>
            <a:r>
              <a:rPr lang="en-US" altLang="ko-KR" sz="1600" dirty="0" smtClean="0"/>
              <a:t>.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ko-KR" altLang="en-US" sz="1600" dirty="0" smtClean="0"/>
              <a:t> 총 </a:t>
            </a:r>
            <a:r>
              <a:rPr lang="ko-KR" altLang="en-US" sz="1600" dirty="0" err="1" smtClean="0"/>
              <a:t>모금액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58650</a:t>
            </a:r>
            <a:r>
              <a:rPr lang="ko-KR" altLang="en-US" sz="1600" dirty="0" smtClean="0"/>
              <a:t>원</a:t>
            </a:r>
            <a:endParaRPr lang="en-US" altLang="ko-KR" sz="1600" dirty="0" smtClean="0"/>
          </a:p>
          <a:p>
            <a:endParaRPr lang="ko-KR" altLang="en-US" sz="1600" dirty="0" smtClean="0"/>
          </a:p>
          <a:p>
            <a:endParaRPr lang="ko-KR" altLang="en-US" sz="1600" dirty="0"/>
          </a:p>
        </p:txBody>
      </p:sp>
      <p:pic>
        <p:nvPicPr>
          <p:cNvPr id="4" name="Picture 4" descr="j0417956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5500694" y="4500570"/>
            <a:ext cx="34289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그룹 28"/>
          <p:cNvGrpSpPr/>
          <p:nvPr/>
        </p:nvGrpSpPr>
        <p:grpSpPr>
          <a:xfrm>
            <a:off x="785786" y="1286814"/>
            <a:ext cx="7643866" cy="4722144"/>
            <a:chOff x="571472" y="330814"/>
            <a:chExt cx="6572296" cy="7954507"/>
          </a:xfrm>
        </p:grpSpPr>
        <p:sp>
          <p:nvSpPr>
            <p:cNvPr id="30" name="AutoShape 220"/>
            <p:cNvSpPr>
              <a:spLocks noChangeArrowheads="1"/>
            </p:cNvSpPr>
            <p:nvPr/>
          </p:nvSpPr>
          <p:spPr bwMode="auto">
            <a:xfrm>
              <a:off x="642910" y="1357298"/>
              <a:ext cx="6429420" cy="3714776"/>
            </a:xfrm>
            <a:prstGeom prst="roundRect">
              <a:avLst>
                <a:gd name="adj" fmla="val 2120"/>
              </a:avLst>
            </a:prstGeom>
            <a:solidFill>
              <a:schemeClr val="bg1"/>
            </a:solidFill>
            <a:ln w="9525" algn="ctr">
              <a:noFill/>
              <a:round/>
              <a:headEnd type="none" w="sm" len="sm"/>
              <a:tailEnd type="none" w="sm" len="sm"/>
            </a:ln>
            <a:effectLst/>
          </p:spPr>
          <p:txBody>
            <a:bodyPr lIns="36000" tIns="0" rIns="36000" bIns="0" anchor="ctr"/>
            <a:lstStyle/>
            <a:p>
              <a:pPr algn="l" latinLnBrk="0">
                <a:buClrTx/>
                <a:buFontTx/>
                <a:buNone/>
                <a:tabLst>
                  <a:tab pos="355600" algn="l"/>
                </a:tabLst>
              </a:pPr>
              <a:endParaRPr lang="ko-KR" altLang="ko-KR" sz="1200">
                <a:solidFill>
                  <a:schemeClr val="tx1"/>
                </a:solidFill>
              </a:endParaRPr>
            </a:p>
          </p:txBody>
        </p:sp>
        <p:grpSp>
          <p:nvGrpSpPr>
            <p:cNvPr id="34" name="그룹 25"/>
            <p:cNvGrpSpPr/>
            <p:nvPr/>
          </p:nvGrpSpPr>
          <p:grpSpPr>
            <a:xfrm>
              <a:off x="571472" y="1428736"/>
              <a:ext cx="6572296" cy="6856585"/>
              <a:chOff x="2931000" y="4214818"/>
              <a:chExt cx="4569958" cy="4445206"/>
            </a:xfrm>
          </p:grpSpPr>
          <p:grpSp>
            <p:nvGrpSpPr>
              <p:cNvPr id="38" name="그룹 22"/>
              <p:cNvGrpSpPr/>
              <p:nvPr/>
            </p:nvGrpSpPr>
            <p:grpSpPr>
              <a:xfrm>
                <a:off x="2931000" y="4214818"/>
                <a:ext cx="4569958" cy="4075641"/>
                <a:chOff x="2931000" y="4214818"/>
                <a:chExt cx="4569958" cy="4075641"/>
              </a:xfrm>
            </p:grpSpPr>
            <p:sp>
              <p:nvSpPr>
                <p:cNvPr id="40" name="Rectangle 219"/>
                <p:cNvSpPr>
                  <a:spLocks noChangeArrowheads="1"/>
                </p:cNvSpPr>
                <p:nvPr/>
              </p:nvSpPr>
              <p:spPr bwMode="auto">
                <a:xfrm>
                  <a:off x="2931000" y="4214818"/>
                  <a:ext cx="4569958" cy="4075641"/>
                </a:xfrm>
                <a:prstGeom prst="rect">
                  <a:avLst/>
                </a:prstGeom>
                <a:gradFill rotWithShape="1">
                  <a:gsLst>
                    <a:gs pos="0">
                      <a:srgbClr val="0066CC"/>
                    </a:gs>
                    <a:gs pos="100000">
                      <a:srgbClr val="0066CC">
                        <a:gamma/>
                        <a:tint val="54510"/>
                        <a:invGamma/>
                        <a:alpha val="55000"/>
                      </a:srgbClr>
                    </a:gs>
                  </a:gsLst>
                  <a:lin ang="5400000" scaled="1"/>
                </a:gra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lIns="90000" tIns="0" rIns="90000" bIns="0" anchor="ctr"/>
                <a:lstStyle/>
                <a:p>
                  <a:pPr algn="r" eaLnBrk="0" latinLnBrk="0" hangingPunct="0">
                    <a:lnSpc>
                      <a:spcPct val="101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endParaRPr lang="ko-KR" altLang="ko-KR" sz="15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41" name="AutoShape 220"/>
                <p:cNvSpPr>
                  <a:spLocks noChangeArrowheads="1"/>
                </p:cNvSpPr>
                <p:nvPr/>
              </p:nvSpPr>
              <p:spPr bwMode="auto">
                <a:xfrm>
                  <a:off x="3000364" y="4286257"/>
                  <a:ext cx="4429156" cy="3911575"/>
                </a:xfrm>
                <a:prstGeom prst="roundRect">
                  <a:avLst>
                    <a:gd name="adj" fmla="val 2120"/>
                  </a:avLst>
                </a:prstGeom>
                <a:solidFill>
                  <a:schemeClr val="bg1">
                    <a:alpha val="53000"/>
                  </a:schemeClr>
                </a:solidFill>
                <a:ln w="9525" algn="ctr">
                  <a:solidFill>
                    <a:srgbClr val="CCECFF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lIns="36000" tIns="0" rIns="36000" bIns="0" anchor="ctr"/>
                <a:lstStyle/>
                <a:p>
                  <a:pPr algn="l" latinLnBrk="0">
                    <a:buClrTx/>
                    <a:buFontTx/>
                    <a:buNone/>
                    <a:tabLst>
                      <a:tab pos="355600" algn="l"/>
                    </a:tabLst>
                  </a:pPr>
                  <a:endParaRPr lang="ko-KR" altLang="ko-KR" sz="120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9" name="Text Box 221"/>
              <p:cNvSpPr txBox="1">
                <a:spLocks noChangeArrowheads="1"/>
              </p:cNvSpPr>
              <p:nvPr/>
            </p:nvSpPr>
            <p:spPr bwMode="auto">
              <a:xfrm>
                <a:off x="3071802" y="4357694"/>
                <a:ext cx="4286280" cy="430233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90000" tIns="0" rIns="90000" bIns="0">
                <a:spAutoFit/>
              </a:bodyPr>
              <a:lstStyle/>
              <a:p>
                <a:pPr>
                  <a:buFontTx/>
                  <a:buChar char="-"/>
                </a:pPr>
                <a:endParaRPr lang="en-US" altLang="ko-KR" sz="1600" b="1" dirty="0" smtClean="0">
                  <a:latin typeface="HY강B" pitchFamily="18" charset="-127"/>
                  <a:ea typeface="HY강B" pitchFamily="18" charset="-127"/>
                </a:endParaRPr>
              </a:p>
              <a:p>
                <a:pPr>
                  <a:buFontTx/>
                  <a:buChar char="-"/>
                </a:pP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 경험부족</a:t>
                </a:r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·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사전지식 부족으로 효과적으로 업무를 수행하지 못했다</a:t>
                </a:r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. </a:t>
                </a:r>
              </a:p>
              <a:p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  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아산 </a:t>
                </a:r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Y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와 소통 부족으로 인해 의도나 추진방향에 대해 자세히 알지 못함</a:t>
                </a:r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. </a:t>
                </a:r>
              </a:p>
              <a:p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  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의사표현을 결정에 어려움</a:t>
                </a:r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 </a:t>
                </a:r>
              </a:p>
              <a:p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  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준비할 부족으로 인한 산만한 진행</a:t>
                </a:r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. </a:t>
                </a:r>
                <a:endParaRPr lang="ko-KR" altLang="en-US" sz="1600" b="1" dirty="0" smtClean="0">
                  <a:latin typeface="HY강B" pitchFamily="18" charset="-127"/>
                  <a:ea typeface="HY강B" pitchFamily="18" charset="-127"/>
                </a:endParaRPr>
              </a:p>
              <a:p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  But </a:t>
                </a:r>
                <a:r>
                  <a:rPr lang="ko-KR" altLang="en-US" sz="1600" b="1" dirty="0" smtClean="0">
                    <a:solidFill>
                      <a:srgbClr val="FF0000"/>
                    </a:solidFill>
                    <a:latin typeface="HY강B" pitchFamily="18" charset="-127"/>
                    <a:ea typeface="HY강B" pitchFamily="18" charset="-127"/>
                  </a:rPr>
                  <a:t>진지한 사안을 두고 흥겨운 분위기가 </a:t>
                </a:r>
                <a:r>
                  <a:rPr lang="ko-KR" altLang="en-US" sz="1600" b="1" dirty="0" err="1" smtClean="0">
                    <a:solidFill>
                      <a:srgbClr val="FF0000"/>
                    </a:solidFill>
                    <a:latin typeface="HY강B" pitchFamily="18" charset="-127"/>
                    <a:ea typeface="HY강B" pitchFamily="18" charset="-127"/>
                  </a:rPr>
                  <a:t>옳을까란</a:t>
                </a:r>
                <a:r>
                  <a:rPr lang="ko-KR" altLang="en-US" sz="1600" b="1" dirty="0" smtClean="0">
                    <a:solidFill>
                      <a:srgbClr val="FF0000"/>
                    </a:solidFill>
                    <a:latin typeface="HY강B" pitchFamily="18" charset="-127"/>
                    <a:ea typeface="HY강B" pitchFamily="18" charset="-127"/>
                  </a:rPr>
                  <a:t> 생각에 대해 문제의식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을 </a:t>
                </a:r>
                <a:endParaRPr lang="en-US" altLang="ko-KR" sz="1600" b="1" dirty="0" smtClean="0">
                  <a:latin typeface="HY강B" pitchFamily="18" charset="-127"/>
                  <a:ea typeface="HY강B" pitchFamily="18" charset="-127"/>
                </a:endParaRPr>
              </a:p>
              <a:p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  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느낌</a:t>
                </a:r>
              </a:p>
              <a:p>
                <a:endParaRPr lang="en-US" altLang="ko-KR" sz="1600" b="1" dirty="0" smtClean="0">
                  <a:latin typeface="HY강B" pitchFamily="18" charset="-127"/>
                  <a:ea typeface="HY강B" pitchFamily="18" charset="-127"/>
                </a:endParaRPr>
              </a:p>
              <a:p>
                <a:pPr>
                  <a:buFontTx/>
                  <a:buChar char="-"/>
                </a:pP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 이벤트 </a:t>
                </a:r>
                <a:r>
                  <a:rPr lang="ko-KR" altLang="en-US" sz="1600" b="1" dirty="0" err="1" smtClean="0">
                    <a:latin typeface="HY강B" pitchFamily="18" charset="-127"/>
                    <a:ea typeface="HY강B" pitchFamily="18" charset="-127"/>
                  </a:rPr>
                  <a:t>물품에대한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 고찰</a:t>
                </a:r>
                <a:endParaRPr lang="en-US" altLang="ko-KR" sz="1600" b="1" dirty="0" smtClean="0">
                  <a:latin typeface="HY강B" pitchFamily="18" charset="-127"/>
                  <a:ea typeface="HY강B" pitchFamily="18" charset="-127"/>
                </a:endParaRPr>
              </a:p>
              <a:p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    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책갈피 </a:t>
                </a:r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: 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책갈피를 마무리 짓지 못해 시민들에게 나눠주지 못했음</a:t>
                </a:r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. </a:t>
                </a:r>
                <a:endParaRPr lang="ko-KR" altLang="en-US" sz="1600" b="1" dirty="0" smtClean="0">
                  <a:latin typeface="HY강B" pitchFamily="18" charset="-127"/>
                  <a:ea typeface="HY강B" pitchFamily="18" charset="-127"/>
                </a:endParaRPr>
              </a:p>
              <a:p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    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홍보물 </a:t>
                </a:r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: 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할머니</a:t>
                </a:r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, 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할아버지들이 에게 구독의 관심을 이끌어내지 </a:t>
                </a:r>
                <a:r>
                  <a:rPr lang="ko-KR" altLang="en-US" sz="1600" b="1" dirty="0" err="1" smtClean="0">
                    <a:latin typeface="HY강B" pitchFamily="18" charset="-127"/>
                    <a:ea typeface="HY강B" pitchFamily="18" charset="-127"/>
                  </a:rPr>
                  <a:t>못했는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 경우</a:t>
                </a:r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. </a:t>
                </a:r>
              </a:p>
              <a:p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    </a:t>
                </a:r>
                <a:r>
                  <a:rPr lang="ko-KR" altLang="en-US" sz="1600" b="1" dirty="0" err="1" smtClean="0">
                    <a:latin typeface="HY강B" pitchFamily="18" charset="-127"/>
                    <a:ea typeface="HY강B" pitchFamily="18" charset="-127"/>
                  </a:rPr>
                  <a:t>기본멘트를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 통일 </a:t>
                </a:r>
                <a:r>
                  <a:rPr lang="ko-KR" altLang="en-US" sz="1600" b="1" dirty="0" err="1" smtClean="0">
                    <a:latin typeface="HY강B" pitchFamily="18" charset="-127"/>
                    <a:ea typeface="HY강B" pitchFamily="18" charset="-127"/>
                  </a:rPr>
                  <a:t>할것</a:t>
                </a:r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. 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서로 다른 구호를 외쳐서 산만해 보였음</a:t>
                </a:r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.</a:t>
                </a:r>
                <a:endParaRPr lang="ko-KR" altLang="en-US" sz="1600" b="1" dirty="0" smtClean="0">
                  <a:latin typeface="HY강B" pitchFamily="18" charset="-127"/>
                  <a:ea typeface="HY강B" pitchFamily="18" charset="-127"/>
                </a:endParaRPr>
              </a:p>
              <a:p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    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장소를 바꿔보는 것</a:t>
                </a:r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.</a:t>
                </a:r>
                <a:endParaRPr lang="ko-KR" altLang="en-US" sz="1600" b="1" dirty="0" smtClean="0">
                  <a:latin typeface="HY강B" pitchFamily="18" charset="-127"/>
                  <a:ea typeface="HY강B" pitchFamily="18" charset="-127"/>
                </a:endParaRPr>
              </a:p>
              <a:p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    </a:t>
                </a:r>
                <a:r>
                  <a:rPr lang="ko-KR" altLang="en-US" sz="1600" b="1" dirty="0" err="1" smtClean="0">
                    <a:latin typeface="HY강B" pitchFamily="18" charset="-127"/>
                    <a:ea typeface="HY강B" pitchFamily="18" charset="-127"/>
                  </a:rPr>
                  <a:t>가자지구</a:t>
                </a:r>
                <a:r>
                  <a:rPr lang="ko-KR" altLang="en-US" sz="1600" b="1" dirty="0" smtClean="0">
                    <a:latin typeface="HY강B" pitchFamily="18" charset="-127"/>
                    <a:ea typeface="HY강B" pitchFamily="18" charset="-127"/>
                  </a:rPr>
                  <a:t> 상황에 대한 공부 부족</a:t>
                </a:r>
                <a:r>
                  <a:rPr lang="en-US" altLang="ko-KR" sz="1600" b="1" dirty="0" smtClean="0">
                    <a:latin typeface="HY강B" pitchFamily="18" charset="-127"/>
                    <a:ea typeface="HY강B" pitchFamily="18" charset="-127"/>
                  </a:rPr>
                  <a:t>.</a:t>
                </a:r>
                <a:endParaRPr lang="ko-KR" altLang="en-US" sz="1600" b="1" dirty="0" smtClean="0">
                  <a:latin typeface="HY강B" pitchFamily="18" charset="-127"/>
                  <a:ea typeface="HY강B" pitchFamily="18" charset="-127"/>
                </a:endParaRPr>
              </a:p>
              <a:p>
                <a:pPr>
                  <a:buFontTx/>
                  <a:buChar char="-"/>
                </a:pPr>
                <a:endParaRPr lang="en-US" altLang="ko-KR" sz="1600" b="1" dirty="0" smtClean="0">
                  <a:latin typeface="HY강B" pitchFamily="18" charset="-127"/>
                  <a:ea typeface="HY강B" pitchFamily="18" charset="-127"/>
                </a:endParaRPr>
              </a:p>
              <a:p>
                <a:endParaRPr lang="ko-KR" altLang="en-US" sz="1600" b="1" dirty="0">
                  <a:latin typeface="HY강B" pitchFamily="18" charset="-127"/>
                  <a:ea typeface="HY강B" pitchFamily="18" charset="-127"/>
                </a:endParaRPr>
              </a:p>
            </p:txBody>
          </p:sp>
        </p:grpSp>
        <p:grpSp>
          <p:nvGrpSpPr>
            <p:cNvPr id="35" name="그룹 30"/>
            <p:cNvGrpSpPr/>
            <p:nvPr/>
          </p:nvGrpSpPr>
          <p:grpSpPr>
            <a:xfrm>
              <a:off x="642909" y="330814"/>
              <a:ext cx="2333642" cy="2645833"/>
              <a:chOff x="3071802" y="2530826"/>
              <a:chExt cx="2192194" cy="2315103"/>
            </a:xfrm>
          </p:grpSpPr>
          <p:pic>
            <p:nvPicPr>
              <p:cNvPr id="36" name="Picture 223" descr="Untitled-11"/>
              <p:cNvPicPr>
                <a:picLocks noChangeAspect="1" noChangeArrowheads="1"/>
              </p:cNvPicPr>
              <p:nvPr/>
            </p:nvPicPr>
            <p:blipFill>
              <a:blip r:embed="rId6"/>
              <a:srcRect l="10413"/>
              <a:stretch>
                <a:fillRect/>
              </a:stretch>
            </p:blipFill>
            <p:spPr bwMode="auto">
              <a:xfrm>
                <a:off x="3071802" y="2530826"/>
                <a:ext cx="1811915" cy="2315103"/>
              </a:xfrm>
              <a:prstGeom prst="rect">
                <a:avLst/>
              </a:prstGeom>
              <a:noFill/>
            </p:spPr>
          </p:pic>
          <p:sp>
            <p:nvSpPr>
              <p:cNvPr id="37" name="Text Box 224"/>
              <p:cNvSpPr txBox="1">
                <a:spLocks noChangeArrowheads="1"/>
              </p:cNvSpPr>
              <p:nvPr/>
            </p:nvSpPr>
            <p:spPr bwMode="auto">
              <a:xfrm>
                <a:off x="3071802" y="3178968"/>
                <a:ext cx="2192194" cy="3017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90000" tIns="0" rIns="90000" bIns="0">
                <a:spAutoFit/>
              </a:bodyPr>
              <a:lstStyle/>
              <a:p>
                <a:pPr eaLnBrk="0" latinLnBrk="0" hangingPunct="0">
                  <a:lnSpc>
                    <a:spcPct val="101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휴먼둥근헤드라인" pitchFamily="18" charset="-127"/>
                    <a:ea typeface="휴먼둥근헤드라인" pitchFamily="18" charset="-127"/>
                  </a:rPr>
                  <a:t> 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휴먼둥근헤드라인" pitchFamily="18" charset="-127"/>
                    <a:ea typeface="휴먼둥근헤드라인" pitchFamily="18" charset="-127"/>
                  </a:rPr>
                  <a:t>고   찰</a:t>
                </a:r>
                <a:endParaRPr kumimoji="0" lang="en-US" altLang="ko-KR" sz="2400" dirty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 flipV="1">
            <a:off x="5572132" y="642917"/>
            <a:ext cx="3429024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2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 rot="10800000">
            <a:off x="571472" y="928670"/>
            <a:ext cx="7072362" cy="714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42844" y="142852"/>
            <a:ext cx="8858312" cy="6572296"/>
          </a:xfrm>
          <a:prstGeom prst="roundRect">
            <a:avLst>
              <a:gd name="adj" fmla="val 4774"/>
            </a:avLst>
          </a:prstGeom>
          <a:noFill/>
          <a:ln w="76200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4" descr="j041795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500694" y="4500570"/>
            <a:ext cx="34289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그림 6" descr="나뭇잎3.png"/>
          <p:cNvPicPr>
            <a:picLocks noChangeAspect="1"/>
          </p:cNvPicPr>
          <p:nvPr/>
        </p:nvPicPr>
        <p:blipFill>
          <a:blip r:embed="rId3"/>
          <a:srcRect l="82742" t="17197" r="7336" b="63121"/>
          <a:stretch>
            <a:fillRect/>
          </a:stretch>
        </p:blipFill>
        <p:spPr>
          <a:xfrm rot="906324">
            <a:off x="8734066" y="39430"/>
            <a:ext cx="359882" cy="431859"/>
          </a:xfrm>
          <a:prstGeom prst="rect">
            <a:avLst/>
          </a:prstGeom>
        </p:spPr>
      </p:pic>
      <p:pic>
        <p:nvPicPr>
          <p:cNvPr id="8" name="그림 7" descr="나뭇잎1.png"/>
          <p:cNvPicPr>
            <a:picLocks noChangeAspect="1"/>
          </p:cNvPicPr>
          <p:nvPr/>
        </p:nvPicPr>
        <p:blipFill>
          <a:blip r:embed="rId4"/>
          <a:srcRect l="60914" t="23757" r="29164" b="54921"/>
          <a:stretch>
            <a:fillRect/>
          </a:stretch>
        </p:blipFill>
        <p:spPr>
          <a:xfrm>
            <a:off x="8643966" y="0"/>
            <a:ext cx="274761" cy="357190"/>
          </a:xfrm>
          <a:prstGeom prst="rect">
            <a:avLst/>
          </a:prstGeom>
        </p:spPr>
      </p:pic>
      <p:sp>
        <p:nvSpPr>
          <p:cNvPr id="10" name="현 9"/>
          <p:cNvSpPr/>
          <p:nvPr/>
        </p:nvSpPr>
        <p:spPr>
          <a:xfrm rot="2396042">
            <a:off x="387655" y="293520"/>
            <a:ext cx="510508" cy="725661"/>
          </a:xfrm>
          <a:prstGeom prst="chord">
            <a:avLst>
              <a:gd name="adj1" fmla="val 16589460"/>
              <a:gd name="adj2" fmla="val 16200000"/>
            </a:avLst>
          </a:prstGeom>
          <a:solidFill>
            <a:srgbClr val="7030A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00100" y="357166"/>
            <a:ext cx="492922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한 주간 했던 프로그램</a:t>
            </a:r>
          </a:p>
          <a:p>
            <a:endParaRPr lang="ko-KR" alt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굵은으뜸체" pitchFamily="18" charset="-127"/>
              <a:ea typeface="굵은으뜸체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 rot="21151131">
            <a:off x="450666" y="376873"/>
            <a:ext cx="384488" cy="568058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2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7950" y="21429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아산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Y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활동 보고서</a:t>
            </a:r>
            <a:endParaRPr lang="ko-KR" alt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</p:txBody>
      </p:sp>
      <p:grpSp>
        <p:nvGrpSpPr>
          <p:cNvPr id="21" name="Group 39"/>
          <p:cNvGrpSpPr>
            <a:grpSpLocks/>
          </p:cNvGrpSpPr>
          <p:nvPr/>
        </p:nvGrpSpPr>
        <p:grpSpPr bwMode="auto">
          <a:xfrm>
            <a:off x="214282" y="1142984"/>
            <a:ext cx="3500462" cy="579433"/>
            <a:chOff x="2290" y="799"/>
            <a:chExt cx="1218" cy="613"/>
          </a:xfrm>
        </p:grpSpPr>
        <p:pic>
          <p:nvPicPr>
            <p:cNvPr id="22" name="Picture 37" descr="sphere01-y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90" y="830"/>
              <a:ext cx="1218" cy="582"/>
            </a:xfrm>
            <a:prstGeom prst="rect">
              <a:avLst/>
            </a:prstGeom>
            <a:noFill/>
          </p:spPr>
        </p:pic>
        <p:sp>
          <p:nvSpPr>
            <p:cNvPr id="23" name="Rectangle 38"/>
            <p:cNvSpPr>
              <a:spLocks noChangeArrowheads="1"/>
            </p:cNvSpPr>
            <p:nvPr/>
          </p:nvSpPr>
          <p:spPr bwMode="auto">
            <a:xfrm>
              <a:off x="2426" y="799"/>
              <a:ext cx="885" cy="5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ko-KR" altLang="en-US" sz="2000" err="1" smtClean="0">
                  <a:solidFill>
                    <a:srgbClr val="006600"/>
                  </a:solidFill>
                  <a:latin typeface="HY나무B" pitchFamily="18" charset="-127"/>
                  <a:ea typeface="HY나무B" pitchFamily="18" charset="-127"/>
                </a:rPr>
                <a:t>가자지구</a:t>
              </a:r>
              <a:r>
                <a:rPr lang="ko-KR" altLang="en-US" sz="2000" dirty="0" smtClean="0">
                  <a:solidFill>
                    <a:srgbClr val="006600"/>
                  </a:solidFill>
                  <a:latin typeface="HY나무B" pitchFamily="18" charset="-127"/>
                  <a:ea typeface="HY나무B" pitchFamily="18" charset="-127"/>
                </a:rPr>
                <a:t> 모금캠페인</a:t>
              </a:r>
              <a:endParaRPr lang="en-US" altLang="ko-KR" sz="2000" dirty="0">
                <a:solidFill>
                  <a:srgbClr val="006600"/>
                </a:solidFill>
                <a:latin typeface="HY나무B" pitchFamily="18" charset="-127"/>
                <a:ea typeface="HY나무B" pitchFamily="18" charset="-127"/>
              </a:endParaRPr>
            </a:p>
          </p:txBody>
        </p:sp>
      </p:grp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785786" y="1785926"/>
            <a:ext cx="7929618" cy="214314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30000"/>
              </a:lnSpc>
            </a:pPr>
            <a:endParaRPr lang="en-US" altLang="ko-KR" sz="1600" dirty="0" smtClean="0"/>
          </a:p>
          <a:p>
            <a:pPr>
              <a:buFontTx/>
              <a:buChar char="-"/>
            </a:pPr>
            <a:r>
              <a:rPr lang="ko-KR" altLang="en-US" sz="1600" b="1" dirty="0" smtClean="0"/>
              <a:t> 모금 둘째 날</a:t>
            </a:r>
            <a:endParaRPr lang="en-US" altLang="ko-KR" sz="1600" b="1" dirty="0" smtClean="0"/>
          </a:p>
          <a:p>
            <a:pPr>
              <a:buFontTx/>
              <a:buChar char="-"/>
            </a:pPr>
            <a:r>
              <a:rPr lang="ko-KR" altLang="en-US" sz="1600" dirty="0" smtClean="0"/>
              <a:t> 준비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전일과 동일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책갈피 </a:t>
            </a:r>
            <a:r>
              <a:rPr lang="en-US" altLang="ko-KR" sz="1600" dirty="0" smtClean="0"/>
              <a:t>/ </a:t>
            </a:r>
            <a:r>
              <a:rPr lang="ko-KR" altLang="en-US" sz="1600" dirty="0" smtClean="0"/>
              <a:t> 장소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시내</a:t>
            </a:r>
            <a:endParaRPr lang="en-US" altLang="ko-KR" sz="1600" dirty="0" smtClean="0"/>
          </a:p>
          <a:p>
            <a:pPr>
              <a:buFontTx/>
              <a:buChar char="-"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전략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①</a:t>
            </a:r>
            <a:r>
              <a:rPr lang="ko-KR" altLang="en-US" sz="1600" dirty="0" err="1" smtClean="0"/>
              <a:t>멘트</a:t>
            </a:r>
            <a:r>
              <a:rPr lang="ko-KR" altLang="en-US" sz="1600" dirty="0" smtClean="0"/>
              <a:t> 통일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②모금함 근처에서 홍보하다 보면 관성의 법칙에 따라 멈추기가 </a:t>
            </a:r>
            <a:endParaRPr lang="en-US" altLang="ko-KR" sz="1600" dirty="0" smtClean="0"/>
          </a:p>
          <a:p>
            <a:r>
              <a:rPr lang="en-US" altLang="ko-KR" sz="1600" dirty="0" smtClean="0"/>
              <a:t>           </a:t>
            </a:r>
            <a:r>
              <a:rPr lang="ko-KR" altLang="en-US" sz="1600" dirty="0" smtClean="0"/>
              <a:t>힘들어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그냥 휙 지나가버릴 위험이 크므로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활동반경을 넓힌다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③</a:t>
            </a:r>
            <a:r>
              <a:rPr lang="ko-KR" altLang="en-US" sz="1600" dirty="0" err="1" smtClean="0"/>
              <a:t>모금액에</a:t>
            </a:r>
            <a:r>
              <a:rPr lang="ko-KR" altLang="en-US" sz="1600" dirty="0" smtClean="0"/>
              <a:t> </a:t>
            </a:r>
            <a:endParaRPr lang="en-US" altLang="ko-KR" sz="1600" dirty="0" smtClean="0"/>
          </a:p>
          <a:p>
            <a:r>
              <a:rPr lang="en-US" altLang="ko-KR" sz="1600" dirty="0" smtClean="0"/>
              <a:t>           </a:t>
            </a:r>
            <a:r>
              <a:rPr lang="ko-KR" altLang="en-US" sz="1600" dirty="0" smtClean="0"/>
              <a:t>상관없이 커피를 드린다는 점을 강조 ④모금해주신 분들께는 </a:t>
            </a:r>
            <a:r>
              <a:rPr lang="en-US" altLang="ko-KR" sz="1600" dirty="0" smtClean="0"/>
              <a:t>Peace Coffee</a:t>
            </a:r>
          </a:p>
          <a:p>
            <a:r>
              <a:rPr lang="en-US" altLang="ko-KR" sz="1600" dirty="0" smtClean="0"/>
              <a:t>         </a:t>
            </a:r>
            <a:r>
              <a:rPr lang="ko-KR" altLang="en-US" sz="1600" dirty="0" smtClean="0"/>
              <a:t> 우리밀 </a:t>
            </a:r>
            <a:r>
              <a:rPr lang="ko-KR" altLang="en-US" sz="1600" dirty="0" err="1" smtClean="0"/>
              <a:t>와플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책갈피를 아낌없이 드림</a:t>
            </a:r>
            <a:r>
              <a:rPr lang="en-US" altLang="ko-KR" sz="1600" dirty="0" smtClean="0"/>
              <a:t>.</a:t>
            </a:r>
            <a:r>
              <a:rPr lang="ko-KR" altLang="en-US" sz="1600" dirty="0" smtClean="0"/>
              <a:t/>
            </a:r>
            <a:br>
              <a:rPr lang="ko-KR" altLang="en-US" sz="1600" dirty="0" smtClean="0"/>
            </a:br>
            <a:r>
              <a:rPr lang="en-US" altLang="ko-KR" sz="1600" dirty="0" smtClean="0"/>
              <a:t>- </a:t>
            </a:r>
            <a:r>
              <a:rPr lang="ko-KR" altLang="en-US" sz="1600" dirty="0" smtClean="0"/>
              <a:t>시민들의 반응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학생이 많았으며 대부분 무관심</a:t>
            </a:r>
            <a:r>
              <a:rPr lang="en-US" altLang="ko-KR" sz="1600" dirty="0" smtClean="0"/>
              <a:t>.</a:t>
            </a:r>
          </a:p>
          <a:p>
            <a:pPr>
              <a:buFontTx/>
              <a:buChar char="-"/>
            </a:pPr>
            <a:r>
              <a:rPr lang="ko-KR" altLang="en-US" sz="1600" dirty="0" smtClean="0"/>
              <a:t> 총 </a:t>
            </a:r>
            <a:r>
              <a:rPr lang="ko-KR" altLang="en-US" sz="1600" dirty="0" err="1" smtClean="0"/>
              <a:t>모금액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40450</a:t>
            </a:r>
            <a:r>
              <a:rPr lang="ko-KR" altLang="en-US" sz="1600" dirty="0" smtClean="0"/>
              <a:t>원</a:t>
            </a:r>
            <a:br>
              <a:rPr lang="ko-KR" altLang="en-US" sz="1600" dirty="0" smtClean="0"/>
            </a:br>
            <a:endParaRPr lang="ko-KR" altLang="en-US" sz="1600" dirty="0" smtClean="0"/>
          </a:p>
          <a:p>
            <a:endParaRPr lang="ko-KR" altLang="en-US" sz="1600" dirty="0"/>
          </a:p>
        </p:txBody>
      </p: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785786" y="4071942"/>
            <a:ext cx="7929618" cy="214314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30000"/>
              </a:lnSpc>
            </a:pPr>
            <a:endParaRPr lang="en-US" altLang="ko-KR" sz="1600" dirty="0" smtClean="0"/>
          </a:p>
          <a:p>
            <a:pPr>
              <a:buFontTx/>
              <a:buChar char="-"/>
            </a:pPr>
            <a:r>
              <a:rPr lang="ko-KR" altLang="en-US" sz="1600" b="1" dirty="0" smtClean="0"/>
              <a:t> 모금 마지막 날</a:t>
            </a:r>
            <a:endParaRPr lang="en-US" altLang="ko-KR" sz="1600" b="1" dirty="0" smtClean="0"/>
          </a:p>
          <a:p>
            <a:pPr>
              <a:buFontTx/>
              <a:buChar char="-"/>
            </a:pPr>
            <a:r>
              <a:rPr lang="ko-KR" altLang="en-US" sz="1600" dirty="0" smtClean="0"/>
              <a:t> 준비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전일과 동일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책갈피 </a:t>
            </a:r>
            <a:r>
              <a:rPr lang="en-US" altLang="ko-KR" sz="1600" dirty="0" smtClean="0"/>
              <a:t>/ </a:t>
            </a:r>
            <a:r>
              <a:rPr lang="ko-KR" altLang="en-US" sz="1600" dirty="0" smtClean="0"/>
              <a:t> 장소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시내</a:t>
            </a:r>
            <a:endParaRPr lang="en-US" altLang="ko-KR" sz="1600" dirty="0" smtClean="0"/>
          </a:p>
          <a:p>
            <a:pPr>
              <a:buFontTx/>
              <a:buChar char="-"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전략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전일과 동일 </a:t>
            </a:r>
            <a:r>
              <a:rPr lang="en-US" altLang="ko-KR" sz="1600" dirty="0" smtClean="0"/>
              <a:t>/ </a:t>
            </a:r>
            <a:r>
              <a:rPr lang="ko-KR" altLang="en-US" sz="1600" dirty="0" err="1" smtClean="0"/>
              <a:t>판넬을</a:t>
            </a:r>
            <a:r>
              <a:rPr lang="ko-KR" altLang="en-US" sz="1600" dirty="0" smtClean="0"/>
              <a:t> 직접 들어 잘 </a:t>
            </a:r>
            <a:endParaRPr lang="en-US" altLang="ko-KR" sz="1600" dirty="0" smtClean="0"/>
          </a:p>
          <a:p>
            <a:r>
              <a:rPr lang="en-US" altLang="ko-KR" sz="1600" dirty="0" smtClean="0"/>
              <a:t>           </a:t>
            </a:r>
            <a:r>
              <a:rPr lang="ko-KR" altLang="en-US" sz="1600" dirty="0" smtClean="0"/>
              <a:t>보이도록 했으며 감정을 이입하여 호소</a:t>
            </a:r>
            <a:br>
              <a:rPr lang="ko-KR" altLang="en-US" sz="1600" dirty="0" smtClean="0"/>
            </a:br>
            <a:r>
              <a:rPr lang="en-US" altLang="ko-KR" sz="1600" dirty="0" smtClean="0"/>
              <a:t>- </a:t>
            </a:r>
            <a:r>
              <a:rPr lang="ko-KR" altLang="en-US" sz="1600" dirty="0" smtClean="0"/>
              <a:t>시민들의 반응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대부분 무관심했으나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 몇 학생과</a:t>
            </a:r>
            <a:endParaRPr lang="en-US" altLang="ko-KR" sz="1600" dirty="0" smtClean="0"/>
          </a:p>
          <a:p>
            <a:r>
              <a:rPr lang="en-US" altLang="ko-KR" sz="1600" dirty="0" smtClean="0"/>
              <a:t>                       </a:t>
            </a:r>
            <a:r>
              <a:rPr lang="ko-KR" altLang="en-US" sz="1600" dirty="0" smtClean="0"/>
              <a:t>어르신들의 관심이 있었음</a:t>
            </a:r>
            <a:endParaRPr lang="en-US" altLang="ko-KR" sz="1600" dirty="0" smtClean="0"/>
          </a:p>
          <a:p>
            <a:pPr>
              <a:buFontTx/>
              <a:buChar char="-"/>
            </a:pPr>
            <a:r>
              <a:rPr lang="ko-KR" altLang="en-US" sz="1600" dirty="0" smtClean="0"/>
              <a:t> 총 </a:t>
            </a:r>
            <a:r>
              <a:rPr lang="ko-KR" altLang="en-US" sz="1600" dirty="0" err="1" smtClean="0"/>
              <a:t>모금액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53850</a:t>
            </a:r>
            <a:r>
              <a:rPr lang="ko-KR" altLang="en-US" sz="1600" dirty="0" smtClean="0"/>
              <a:t>원 </a:t>
            </a:r>
            <a:br>
              <a:rPr lang="ko-KR" altLang="en-US" sz="1600" dirty="0" smtClean="0"/>
            </a:br>
            <a:endParaRPr lang="ko-KR" altLang="en-US" sz="1600" dirty="0" smtClean="0"/>
          </a:p>
          <a:p>
            <a:endParaRPr lang="ko-KR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 flipV="1">
            <a:off x="5572132" y="642917"/>
            <a:ext cx="3429024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2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 rot="10800000">
            <a:off x="571472" y="928670"/>
            <a:ext cx="7072362" cy="714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42844" y="142852"/>
            <a:ext cx="8858312" cy="6572296"/>
          </a:xfrm>
          <a:prstGeom prst="roundRect">
            <a:avLst>
              <a:gd name="adj" fmla="val 4774"/>
            </a:avLst>
          </a:prstGeom>
          <a:noFill/>
          <a:ln w="76200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4" descr="j041795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500694" y="4500570"/>
            <a:ext cx="34289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그림 6" descr="나뭇잎3.png"/>
          <p:cNvPicPr>
            <a:picLocks noChangeAspect="1"/>
          </p:cNvPicPr>
          <p:nvPr/>
        </p:nvPicPr>
        <p:blipFill>
          <a:blip r:embed="rId3"/>
          <a:srcRect l="82742" t="17197" r="7336" b="63121"/>
          <a:stretch>
            <a:fillRect/>
          </a:stretch>
        </p:blipFill>
        <p:spPr>
          <a:xfrm rot="906324">
            <a:off x="8734066" y="39430"/>
            <a:ext cx="359882" cy="431859"/>
          </a:xfrm>
          <a:prstGeom prst="rect">
            <a:avLst/>
          </a:prstGeom>
        </p:spPr>
      </p:pic>
      <p:pic>
        <p:nvPicPr>
          <p:cNvPr id="8" name="그림 7" descr="나뭇잎1.png"/>
          <p:cNvPicPr>
            <a:picLocks noChangeAspect="1"/>
          </p:cNvPicPr>
          <p:nvPr/>
        </p:nvPicPr>
        <p:blipFill>
          <a:blip r:embed="rId4"/>
          <a:srcRect l="60914" t="23757" r="29164" b="54921"/>
          <a:stretch>
            <a:fillRect/>
          </a:stretch>
        </p:blipFill>
        <p:spPr>
          <a:xfrm>
            <a:off x="8643966" y="0"/>
            <a:ext cx="274761" cy="357190"/>
          </a:xfrm>
          <a:prstGeom prst="rect">
            <a:avLst/>
          </a:prstGeom>
        </p:spPr>
      </p:pic>
      <p:sp>
        <p:nvSpPr>
          <p:cNvPr id="10" name="현 9"/>
          <p:cNvSpPr/>
          <p:nvPr/>
        </p:nvSpPr>
        <p:spPr>
          <a:xfrm rot="2396042">
            <a:off x="387655" y="293520"/>
            <a:ext cx="510508" cy="725661"/>
          </a:xfrm>
          <a:prstGeom prst="chord">
            <a:avLst>
              <a:gd name="adj1" fmla="val 16589460"/>
              <a:gd name="adj2" fmla="val 16200000"/>
            </a:avLst>
          </a:prstGeom>
          <a:solidFill>
            <a:srgbClr val="7030A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00100" y="357166"/>
            <a:ext cx="492922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한 주간 했던 프로그램</a:t>
            </a:r>
          </a:p>
          <a:p>
            <a:endParaRPr lang="ko-KR" alt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굵은으뜸체" pitchFamily="18" charset="-127"/>
              <a:ea typeface="굵은으뜸체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 rot="21151131">
            <a:off x="450666" y="376873"/>
            <a:ext cx="384488" cy="568058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2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7950" y="21429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아산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Y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활동 보고서</a:t>
            </a:r>
            <a:endParaRPr lang="ko-KR" alt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</p:txBody>
      </p:sp>
      <p:grpSp>
        <p:nvGrpSpPr>
          <p:cNvPr id="21" name="Group 39"/>
          <p:cNvGrpSpPr>
            <a:grpSpLocks/>
          </p:cNvGrpSpPr>
          <p:nvPr/>
        </p:nvGrpSpPr>
        <p:grpSpPr bwMode="auto">
          <a:xfrm>
            <a:off x="214282" y="1142984"/>
            <a:ext cx="3000396" cy="579433"/>
            <a:chOff x="2290" y="799"/>
            <a:chExt cx="1218" cy="613"/>
          </a:xfrm>
        </p:grpSpPr>
        <p:pic>
          <p:nvPicPr>
            <p:cNvPr id="22" name="Picture 37" descr="sphere01-y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90" y="830"/>
              <a:ext cx="1218" cy="582"/>
            </a:xfrm>
            <a:prstGeom prst="rect">
              <a:avLst/>
            </a:prstGeom>
            <a:noFill/>
          </p:spPr>
        </p:pic>
        <p:sp>
          <p:nvSpPr>
            <p:cNvPr id="23" name="Rectangle 38"/>
            <p:cNvSpPr>
              <a:spLocks noChangeArrowheads="1"/>
            </p:cNvSpPr>
            <p:nvPr/>
          </p:nvSpPr>
          <p:spPr bwMode="auto">
            <a:xfrm>
              <a:off x="2426" y="799"/>
              <a:ext cx="885" cy="5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ko-KR" altLang="en-US" sz="2000" dirty="0" smtClean="0">
                  <a:solidFill>
                    <a:srgbClr val="006600"/>
                  </a:solidFill>
                  <a:latin typeface="HY나무B" pitchFamily="18" charset="-127"/>
                  <a:ea typeface="HY나무B" pitchFamily="18" charset="-127"/>
                </a:rPr>
                <a:t>팀워크 강화운동</a:t>
              </a:r>
              <a:endParaRPr lang="en-US" altLang="ko-KR" sz="2000" dirty="0">
                <a:solidFill>
                  <a:srgbClr val="006600"/>
                </a:solidFill>
                <a:latin typeface="HY나무B" pitchFamily="18" charset="-127"/>
                <a:ea typeface="HY나무B" pitchFamily="18" charset="-127"/>
              </a:endParaRPr>
            </a:p>
          </p:txBody>
        </p:sp>
      </p:grp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785786" y="1785926"/>
            <a:ext cx="7929618" cy="1143008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110000"/>
              </a:lnSpc>
              <a:buFontTx/>
              <a:buChar char="-"/>
            </a:pPr>
            <a:r>
              <a:rPr lang="ko-KR" altLang="en-US" sz="1600" dirty="0" smtClean="0"/>
              <a:t> 찰흙 만들기를 통해 자신과 상대방을 이해하기</a:t>
            </a:r>
            <a:endParaRPr lang="en-US" altLang="ko-KR" sz="1600" dirty="0" smtClean="0"/>
          </a:p>
          <a:p>
            <a:pPr>
              <a:lnSpc>
                <a:spcPct val="110000"/>
              </a:lnSpc>
            </a:pPr>
            <a:r>
              <a:rPr lang="en-US" altLang="ko-KR" sz="1600" dirty="0" smtClean="0"/>
              <a:t>- </a:t>
            </a:r>
            <a:r>
              <a:rPr lang="ko-KR" altLang="en-US" sz="1600" dirty="0" smtClean="0"/>
              <a:t>수십 개의 단어들 중에서 끌리는 단어를 선택한 후 발표</a:t>
            </a:r>
            <a:endParaRPr lang="en-US" altLang="ko-KR" sz="1600" dirty="0" smtClean="0"/>
          </a:p>
          <a:p>
            <a:pPr>
              <a:lnSpc>
                <a:spcPct val="110000"/>
              </a:lnSpc>
            </a:pPr>
            <a:r>
              <a:rPr lang="en-US" altLang="ko-KR" sz="1600" dirty="0" smtClean="0"/>
              <a:t>- </a:t>
            </a:r>
            <a:r>
              <a:rPr lang="ko-KR" altLang="en-US" sz="1600" dirty="0" smtClean="0"/>
              <a:t>그리고 그 중에서 </a:t>
            </a:r>
            <a:r>
              <a:rPr lang="en-US" altLang="ko-KR" sz="1600" dirty="0" smtClean="0"/>
              <a:t>5</a:t>
            </a:r>
            <a:r>
              <a:rPr lang="ko-KR" altLang="en-US" sz="1600" dirty="0" smtClean="0"/>
              <a:t>개만 골라 다시 발표</a:t>
            </a:r>
            <a:endParaRPr lang="en-US" altLang="ko-KR" sz="1600" dirty="0" smtClean="0"/>
          </a:p>
          <a:p>
            <a:pPr>
              <a:lnSpc>
                <a:spcPct val="110000"/>
              </a:lnSpc>
              <a:buFontTx/>
              <a:buChar char="-"/>
            </a:pPr>
            <a:r>
              <a:rPr lang="ko-KR" altLang="en-US" sz="1600" dirty="0" smtClean="0"/>
              <a:t> 그 느낌을 살려 찰흙 만들기</a:t>
            </a:r>
            <a:endParaRPr lang="en-US" altLang="ko-KR" sz="1600" dirty="0" smtClean="0"/>
          </a:p>
          <a:p>
            <a:pPr>
              <a:lnSpc>
                <a:spcPct val="130000"/>
              </a:lnSpc>
              <a:buFontTx/>
              <a:buChar char="-"/>
            </a:pPr>
            <a:endParaRPr lang="en-US" altLang="ko-KR" sz="1600" dirty="0" smtClean="0"/>
          </a:p>
          <a:p>
            <a:pPr>
              <a:lnSpc>
                <a:spcPct val="130000"/>
              </a:lnSpc>
              <a:buFontTx/>
              <a:buChar char="-"/>
            </a:pPr>
            <a:endParaRPr lang="en-US" altLang="ko-KR" sz="1600" dirty="0" smtClean="0"/>
          </a:p>
        </p:txBody>
      </p: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785786" y="3000372"/>
            <a:ext cx="7929618" cy="1857388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buFontTx/>
              <a:buChar char="-"/>
            </a:pPr>
            <a:r>
              <a:rPr lang="ko-KR" altLang="en-US" sz="1600" b="1" dirty="0" smtClean="0"/>
              <a:t> 릴레이로 그림 완성하기</a:t>
            </a:r>
            <a:endParaRPr lang="en-US" altLang="ko-KR" sz="1600" b="1" dirty="0" smtClean="0"/>
          </a:p>
          <a:p>
            <a:pPr>
              <a:buFontTx/>
              <a:buChar char="-"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준비물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흰색 도화지</a:t>
            </a:r>
            <a:endParaRPr lang="en-US" altLang="ko-KR" sz="1600" dirty="0" smtClean="0"/>
          </a:p>
          <a:p>
            <a:pPr>
              <a:buFontTx/>
              <a:buChar char="-"/>
            </a:pPr>
            <a:r>
              <a:rPr lang="ko-KR" altLang="en-US" sz="1600" dirty="0" smtClean="0"/>
              <a:t> 첫 번째 사람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자유롭게 아무거나 그리기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사람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길</a:t>
            </a:r>
            <a:r>
              <a:rPr lang="en-US" altLang="ko-KR" sz="1600" dirty="0" smtClean="0"/>
              <a:t>)</a:t>
            </a:r>
          </a:p>
          <a:p>
            <a:pPr>
              <a:buFontTx/>
              <a:buChar char="-"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두 번째 사람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그 사람에게 선물을 주기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나무</a:t>
            </a:r>
            <a:r>
              <a:rPr lang="en-US" altLang="ko-KR" sz="1600" dirty="0" smtClean="0"/>
              <a:t>)</a:t>
            </a:r>
          </a:p>
          <a:p>
            <a:pPr>
              <a:buFontTx/>
              <a:buChar char="-"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세 번째 사람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그 사람에게 고통을 주기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햇볕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돌뿌리</a:t>
            </a:r>
            <a:r>
              <a:rPr lang="en-US" altLang="ko-KR" sz="1600" dirty="0" smtClean="0"/>
              <a:t>)</a:t>
            </a:r>
          </a:p>
          <a:p>
            <a:pPr>
              <a:buFontTx/>
              <a:buChar char="-"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네 번째 사람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그 사람에게 친구를 주기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강아지</a:t>
            </a:r>
            <a:r>
              <a:rPr lang="en-US" altLang="ko-KR" sz="1600" dirty="0" smtClean="0"/>
              <a:t>)</a:t>
            </a:r>
          </a:p>
          <a:p>
            <a:pPr>
              <a:buFontTx/>
              <a:buChar char="-"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마지막 사람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자유롭게 그림 완성하기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빈틈 채우기</a:t>
            </a:r>
            <a:r>
              <a:rPr lang="en-US" altLang="ko-KR" sz="1600" dirty="0" smtClean="0"/>
              <a:t>)</a:t>
            </a:r>
            <a:endParaRPr lang="ko-KR" altLang="en-US" sz="1600" dirty="0" smtClean="0"/>
          </a:p>
          <a:p>
            <a:pPr>
              <a:lnSpc>
                <a:spcPct val="130000"/>
              </a:lnSpc>
              <a:buFontTx/>
              <a:buChar char="-"/>
            </a:pPr>
            <a:endParaRPr lang="en-US" altLang="ko-KR" sz="1600" dirty="0" smtClean="0"/>
          </a:p>
        </p:txBody>
      </p:sp>
      <p:grpSp>
        <p:nvGrpSpPr>
          <p:cNvPr id="34" name="그룹 33"/>
          <p:cNvGrpSpPr/>
          <p:nvPr/>
        </p:nvGrpSpPr>
        <p:grpSpPr>
          <a:xfrm>
            <a:off x="571472" y="5357826"/>
            <a:ext cx="4569958" cy="1285884"/>
            <a:chOff x="2931000" y="4214817"/>
            <a:chExt cx="4569958" cy="1900872"/>
          </a:xfrm>
        </p:grpSpPr>
        <p:grpSp>
          <p:nvGrpSpPr>
            <p:cNvPr id="35" name="그룹 22"/>
            <p:cNvGrpSpPr/>
            <p:nvPr/>
          </p:nvGrpSpPr>
          <p:grpSpPr>
            <a:xfrm>
              <a:off x="2931000" y="4214817"/>
              <a:ext cx="4569958" cy="1900872"/>
              <a:chOff x="2931000" y="4214817"/>
              <a:chExt cx="4569958" cy="1900872"/>
            </a:xfrm>
          </p:grpSpPr>
          <p:sp>
            <p:nvSpPr>
              <p:cNvPr id="37" name="Rectangle 219"/>
              <p:cNvSpPr>
                <a:spLocks noChangeArrowheads="1"/>
              </p:cNvSpPr>
              <p:nvPr/>
            </p:nvSpPr>
            <p:spPr bwMode="auto">
              <a:xfrm>
                <a:off x="2931000" y="4214817"/>
                <a:ext cx="4569958" cy="1900872"/>
              </a:xfrm>
              <a:prstGeom prst="rect">
                <a:avLst/>
              </a:prstGeom>
              <a:gradFill rotWithShape="1">
                <a:gsLst>
                  <a:gs pos="0">
                    <a:srgbClr val="0066CC"/>
                  </a:gs>
                  <a:gs pos="100000">
                    <a:srgbClr val="0066CC">
                      <a:gamma/>
                      <a:tint val="54510"/>
                      <a:invGamma/>
                      <a:alpha val="55000"/>
                    </a:srgbClr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90000" tIns="0" rIns="90000" bIns="0" anchor="ctr"/>
              <a:lstStyle/>
              <a:p>
                <a:pPr algn="r" eaLnBrk="0" latinLnBrk="0" hangingPunct="0">
                  <a:lnSpc>
                    <a:spcPct val="101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ko-KR" altLang="ko-KR" sz="15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8" name="AutoShape 220"/>
              <p:cNvSpPr>
                <a:spLocks noChangeArrowheads="1"/>
              </p:cNvSpPr>
              <p:nvPr/>
            </p:nvSpPr>
            <p:spPr bwMode="auto">
              <a:xfrm>
                <a:off x="3000364" y="4286257"/>
                <a:ext cx="4429156" cy="1723830"/>
              </a:xfrm>
              <a:prstGeom prst="roundRect">
                <a:avLst>
                  <a:gd name="adj" fmla="val 2120"/>
                </a:avLst>
              </a:prstGeom>
              <a:solidFill>
                <a:schemeClr val="bg1">
                  <a:alpha val="53000"/>
                </a:schemeClr>
              </a:solidFill>
              <a:ln w="9525" algn="ctr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lIns="36000" tIns="0" rIns="36000" bIns="0" anchor="ctr"/>
              <a:lstStyle/>
              <a:p>
                <a:pPr algn="l" latinLnBrk="0">
                  <a:buClrTx/>
                  <a:buFontTx/>
                  <a:buNone/>
                  <a:tabLst>
                    <a:tab pos="355600" algn="l"/>
                  </a:tabLst>
                </a:pPr>
                <a:endParaRPr lang="ko-KR" altLang="ko-KR" sz="12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6" name="Text Box 221"/>
            <p:cNvSpPr txBox="1">
              <a:spLocks noChangeArrowheads="1"/>
            </p:cNvSpPr>
            <p:nvPr/>
          </p:nvSpPr>
          <p:spPr bwMode="auto">
            <a:xfrm>
              <a:off x="3071802" y="4357694"/>
              <a:ext cx="4286280" cy="1565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90000" tIns="0" rIns="90000" bIns="0">
              <a:spAutoFit/>
            </a:bodyPr>
            <a:lstStyle/>
            <a:p>
              <a:pPr>
                <a:lnSpc>
                  <a:spcPct val="30000"/>
                </a:lnSpc>
                <a:buFontTx/>
                <a:buChar char="-"/>
              </a:pPr>
              <a:endParaRPr lang="en-US" altLang="ko-KR" sz="1600" b="1" dirty="0" smtClean="0">
                <a:latin typeface="HY강B" pitchFamily="18" charset="-127"/>
                <a:ea typeface="HY강B" pitchFamily="18" charset="-127"/>
              </a:endParaRPr>
            </a:p>
            <a:p>
              <a:pPr>
                <a:buFontTx/>
                <a:buChar char="-"/>
              </a:pPr>
              <a:r>
                <a:rPr lang="ko-KR" altLang="en-US" sz="1600" b="1" dirty="0" smtClean="0">
                  <a:latin typeface="HY강B" pitchFamily="18" charset="-127"/>
                  <a:ea typeface="HY강B" pitchFamily="18" charset="-127"/>
                </a:rPr>
                <a:t> 팀워크</a:t>
              </a:r>
              <a:r>
                <a:rPr lang="en-US" altLang="ko-KR" sz="1600" b="1" dirty="0" smtClean="0">
                  <a:latin typeface="HY강B" pitchFamily="18" charset="-127"/>
                  <a:ea typeface="HY강B" pitchFamily="18" charset="-127"/>
                </a:rPr>
                <a:t>, </a:t>
              </a:r>
              <a:r>
                <a:rPr lang="ko-KR" altLang="en-US" sz="1600" b="1" dirty="0" err="1" smtClean="0">
                  <a:latin typeface="HY강B" pitchFamily="18" charset="-127"/>
                  <a:ea typeface="HY강B" pitchFamily="18" charset="-127"/>
                </a:rPr>
                <a:t>팀빌딩</a:t>
              </a:r>
              <a:r>
                <a:rPr lang="ko-KR" altLang="en-US" sz="1600" b="1" dirty="0" smtClean="0">
                  <a:latin typeface="HY강B" pitchFamily="18" charset="-127"/>
                  <a:ea typeface="HY강B" pitchFamily="18" charset="-127"/>
                </a:rPr>
                <a:t> 활동으로 팀원들간 서로를   </a:t>
              </a:r>
              <a:endParaRPr lang="en-US" altLang="ko-KR" sz="1600" b="1" dirty="0" smtClean="0">
                <a:latin typeface="HY강B" pitchFamily="18" charset="-127"/>
                <a:ea typeface="HY강B" pitchFamily="18" charset="-127"/>
              </a:endParaRPr>
            </a:p>
            <a:p>
              <a:r>
                <a:rPr lang="en-US" altLang="ko-KR" sz="1600" b="1" dirty="0" smtClean="0">
                  <a:latin typeface="HY강B" pitchFamily="18" charset="-127"/>
                  <a:ea typeface="HY강B" pitchFamily="18" charset="-127"/>
                </a:rPr>
                <a:t>  </a:t>
              </a:r>
              <a:r>
                <a:rPr lang="ko-KR" altLang="en-US" sz="1600" b="1" dirty="0" smtClean="0">
                  <a:latin typeface="HY강B" pitchFamily="18" charset="-127"/>
                  <a:ea typeface="HY강B" pitchFamily="18" charset="-127"/>
                </a:rPr>
                <a:t>알고 </a:t>
              </a:r>
              <a:r>
                <a:rPr lang="ko-KR" altLang="en-US" sz="1600" b="1" dirty="0" err="1" smtClean="0">
                  <a:latin typeface="HY강B" pitchFamily="18" charset="-127"/>
                  <a:ea typeface="HY강B" pitchFamily="18" charset="-127"/>
                </a:rPr>
                <a:t>친해질수</a:t>
              </a:r>
              <a:r>
                <a:rPr lang="ko-KR" altLang="en-US" sz="1600" b="1" dirty="0" smtClean="0">
                  <a:latin typeface="HY강B" pitchFamily="18" charset="-127"/>
                  <a:ea typeface="HY강B" pitchFamily="18" charset="-127"/>
                </a:rPr>
                <a:t> 있었고 </a:t>
              </a:r>
              <a:r>
                <a:rPr lang="ko-KR" altLang="en-US" sz="1600" b="1" dirty="0" err="1" smtClean="0">
                  <a:latin typeface="HY강B" pitchFamily="18" charset="-127"/>
                  <a:ea typeface="HY강B" pitchFamily="18" charset="-127"/>
                </a:rPr>
                <a:t>각팀원들간의</a:t>
              </a:r>
              <a:r>
                <a:rPr lang="ko-KR" altLang="en-US" sz="1600" b="1" dirty="0" smtClean="0">
                  <a:latin typeface="HY강B" pitchFamily="18" charset="-127"/>
                  <a:ea typeface="HY강B" pitchFamily="18" charset="-127"/>
                </a:rPr>
                <a:t> 특성과 </a:t>
              </a:r>
              <a:endParaRPr lang="en-US" altLang="ko-KR" sz="1600" b="1" dirty="0" smtClean="0">
                <a:latin typeface="HY강B" pitchFamily="18" charset="-127"/>
                <a:ea typeface="HY강B" pitchFamily="18" charset="-127"/>
              </a:endParaRPr>
            </a:p>
            <a:p>
              <a:r>
                <a:rPr lang="en-US" altLang="ko-KR" sz="1600" b="1" dirty="0" smtClean="0">
                  <a:latin typeface="HY강B" pitchFamily="18" charset="-127"/>
                  <a:ea typeface="HY강B" pitchFamily="18" charset="-127"/>
                </a:rPr>
                <a:t>  </a:t>
              </a:r>
              <a:r>
                <a:rPr lang="ko-KR" altLang="en-US" sz="1600" b="1" dirty="0" err="1" smtClean="0">
                  <a:latin typeface="HY강B" pitchFamily="18" charset="-127"/>
                  <a:ea typeface="HY강B" pitchFamily="18" charset="-127"/>
                </a:rPr>
                <a:t>팀내의</a:t>
              </a:r>
              <a:r>
                <a:rPr lang="ko-KR" altLang="en-US" sz="1600" b="1" dirty="0" smtClean="0">
                  <a:latin typeface="HY강B" pitchFamily="18" charset="-127"/>
                  <a:ea typeface="HY강B" pitchFamily="18" charset="-127"/>
                </a:rPr>
                <a:t> 활동을 이런 활동으로 </a:t>
              </a:r>
              <a:r>
                <a:rPr lang="ko-KR" altLang="en-US" sz="1600" b="1" dirty="0" err="1" smtClean="0">
                  <a:latin typeface="HY강B" pitchFamily="18" charset="-127"/>
                  <a:ea typeface="HY강B" pitchFamily="18" charset="-127"/>
                </a:rPr>
                <a:t>알아볼수</a:t>
              </a:r>
              <a:r>
                <a:rPr lang="ko-KR" altLang="en-US" sz="1600" b="1" dirty="0" smtClean="0">
                  <a:latin typeface="HY강B" pitchFamily="18" charset="-127"/>
                  <a:ea typeface="HY강B" pitchFamily="18" charset="-127"/>
                </a:rPr>
                <a:t> 있어 </a:t>
              </a:r>
              <a:endParaRPr lang="en-US" altLang="ko-KR" sz="1600" b="1" dirty="0" smtClean="0">
                <a:latin typeface="HY강B" pitchFamily="18" charset="-127"/>
                <a:ea typeface="HY강B" pitchFamily="18" charset="-127"/>
              </a:endParaRPr>
            </a:p>
            <a:p>
              <a:r>
                <a:rPr lang="en-US" altLang="ko-KR" sz="1600" b="1" dirty="0" smtClean="0">
                  <a:latin typeface="HY강B" pitchFamily="18" charset="-127"/>
                  <a:ea typeface="HY강B" pitchFamily="18" charset="-127"/>
                </a:rPr>
                <a:t>  </a:t>
              </a:r>
              <a:r>
                <a:rPr lang="ko-KR" altLang="en-US" sz="1600" b="1" dirty="0" smtClean="0">
                  <a:latin typeface="HY강B" pitchFamily="18" charset="-127"/>
                  <a:ea typeface="HY강B" pitchFamily="18" charset="-127"/>
                </a:rPr>
                <a:t>즐거웠다</a:t>
              </a:r>
              <a:endParaRPr lang="en-US" altLang="ko-KR" sz="1600" b="1" dirty="0" smtClean="0">
                <a:latin typeface="HY강B" pitchFamily="18" charset="-127"/>
                <a:ea typeface="HY강B" pitchFamily="18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710200" y="4572008"/>
            <a:ext cx="2857520" cy="1500198"/>
            <a:chOff x="3071802" y="2678902"/>
            <a:chExt cx="2684318" cy="1500198"/>
          </a:xfrm>
        </p:grpSpPr>
        <p:pic>
          <p:nvPicPr>
            <p:cNvPr id="40" name="Picture 223" descr="Untitled-11"/>
            <p:cNvPicPr>
              <a:picLocks noChangeAspect="1" noChangeArrowheads="1"/>
            </p:cNvPicPr>
            <p:nvPr/>
          </p:nvPicPr>
          <p:blipFill>
            <a:blip r:embed="rId6"/>
            <a:srcRect l="10413"/>
            <a:stretch>
              <a:fillRect/>
            </a:stretch>
          </p:blipFill>
          <p:spPr bwMode="auto">
            <a:xfrm>
              <a:off x="3071802" y="2678902"/>
              <a:ext cx="2684318" cy="1500198"/>
            </a:xfrm>
            <a:prstGeom prst="rect">
              <a:avLst/>
            </a:prstGeom>
            <a:noFill/>
          </p:spPr>
        </p:pic>
        <p:sp>
          <p:nvSpPr>
            <p:cNvPr id="41" name="Text Box 224"/>
            <p:cNvSpPr txBox="1">
              <a:spLocks noChangeArrowheads="1"/>
            </p:cNvSpPr>
            <p:nvPr/>
          </p:nvSpPr>
          <p:spPr bwMode="auto">
            <a:xfrm>
              <a:off x="3071802" y="3178968"/>
              <a:ext cx="2192194" cy="3017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90000" tIns="0" rIns="90000" bIns="0">
              <a:spAutoFit/>
            </a:bodyPr>
            <a:lstStyle/>
            <a:p>
              <a:pPr eaLnBrk="0" latinLnBrk="0" hangingPunct="0">
                <a:lnSpc>
                  <a:spcPct val="101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dirty="0" smtClean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 Key </a:t>
              </a:r>
              <a:r>
                <a:rPr lang="en-US" altLang="ko-KR" sz="2400" dirty="0" err="1" smtClean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PoInt</a:t>
              </a:r>
              <a:endParaRPr kumimoji="0" lang="en-US" altLang="ko-KR" sz="2400" dirty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 flipV="1">
            <a:off x="5572132" y="642917"/>
            <a:ext cx="3429024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2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 rot="10800000">
            <a:off x="571472" y="928670"/>
            <a:ext cx="7072362" cy="714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42844" y="142852"/>
            <a:ext cx="8858312" cy="6572296"/>
          </a:xfrm>
          <a:prstGeom prst="roundRect">
            <a:avLst>
              <a:gd name="adj" fmla="val 4774"/>
            </a:avLst>
          </a:prstGeom>
          <a:noFill/>
          <a:ln w="76200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4" descr="j041795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500694" y="4500570"/>
            <a:ext cx="34289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그림 6" descr="나뭇잎3.png"/>
          <p:cNvPicPr>
            <a:picLocks noChangeAspect="1"/>
          </p:cNvPicPr>
          <p:nvPr/>
        </p:nvPicPr>
        <p:blipFill>
          <a:blip r:embed="rId3"/>
          <a:srcRect l="82742" t="17197" r="7336" b="63121"/>
          <a:stretch>
            <a:fillRect/>
          </a:stretch>
        </p:blipFill>
        <p:spPr>
          <a:xfrm rot="906324">
            <a:off x="8734066" y="39430"/>
            <a:ext cx="359882" cy="431859"/>
          </a:xfrm>
          <a:prstGeom prst="rect">
            <a:avLst/>
          </a:prstGeom>
        </p:spPr>
      </p:pic>
      <p:pic>
        <p:nvPicPr>
          <p:cNvPr id="8" name="그림 7" descr="나뭇잎1.png"/>
          <p:cNvPicPr>
            <a:picLocks noChangeAspect="1"/>
          </p:cNvPicPr>
          <p:nvPr/>
        </p:nvPicPr>
        <p:blipFill>
          <a:blip r:embed="rId4"/>
          <a:srcRect l="60914" t="23757" r="29164" b="54921"/>
          <a:stretch>
            <a:fillRect/>
          </a:stretch>
        </p:blipFill>
        <p:spPr>
          <a:xfrm>
            <a:off x="8643966" y="0"/>
            <a:ext cx="274761" cy="357190"/>
          </a:xfrm>
          <a:prstGeom prst="rect">
            <a:avLst/>
          </a:prstGeom>
        </p:spPr>
      </p:pic>
      <p:sp>
        <p:nvSpPr>
          <p:cNvPr id="10" name="현 9"/>
          <p:cNvSpPr/>
          <p:nvPr/>
        </p:nvSpPr>
        <p:spPr>
          <a:xfrm rot="2396042">
            <a:off x="387655" y="293520"/>
            <a:ext cx="510508" cy="725661"/>
          </a:xfrm>
          <a:prstGeom prst="chord">
            <a:avLst>
              <a:gd name="adj1" fmla="val 16589460"/>
              <a:gd name="adj2" fmla="val 16200000"/>
            </a:avLst>
          </a:prstGeom>
          <a:solidFill>
            <a:srgbClr val="7030A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00100" y="357166"/>
            <a:ext cx="492922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한 주간 했던 프로그램</a:t>
            </a:r>
          </a:p>
          <a:p>
            <a:endParaRPr lang="ko-KR" alt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굵은으뜸체" pitchFamily="18" charset="-127"/>
              <a:ea typeface="굵은으뜸체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 rot="21151131">
            <a:off x="450666" y="376873"/>
            <a:ext cx="384488" cy="568058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2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7950" y="21429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아산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Y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활동 보고서</a:t>
            </a:r>
            <a:endParaRPr lang="ko-KR" alt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00034" y="4214818"/>
            <a:ext cx="4929222" cy="2428892"/>
            <a:chOff x="2931000" y="4214818"/>
            <a:chExt cx="4569958" cy="2428892"/>
          </a:xfrm>
        </p:grpSpPr>
        <p:grpSp>
          <p:nvGrpSpPr>
            <p:cNvPr id="27" name="그룹 22"/>
            <p:cNvGrpSpPr/>
            <p:nvPr/>
          </p:nvGrpSpPr>
          <p:grpSpPr>
            <a:xfrm>
              <a:off x="2931000" y="4214818"/>
              <a:ext cx="4569958" cy="2428892"/>
              <a:chOff x="2931000" y="4214818"/>
              <a:chExt cx="4569958" cy="2428892"/>
            </a:xfrm>
          </p:grpSpPr>
          <p:sp>
            <p:nvSpPr>
              <p:cNvPr id="29" name="Rectangle 219"/>
              <p:cNvSpPr>
                <a:spLocks noChangeArrowheads="1"/>
              </p:cNvSpPr>
              <p:nvPr/>
            </p:nvSpPr>
            <p:spPr bwMode="auto">
              <a:xfrm>
                <a:off x="2931000" y="4214818"/>
                <a:ext cx="4569958" cy="2428892"/>
              </a:xfrm>
              <a:prstGeom prst="rect">
                <a:avLst/>
              </a:prstGeom>
              <a:gradFill rotWithShape="1">
                <a:gsLst>
                  <a:gs pos="0">
                    <a:srgbClr val="0066CC"/>
                  </a:gs>
                  <a:gs pos="100000">
                    <a:srgbClr val="0066CC">
                      <a:gamma/>
                      <a:tint val="54510"/>
                      <a:invGamma/>
                      <a:alpha val="55000"/>
                    </a:srgbClr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90000" tIns="0" rIns="90000" bIns="0" anchor="ctr"/>
              <a:lstStyle/>
              <a:p>
                <a:pPr algn="r" eaLnBrk="0" latinLnBrk="0" hangingPunct="0">
                  <a:lnSpc>
                    <a:spcPct val="101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ko-KR" altLang="ko-KR" sz="15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0" name="AutoShape 220"/>
              <p:cNvSpPr>
                <a:spLocks noChangeArrowheads="1"/>
              </p:cNvSpPr>
              <p:nvPr/>
            </p:nvSpPr>
            <p:spPr bwMode="auto">
              <a:xfrm>
                <a:off x="3000364" y="4286256"/>
                <a:ext cx="4429156" cy="2286016"/>
              </a:xfrm>
              <a:prstGeom prst="roundRect">
                <a:avLst>
                  <a:gd name="adj" fmla="val 2120"/>
                </a:avLst>
              </a:prstGeom>
              <a:solidFill>
                <a:schemeClr val="bg1">
                  <a:alpha val="53000"/>
                </a:schemeClr>
              </a:solidFill>
              <a:ln w="9525" algn="ctr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lIns="36000" tIns="0" rIns="36000" bIns="0" anchor="ctr"/>
              <a:lstStyle/>
              <a:p>
                <a:pPr algn="l" latinLnBrk="0">
                  <a:buClrTx/>
                  <a:buFontTx/>
                  <a:buNone/>
                  <a:tabLst>
                    <a:tab pos="355600" algn="l"/>
                  </a:tabLst>
                </a:pPr>
                <a:endParaRPr lang="ko-KR" altLang="ko-KR" sz="12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Text Box 221"/>
            <p:cNvSpPr txBox="1">
              <a:spLocks noChangeArrowheads="1"/>
            </p:cNvSpPr>
            <p:nvPr/>
          </p:nvSpPr>
          <p:spPr bwMode="auto">
            <a:xfrm>
              <a:off x="3071802" y="4357694"/>
              <a:ext cx="4286280" cy="21544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90000" tIns="0" rIns="90000" bIns="0">
              <a:spAutoFit/>
            </a:bodyPr>
            <a:lstStyle/>
            <a:p>
              <a:pPr>
                <a:buFontTx/>
                <a:buChar char="-"/>
              </a:pPr>
              <a:endParaRPr lang="en-US" altLang="ko-KR" sz="1400" b="1" dirty="0" smtClean="0">
                <a:latin typeface="HY강B" pitchFamily="18" charset="-127"/>
                <a:ea typeface="HY강B" pitchFamily="18" charset="-127"/>
              </a:endParaRPr>
            </a:p>
            <a:p>
              <a:r>
                <a:rPr lang="ko-KR" altLang="en-US" sz="1400" b="1" dirty="0" smtClean="0">
                  <a:solidFill>
                    <a:srgbClr val="FF0000"/>
                  </a:solidFill>
                  <a:latin typeface="HY강B" pitchFamily="18" charset="-127"/>
                  <a:ea typeface="HY강B" pitchFamily="18" charset="-127"/>
                </a:rPr>
                <a:t>다양성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을 </a:t>
              </a:r>
              <a:r>
                <a:rPr lang="ko-KR" altLang="en-US" sz="1400" b="1" dirty="0" err="1" smtClean="0">
                  <a:latin typeface="HY강B" pitchFamily="18" charset="-127"/>
                  <a:ea typeface="HY강B" pitchFamily="18" charset="-127"/>
                </a:rPr>
                <a:t>알수있게되었다</a:t>
              </a: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.</a:t>
              </a:r>
            </a:p>
            <a:p>
              <a:pPr>
                <a:buFontTx/>
                <a:buChar char="-"/>
              </a:pP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 </a:t>
              </a:r>
              <a:r>
                <a:rPr lang="ko-KR" altLang="en-US" sz="1400" b="1" dirty="0" err="1" smtClean="0">
                  <a:latin typeface="HY강B" pitchFamily="18" charset="-127"/>
                  <a:ea typeface="HY강B" pitchFamily="18" charset="-127"/>
                </a:rPr>
                <a:t>같은것을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 보고 다르게 생각한다</a:t>
              </a: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. 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생각지도 못한 </a:t>
              </a:r>
              <a:endParaRPr lang="en-US" altLang="ko-KR" sz="1400" b="1" dirty="0" smtClean="0">
                <a:latin typeface="HY강B" pitchFamily="18" charset="-127"/>
                <a:ea typeface="HY강B" pitchFamily="18" charset="-127"/>
              </a:endParaRPr>
            </a:p>
            <a:p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  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아이디어가 </a:t>
              </a:r>
              <a:r>
                <a:rPr lang="ko-KR" altLang="en-US" sz="1400" b="1" dirty="0" err="1" smtClean="0">
                  <a:latin typeface="HY강B" pitchFamily="18" charset="-127"/>
                  <a:ea typeface="HY강B" pitchFamily="18" charset="-127"/>
                </a:rPr>
                <a:t>나올수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 </a:t>
              </a:r>
              <a:r>
                <a:rPr lang="ko-KR" altLang="en-US" sz="1400" b="1" dirty="0" err="1" smtClean="0">
                  <a:latin typeface="HY강B" pitchFamily="18" charset="-127"/>
                  <a:ea typeface="HY강B" pitchFamily="18" charset="-127"/>
                </a:rPr>
                <a:t>있따는것</a:t>
              </a: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.</a:t>
              </a:r>
            </a:p>
            <a:p>
              <a:pPr>
                <a:buFontTx/>
                <a:buChar char="-"/>
              </a:pP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 내가 </a:t>
              </a:r>
              <a:r>
                <a:rPr lang="ko-KR" altLang="en-US" sz="1400" b="1" dirty="0" err="1" smtClean="0">
                  <a:latin typeface="HY강B" pitchFamily="18" charset="-127"/>
                  <a:ea typeface="HY강B" pitchFamily="18" charset="-127"/>
                </a:rPr>
                <a:t>이미알고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 있는 지식에 선입견과 편견을 갖고 </a:t>
              </a:r>
              <a:endParaRPr lang="en-US" altLang="ko-KR" sz="1400" b="1" dirty="0" smtClean="0">
                <a:latin typeface="HY강B" pitchFamily="18" charset="-127"/>
                <a:ea typeface="HY강B" pitchFamily="18" charset="-127"/>
              </a:endParaRPr>
            </a:p>
            <a:p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  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있다는 것을 알게되었다</a:t>
              </a: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.</a:t>
              </a:r>
            </a:p>
            <a:p>
              <a:pPr>
                <a:buFontTx/>
                <a:buChar char="-"/>
              </a:pP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 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아마</a:t>
              </a: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 ‘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외국인이</a:t>
              </a: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, 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또 에게</a:t>
              </a: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’</a:t>
              </a:r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> 대해서도 그렇지 않을까</a:t>
              </a:r>
              <a:r>
                <a:rPr lang="en-US" altLang="ko-KR" sz="1400" b="1" dirty="0" smtClean="0">
                  <a:latin typeface="HY강B" pitchFamily="18" charset="-127"/>
                  <a:ea typeface="HY강B" pitchFamily="18" charset="-127"/>
                </a:rPr>
                <a:t>. </a:t>
              </a:r>
            </a:p>
            <a:p>
              <a: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  <a:t/>
              </a:r>
              <a:br>
                <a:rPr lang="ko-KR" altLang="en-US" sz="1400" b="1" dirty="0" smtClean="0">
                  <a:latin typeface="HY강B" pitchFamily="18" charset="-127"/>
                  <a:ea typeface="HY강B" pitchFamily="18" charset="-127"/>
                </a:rPr>
              </a:br>
              <a:endParaRPr lang="ko-KR" altLang="en-US" sz="1400" b="1" dirty="0" smtClean="0">
                <a:latin typeface="HY강B" pitchFamily="18" charset="-127"/>
                <a:ea typeface="HY강B" pitchFamily="18" charset="-127"/>
              </a:endParaRPr>
            </a:p>
            <a:p>
              <a:endParaRPr lang="ko-KR" altLang="en-US" sz="1400" b="1" dirty="0">
                <a:latin typeface="HY강B" pitchFamily="18" charset="-127"/>
                <a:ea typeface="HY강B" pitchFamily="18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640836" y="3286124"/>
            <a:ext cx="2857520" cy="1714512"/>
            <a:chOff x="3071802" y="2678902"/>
            <a:chExt cx="2684318" cy="1500198"/>
          </a:xfrm>
        </p:grpSpPr>
        <p:pic>
          <p:nvPicPr>
            <p:cNvPr id="32" name="Picture 223" descr="Untitled-11"/>
            <p:cNvPicPr>
              <a:picLocks noChangeAspect="1" noChangeArrowheads="1"/>
            </p:cNvPicPr>
            <p:nvPr/>
          </p:nvPicPr>
          <p:blipFill>
            <a:blip r:embed="rId5"/>
            <a:srcRect l="10413"/>
            <a:stretch>
              <a:fillRect/>
            </a:stretch>
          </p:blipFill>
          <p:spPr bwMode="auto">
            <a:xfrm>
              <a:off x="3071802" y="2678902"/>
              <a:ext cx="2684318" cy="1500198"/>
            </a:xfrm>
            <a:prstGeom prst="rect">
              <a:avLst/>
            </a:prstGeom>
            <a:noFill/>
          </p:spPr>
        </p:pic>
        <p:sp>
          <p:nvSpPr>
            <p:cNvPr id="33" name="Text Box 224"/>
            <p:cNvSpPr txBox="1">
              <a:spLocks noChangeArrowheads="1"/>
            </p:cNvSpPr>
            <p:nvPr/>
          </p:nvSpPr>
          <p:spPr bwMode="auto">
            <a:xfrm>
              <a:off x="3071802" y="3178968"/>
              <a:ext cx="2192194" cy="3017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90000" tIns="0" rIns="90000" bIns="0">
              <a:spAutoFit/>
            </a:bodyPr>
            <a:lstStyle/>
            <a:p>
              <a:pPr eaLnBrk="0" latinLnBrk="0" hangingPunct="0">
                <a:lnSpc>
                  <a:spcPct val="101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ko-KR" sz="2400" dirty="0" smtClean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 Key </a:t>
              </a:r>
              <a:r>
                <a:rPr lang="en-US" altLang="ko-KR" sz="2400" dirty="0" err="1" smtClean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PoInt</a:t>
              </a:r>
              <a:endParaRPr kumimoji="0" lang="en-US" altLang="ko-KR" sz="2400" dirty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21" name="Group 39"/>
          <p:cNvGrpSpPr>
            <a:grpSpLocks/>
          </p:cNvGrpSpPr>
          <p:nvPr/>
        </p:nvGrpSpPr>
        <p:grpSpPr bwMode="auto">
          <a:xfrm>
            <a:off x="428596" y="1142984"/>
            <a:ext cx="1500198" cy="579433"/>
            <a:chOff x="2290" y="799"/>
            <a:chExt cx="1218" cy="613"/>
          </a:xfrm>
        </p:grpSpPr>
        <p:pic>
          <p:nvPicPr>
            <p:cNvPr id="22" name="Picture 37" descr="sphere01-y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90" y="830"/>
              <a:ext cx="1218" cy="582"/>
            </a:xfrm>
            <a:prstGeom prst="rect">
              <a:avLst/>
            </a:prstGeom>
            <a:noFill/>
          </p:spPr>
        </p:pic>
        <p:sp>
          <p:nvSpPr>
            <p:cNvPr id="23" name="Rectangle 38"/>
            <p:cNvSpPr>
              <a:spLocks noChangeArrowheads="1"/>
            </p:cNvSpPr>
            <p:nvPr/>
          </p:nvSpPr>
          <p:spPr bwMode="auto">
            <a:xfrm>
              <a:off x="2426" y="799"/>
              <a:ext cx="531" cy="5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ko-KR" altLang="en-US" sz="2000" smtClean="0">
                  <a:solidFill>
                    <a:srgbClr val="006600"/>
                  </a:solidFill>
                  <a:latin typeface="HY나무B" pitchFamily="18" charset="-127"/>
                  <a:ea typeface="HY나무B" pitchFamily="18" charset="-127"/>
                </a:rPr>
                <a:t>의미찾기</a:t>
              </a:r>
              <a:endParaRPr lang="en-US" altLang="ko-KR" sz="2000" dirty="0">
                <a:solidFill>
                  <a:srgbClr val="006600"/>
                </a:solidFill>
                <a:latin typeface="HY나무B" pitchFamily="18" charset="-127"/>
                <a:ea typeface="HY나무B" pitchFamily="18" charset="-127"/>
              </a:endParaRPr>
            </a:p>
          </p:txBody>
        </p:sp>
      </p:grp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714348" y="1785926"/>
            <a:ext cx="8072494" cy="1857388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buFontTx/>
              <a:buChar char="-"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나는 </a:t>
            </a:r>
            <a:r>
              <a:rPr lang="en-US" altLang="ko-KR" sz="1600" dirty="0" smtClean="0"/>
              <a:t>___________________________</a:t>
            </a:r>
            <a:r>
              <a:rPr lang="ko-KR" altLang="en-US" sz="1600" dirty="0" smtClean="0"/>
              <a:t>이다</a:t>
            </a:r>
            <a:r>
              <a:rPr lang="en-US" altLang="ko-KR" sz="1600" dirty="0" smtClean="0"/>
              <a:t>.</a:t>
            </a:r>
          </a:p>
          <a:p>
            <a:pPr>
              <a:buFontTx/>
              <a:buChar char="-"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스리랑카는 </a:t>
            </a:r>
            <a:r>
              <a:rPr lang="en-US" altLang="ko-KR" sz="1600" dirty="0" smtClean="0"/>
              <a:t>_____________________________</a:t>
            </a:r>
            <a:r>
              <a:rPr lang="ko-KR" altLang="en-US" sz="1600" dirty="0" smtClean="0"/>
              <a:t>이다</a:t>
            </a:r>
            <a:r>
              <a:rPr lang="en-US" altLang="ko-KR" sz="1600" dirty="0" smtClean="0"/>
              <a:t>.</a:t>
            </a:r>
          </a:p>
          <a:p>
            <a:pPr>
              <a:buFontTx/>
              <a:buChar char="-"/>
            </a:pPr>
            <a:r>
              <a:rPr lang="ko-KR" altLang="en-US" sz="1600" dirty="0" smtClean="0"/>
              <a:t> 사과 보면서 </a:t>
            </a:r>
            <a:r>
              <a:rPr lang="en-US" altLang="ko-KR" sz="1600" dirty="0" smtClean="0"/>
              <a:t>/ </a:t>
            </a:r>
            <a:r>
              <a:rPr lang="ko-KR" altLang="en-US" sz="1600" dirty="0" smtClean="0"/>
              <a:t>먹으면서 나와의 관계가 무엇인지 생각해보기</a:t>
            </a:r>
            <a:endParaRPr lang="en-US" altLang="ko-KR" sz="1600" dirty="0" smtClean="0"/>
          </a:p>
          <a:p>
            <a:pPr>
              <a:buFontTx/>
              <a:buChar char="-"/>
            </a:pPr>
            <a:r>
              <a:rPr lang="ko-KR" altLang="en-US" sz="1600" dirty="0" smtClean="0"/>
              <a:t>그 관계의 시작이 사과가 입에 들어가는 순간부터인지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장에 들어가는 순간부터인지</a:t>
            </a:r>
            <a:r>
              <a:rPr lang="en-US" altLang="ko-KR" sz="1600" dirty="0" smtClean="0"/>
              <a:t>?</a:t>
            </a:r>
          </a:p>
          <a:p>
            <a:pPr>
              <a:buFontTx/>
              <a:buChar char="-"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다 먹은 후 나와의 관계가 무엇인지 생각해보기</a:t>
            </a:r>
            <a:endParaRPr lang="en-US" altLang="ko-KR" sz="1600" dirty="0" smtClean="0"/>
          </a:p>
          <a:p>
            <a:pPr>
              <a:buFontTx/>
              <a:buChar char="-"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원숭이 모양의 사물을 보고 느낌 말하기</a:t>
            </a:r>
            <a:endParaRPr lang="en-US" altLang="ko-KR" sz="1600" dirty="0" smtClean="0"/>
          </a:p>
          <a:p>
            <a:pPr>
              <a:buFontTx/>
              <a:buChar char="-"/>
            </a:pPr>
            <a:r>
              <a:rPr lang="ko-KR" altLang="en-US" sz="1600" dirty="0" smtClean="0"/>
              <a:t>그 원숭이 모양의 사물이 주전자임을 알고 난 후의 느낌 말하기</a:t>
            </a:r>
            <a:endParaRPr lang="en-US" altLang="ko-KR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 flipV="1">
            <a:off x="5572132" y="642917"/>
            <a:ext cx="3429024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2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 rot="10800000">
            <a:off x="571472" y="928670"/>
            <a:ext cx="7072362" cy="714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42844" y="142852"/>
            <a:ext cx="8858312" cy="6572296"/>
          </a:xfrm>
          <a:prstGeom prst="roundRect">
            <a:avLst>
              <a:gd name="adj" fmla="val 4774"/>
            </a:avLst>
          </a:prstGeom>
          <a:noFill/>
          <a:ln w="76200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4" descr="j041795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500694" y="4500570"/>
            <a:ext cx="34289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그림 6" descr="나뭇잎3.png"/>
          <p:cNvPicPr>
            <a:picLocks noChangeAspect="1"/>
          </p:cNvPicPr>
          <p:nvPr/>
        </p:nvPicPr>
        <p:blipFill>
          <a:blip r:embed="rId3"/>
          <a:srcRect l="82742" t="17197" r="7336" b="63121"/>
          <a:stretch>
            <a:fillRect/>
          </a:stretch>
        </p:blipFill>
        <p:spPr>
          <a:xfrm rot="906324">
            <a:off x="8734066" y="39430"/>
            <a:ext cx="359882" cy="431859"/>
          </a:xfrm>
          <a:prstGeom prst="rect">
            <a:avLst/>
          </a:prstGeom>
        </p:spPr>
      </p:pic>
      <p:pic>
        <p:nvPicPr>
          <p:cNvPr id="8" name="그림 7" descr="나뭇잎1.png"/>
          <p:cNvPicPr>
            <a:picLocks noChangeAspect="1"/>
          </p:cNvPicPr>
          <p:nvPr/>
        </p:nvPicPr>
        <p:blipFill>
          <a:blip r:embed="rId4"/>
          <a:srcRect l="60914" t="23757" r="29164" b="54921"/>
          <a:stretch>
            <a:fillRect/>
          </a:stretch>
        </p:blipFill>
        <p:spPr>
          <a:xfrm>
            <a:off x="8643966" y="0"/>
            <a:ext cx="274761" cy="357190"/>
          </a:xfrm>
          <a:prstGeom prst="rect">
            <a:avLst/>
          </a:prstGeom>
        </p:spPr>
      </p:pic>
      <p:sp>
        <p:nvSpPr>
          <p:cNvPr id="10" name="현 9"/>
          <p:cNvSpPr/>
          <p:nvPr/>
        </p:nvSpPr>
        <p:spPr>
          <a:xfrm rot="2396042">
            <a:off x="387655" y="293520"/>
            <a:ext cx="510508" cy="725661"/>
          </a:xfrm>
          <a:prstGeom prst="chord">
            <a:avLst>
              <a:gd name="adj1" fmla="val 16589460"/>
              <a:gd name="adj2" fmla="val 16200000"/>
            </a:avLst>
          </a:prstGeom>
          <a:solidFill>
            <a:srgbClr val="7030A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00100" y="357166"/>
            <a:ext cx="492922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한 주간 했던 프로그램</a:t>
            </a:r>
          </a:p>
          <a:p>
            <a:endParaRPr lang="ko-KR" alt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굵은으뜸체" pitchFamily="18" charset="-127"/>
              <a:ea typeface="굵은으뜸체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 rot="21151131">
            <a:off x="450666" y="376873"/>
            <a:ext cx="384488" cy="568058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2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7950" y="21429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아산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Y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활동 보고서</a:t>
            </a:r>
            <a:endParaRPr lang="ko-KR" alt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</p:txBody>
      </p:sp>
      <p:grpSp>
        <p:nvGrpSpPr>
          <p:cNvPr id="17" name="Group 39"/>
          <p:cNvGrpSpPr>
            <a:grpSpLocks/>
          </p:cNvGrpSpPr>
          <p:nvPr/>
        </p:nvGrpSpPr>
        <p:grpSpPr bwMode="auto">
          <a:xfrm>
            <a:off x="357158" y="1349369"/>
            <a:ext cx="2428892" cy="579433"/>
            <a:chOff x="2290" y="799"/>
            <a:chExt cx="1218" cy="613"/>
          </a:xfrm>
        </p:grpSpPr>
        <p:pic>
          <p:nvPicPr>
            <p:cNvPr id="19" name="Picture 37" descr="sphere01-y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90" y="830"/>
              <a:ext cx="1218" cy="582"/>
            </a:xfrm>
            <a:prstGeom prst="rect">
              <a:avLst/>
            </a:prstGeom>
            <a:noFill/>
          </p:spPr>
        </p:pic>
        <p:sp>
          <p:nvSpPr>
            <p:cNvPr id="20" name="Rectangle 38"/>
            <p:cNvSpPr>
              <a:spLocks noChangeArrowheads="1"/>
            </p:cNvSpPr>
            <p:nvPr/>
          </p:nvSpPr>
          <p:spPr bwMode="auto">
            <a:xfrm>
              <a:off x="2426" y="799"/>
              <a:ext cx="885" cy="5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altLang="ko-KR" sz="2000" dirty="0" smtClean="0">
                  <a:solidFill>
                    <a:srgbClr val="006600"/>
                  </a:solidFill>
                  <a:latin typeface="HY나무B" pitchFamily="18" charset="-127"/>
                  <a:ea typeface="HY나무B" pitchFamily="18" charset="-127"/>
                </a:rPr>
                <a:t>1</a:t>
              </a:r>
              <a:r>
                <a:rPr lang="ko-KR" altLang="en-US" sz="2000" dirty="0" smtClean="0">
                  <a:solidFill>
                    <a:srgbClr val="006600"/>
                  </a:solidFill>
                  <a:latin typeface="HY나무B" pitchFamily="18" charset="-127"/>
                  <a:ea typeface="HY나무B" pitchFamily="18" charset="-127"/>
                </a:rPr>
                <a:t>기와의 대화</a:t>
              </a:r>
              <a:endParaRPr lang="en-US" altLang="ko-KR" sz="2000" dirty="0">
                <a:solidFill>
                  <a:srgbClr val="006600"/>
                </a:solidFill>
                <a:latin typeface="HY나무B" pitchFamily="18" charset="-127"/>
                <a:ea typeface="HY나무B" pitchFamily="18" charset="-127"/>
              </a:endParaRPr>
            </a:p>
          </p:txBody>
        </p:sp>
      </p:grpSp>
      <p:sp>
        <p:nvSpPr>
          <p:cNvPr id="21" name="Rectangle 30"/>
          <p:cNvSpPr>
            <a:spLocks noChangeArrowheads="1"/>
          </p:cNvSpPr>
          <p:nvPr/>
        </p:nvSpPr>
        <p:spPr bwMode="auto">
          <a:xfrm>
            <a:off x="785786" y="2214554"/>
            <a:ext cx="7929618" cy="2214578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200000"/>
              </a:lnSpc>
              <a:buFontTx/>
              <a:buChar char="-"/>
            </a:pP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어려운점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일이 없었던 점</a:t>
            </a:r>
            <a:r>
              <a:rPr lang="en-US" altLang="ko-KR" sz="1600" dirty="0" smtClean="0"/>
              <a:t>, 1</a:t>
            </a:r>
            <a:r>
              <a:rPr lang="ko-KR" altLang="en-US" sz="1600" dirty="0" smtClean="0"/>
              <a:t>기의 시행착오로 </a:t>
            </a:r>
            <a:r>
              <a:rPr lang="en-US" altLang="ko-KR" sz="1600" dirty="0" smtClean="0"/>
              <a:t>2</a:t>
            </a:r>
            <a:r>
              <a:rPr lang="ko-KR" altLang="en-US" sz="1600" dirty="0" smtClean="0"/>
              <a:t>기에는 작업이 많을거라 예상함</a:t>
            </a:r>
            <a:endParaRPr lang="en-US" altLang="ko-KR" sz="1600" dirty="0" smtClean="0"/>
          </a:p>
          <a:p>
            <a:pPr>
              <a:lnSpc>
                <a:spcPct val="200000"/>
              </a:lnSpc>
            </a:pPr>
            <a:r>
              <a:rPr lang="ko-KR" altLang="en-US" sz="1600" dirty="0" smtClean="0"/>
              <a:t>                이사와 스텝간의 이해관계에서 위치조율</a:t>
            </a:r>
            <a:endParaRPr lang="en-US" altLang="ko-KR" sz="1600" dirty="0" smtClean="0"/>
          </a:p>
          <a:p>
            <a:pPr>
              <a:lnSpc>
                <a:spcPct val="200000"/>
              </a:lnSpc>
            </a:pPr>
            <a:r>
              <a:rPr lang="ko-KR" altLang="en-US" sz="1600" dirty="0" smtClean="0"/>
              <a:t>                피부염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습진등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관련약품 준비 </a:t>
            </a:r>
            <a:r>
              <a:rPr lang="en-US" altLang="ko-KR" sz="1600" dirty="0" smtClean="0"/>
              <a:t>ex </a:t>
            </a:r>
            <a:r>
              <a:rPr lang="ko-KR" altLang="en-US" sz="1600" dirty="0" smtClean="0"/>
              <a:t>새우랑 파인애플 같이 </a:t>
            </a:r>
            <a:r>
              <a:rPr lang="ko-KR" altLang="en-US" sz="1600" dirty="0" err="1" smtClean="0"/>
              <a:t>먹을경우</a:t>
            </a:r>
            <a:r>
              <a:rPr lang="ko-KR" altLang="en-US" sz="1600" dirty="0" smtClean="0"/>
              <a:t> 피부염</a:t>
            </a:r>
            <a:endParaRPr lang="en-US" altLang="ko-KR" sz="1600" dirty="0" smtClean="0"/>
          </a:p>
          <a:p>
            <a:pPr>
              <a:lnSpc>
                <a:spcPct val="200000"/>
              </a:lnSpc>
              <a:buFontTx/>
              <a:buChar char="-"/>
            </a:pPr>
            <a:r>
              <a:rPr lang="ko-KR" altLang="en-US" sz="1600" dirty="0" err="1" smtClean="0"/>
              <a:t>어떤활동이든</a:t>
            </a:r>
            <a:r>
              <a:rPr lang="ko-KR" altLang="en-US" sz="1600" dirty="0" smtClean="0"/>
              <a:t> 하면 후속관리를 철저 </a:t>
            </a:r>
            <a:r>
              <a:rPr lang="en-US" altLang="ko-KR" sz="1600" dirty="0" smtClean="0"/>
              <a:t>- </a:t>
            </a:r>
            <a:r>
              <a:rPr lang="ko-KR" altLang="en-US" sz="1600" dirty="0" smtClean="0"/>
              <a:t>나무심기 </a:t>
            </a:r>
            <a:r>
              <a:rPr lang="en-US" altLang="ko-KR" sz="1600" dirty="0" smtClean="0"/>
              <a:t>100</a:t>
            </a:r>
            <a:r>
              <a:rPr lang="ko-KR" altLang="en-US" sz="1600" dirty="0" smtClean="0"/>
              <a:t>그루 사서 다 죽음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/>
            </a:r>
            <a:br>
              <a:rPr lang="ko-KR" altLang="en-US" sz="1600" dirty="0" smtClean="0"/>
            </a:br>
            <a:endParaRPr lang="ko-KR" altLang="en-US" sz="1600" dirty="0" smtClean="0"/>
          </a:p>
          <a:p>
            <a:endParaRPr lang="ko-KR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 flipV="1">
            <a:off x="5572132" y="642917"/>
            <a:ext cx="3429024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2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 rot="10800000">
            <a:off x="571472" y="928670"/>
            <a:ext cx="7072362" cy="7143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142844" y="142852"/>
            <a:ext cx="8858312" cy="6572296"/>
          </a:xfrm>
          <a:prstGeom prst="roundRect">
            <a:avLst>
              <a:gd name="adj" fmla="val 4774"/>
            </a:avLst>
          </a:prstGeom>
          <a:noFill/>
          <a:ln w="76200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나뭇잎3.png"/>
          <p:cNvPicPr>
            <a:picLocks noChangeAspect="1"/>
          </p:cNvPicPr>
          <p:nvPr/>
        </p:nvPicPr>
        <p:blipFill>
          <a:blip r:embed="rId2"/>
          <a:srcRect l="82742" t="17197" r="7336" b="63121"/>
          <a:stretch>
            <a:fillRect/>
          </a:stretch>
        </p:blipFill>
        <p:spPr>
          <a:xfrm rot="906324">
            <a:off x="8734066" y="39430"/>
            <a:ext cx="359882" cy="431859"/>
          </a:xfrm>
          <a:prstGeom prst="rect">
            <a:avLst/>
          </a:prstGeom>
        </p:spPr>
      </p:pic>
      <p:pic>
        <p:nvPicPr>
          <p:cNvPr id="8" name="그림 7" descr="나뭇잎1.png"/>
          <p:cNvPicPr>
            <a:picLocks noChangeAspect="1"/>
          </p:cNvPicPr>
          <p:nvPr/>
        </p:nvPicPr>
        <p:blipFill>
          <a:blip r:embed="rId3"/>
          <a:srcRect l="60914" t="23757" r="29164" b="54921"/>
          <a:stretch>
            <a:fillRect/>
          </a:stretch>
        </p:blipFill>
        <p:spPr>
          <a:xfrm>
            <a:off x="8643966" y="0"/>
            <a:ext cx="274761" cy="357190"/>
          </a:xfrm>
          <a:prstGeom prst="rect">
            <a:avLst/>
          </a:prstGeom>
        </p:spPr>
      </p:pic>
      <p:sp>
        <p:nvSpPr>
          <p:cNvPr id="10" name="현 9"/>
          <p:cNvSpPr/>
          <p:nvPr/>
        </p:nvSpPr>
        <p:spPr>
          <a:xfrm rot="2396042">
            <a:off x="387655" y="293520"/>
            <a:ext cx="510508" cy="725661"/>
          </a:xfrm>
          <a:prstGeom prst="chord">
            <a:avLst>
              <a:gd name="adj1" fmla="val 16589460"/>
              <a:gd name="adj2" fmla="val 16200000"/>
            </a:avLst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00100" y="357166"/>
            <a:ext cx="492922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느낀 점</a:t>
            </a:r>
          </a:p>
          <a:p>
            <a:endParaRPr lang="ko-KR" alt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굵은으뜸체" pitchFamily="18" charset="-127"/>
              <a:ea typeface="굵은으뜸체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 rot="20899805">
            <a:off x="481615" y="390264"/>
            <a:ext cx="384848" cy="563555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3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57950" y="21429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아산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Y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활동 보고서</a:t>
            </a:r>
            <a:endParaRPr lang="ko-KR" alt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</p:txBody>
      </p:sp>
      <p:grpSp>
        <p:nvGrpSpPr>
          <p:cNvPr id="21" name="Group 39"/>
          <p:cNvGrpSpPr>
            <a:grpSpLocks/>
          </p:cNvGrpSpPr>
          <p:nvPr/>
        </p:nvGrpSpPr>
        <p:grpSpPr bwMode="auto">
          <a:xfrm>
            <a:off x="214282" y="1277931"/>
            <a:ext cx="2286016" cy="579433"/>
            <a:chOff x="2290" y="799"/>
            <a:chExt cx="1218" cy="613"/>
          </a:xfrm>
        </p:grpSpPr>
        <p:pic>
          <p:nvPicPr>
            <p:cNvPr id="22" name="Picture 37" descr="sphere01-y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90" y="830"/>
              <a:ext cx="1218" cy="582"/>
            </a:xfrm>
            <a:prstGeom prst="rect">
              <a:avLst/>
            </a:prstGeom>
            <a:noFill/>
          </p:spPr>
        </p:pic>
        <p:sp>
          <p:nvSpPr>
            <p:cNvPr id="23" name="Rectangle 38"/>
            <p:cNvSpPr>
              <a:spLocks noChangeArrowheads="1"/>
            </p:cNvSpPr>
            <p:nvPr/>
          </p:nvSpPr>
          <p:spPr bwMode="auto">
            <a:xfrm>
              <a:off x="2426" y="799"/>
              <a:ext cx="885" cy="5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ko-KR" altLang="en-US" sz="2000" dirty="0" smtClean="0">
                  <a:solidFill>
                    <a:srgbClr val="006600"/>
                  </a:solidFill>
                  <a:latin typeface="HY나무B" pitchFamily="18" charset="-127"/>
                  <a:ea typeface="HY나무B" pitchFamily="18" charset="-127"/>
                </a:rPr>
                <a:t> 생각 할 점</a:t>
              </a:r>
              <a:endParaRPr lang="en-US" altLang="ko-KR" sz="2000" dirty="0">
                <a:solidFill>
                  <a:srgbClr val="006600"/>
                </a:solidFill>
                <a:latin typeface="HY나무B" pitchFamily="18" charset="-127"/>
                <a:ea typeface="HY나무B" pitchFamily="18" charset="-127"/>
              </a:endParaRPr>
            </a:p>
          </p:txBody>
        </p:sp>
      </p:grp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785786" y="2143116"/>
            <a:ext cx="7929618" cy="4429156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342900" indent="-342900">
              <a:lnSpc>
                <a:spcPct val="140000"/>
              </a:lnSpc>
              <a:buFontTx/>
              <a:buAutoNum type="arabicPeriod"/>
            </a:pPr>
            <a:r>
              <a:rPr lang="ko-KR" altLang="en-US" sz="1600" dirty="0" smtClean="0"/>
              <a:t>체계적인 프로그램은 우리가 </a:t>
            </a:r>
            <a:r>
              <a:rPr lang="ko-KR" altLang="en-US" sz="1600" dirty="0" err="1" smtClean="0"/>
              <a:t>해야할</a:t>
            </a:r>
            <a:r>
              <a:rPr lang="ko-KR" altLang="en-US" sz="1600" dirty="0" smtClean="0"/>
              <a:t> 일들의 구체적인 활동을 가늠</a:t>
            </a:r>
            <a:endParaRPr lang="en-US" altLang="ko-KR" sz="1600" dirty="0" smtClean="0"/>
          </a:p>
          <a:p>
            <a:pPr marL="342900" indent="-342900">
              <a:lnSpc>
                <a:spcPct val="140000"/>
              </a:lnSpc>
              <a:buFontTx/>
              <a:buAutoNum type="arabicPeriod"/>
            </a:pPr>
            <a:r>
              <a:rPr lang="ko-KR" altLang="en-US" sz="1600" dirty="0" smtClean="0"/>
              <a:t>대체로 팀원들 성향 파악하는 시간이 많아 서로 </a:t>
            </a:r>
            <a:r>
              <a:rPr lang="ko-KR" altLang="en-US" sz="1600" dirty="0" err="1" smtClean="0"/>
              <a:t>알게되는것이</a:t>
            </a:r>
            <a:r>
              <a:rPr lang="ko-KR" altLang="en-US" sz="1600" dirty="0" smtClean="0"/>
              <a:t> 좋았다</a:t>
            </a:r>
            <a:r>
              <a:rPr lang="en-US" altLang="ko-KR" sz="1600" dirty="0" smtClean="0"/>
              <a:t>.</a:t>
            </a:r>
          </a:p>
          <a:p>
            <a:pPr marL="342900" indent="-342900">
              <a:lnSpc>
                <a:spcPct val="140000"/>
              </a:lnSpc>
              <a:buFontTx/>
              <a:buAutoNum type="arabicPeriod"/>
            </a:pPr>
            <a:r>
              <a:rPr lang="ko-KR" altLang="en-US" sz="1600" dirty="0" smtClean="0"/>
              <a:t>함께 생활할 팀원들과의 예고편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어떤 문제가 발생할 지에 대한 생각도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지역을 찾아와서 내가 사는 지역에 대해서도 관심이 없었는데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다른 나라를 찾아간다는 것에 대해 고민하게 됨</a:t>
            </a:r>
          </a:p>
          <a:p>
            <a:pPr marL="342900" indent="-342900">
              <a:lnSpc>
                <a:spcPct val="140000"/>
              </a:lnSpc>
              <a:buAutoNum type="arabicPeriod"/>
            </a:pPr>
            <a:r>
              <a:rPr lang="ko-KR" altLang="en-US" sz="1600" dirty="0" smtClean="0"/>
              <a:t>아직 </a:t>
            </a:r>
            <a:r>
              <a:rPr lang="ko-KR" altLang="en-US" sz="1600" dirty="0" err="1" smtClean="0"/>
              <a:t>부족한것도</a:t>
            </a:r>
            <a:r>
              <a:rPr lang="ko-KR" altLang="en-US" sz="1600" dirty="0" smtClean="0"/>
              <a:t> 많고 준비가 미흡하다 마음가짐도 일 진행에 추진력이 부족하고 결정을 마무리 못하고 추진하지 못하는 점은 </a:t>
            </a:r>
            <a:r>
              <a:rPr lang="ko-KR" altLang="en-US" sz="1600" dirty="0" err="1" smtClean="0"/>
              <a:t>고쳐야함</a:t>
            </a:r>
            <a:endParaRPr lang="en-US" altLang="ko-KR" sz="1600" dirty="0" smtClean="0"/>
          </a:p>
          <a:p>
            <a:pPr marL="342900" indent="-342900">
              <a:lnSpc>
                <a:spcPct val="140000"/>
              </a:lnSpc>
              <a:buAutoNum type="arabicPeriod"/>
            </a:pPr>
            <a:r>
              <a:rPr lang="ko-KR" altLang="en-US" sz="1600" dirty="0" smtClean="0"/>
              <a:t>잘못된 수업자세를 </a:t>
            </a:r>
            <a:r>
              <a:rPr lang="ko-KR" altLang="en-US" sz="1600" dirty="0" err="1" smtClean="0"/>
              <a:t>고쳐야한다</a:t>
            </a:r>
            <a:r>
              <a:rPr lang="en-US" altLang="ko-KR" sz="1600" dirty="0" smtClean="0"/>
              <a:t>.</a:t>
            </a:r>
          </a:p>
          <a:p>
            <a:pPr marL="342900" indent="-342900">
              <a:lnSpc>
                <a:spcPct val="140000"/>
              </a:lnSpc>
              <a:buAutoNum type="arabicPeriod"/>
            </a:pPr>
            <a:r>
              <a:rPr lang="ko-KR" altLang="en-US" sz="1600" dirty="0" smtClean="0"/>
              <a:t>감히 가르친다는  마음보다 마음을 </a:t>
            </a:r>
            <a:endParaRPr lang="en-US" altLang="ko-KR" sz="1600" dirty="0" smtClean="0"/>
          </a:p>
          <a:p>
            <a:pPr marL="342900" indent="-342900">
              <a:lnSpc>
                <a:spcPct val="140000"/>
              </a:lnSpc>
            </a:pPr>
            <a:r>
              <a:rPr lang="en-US" altLang="ko-KR" sz="1600" dirty="0" smtClean="0"/>
              <a:t>     </a:t>
            </a:r>
            <a:r>
              <a:rPr lang="ko-KR" altLang="en-US" sz="1600" dirty="0" smtClean="0"/>
              <a:t>낮추고 </a:t>
            </a:r>
            <a:r>
              <a:rPr lang="ko-KR" altLang="en-US" sz="1600" dirty="0" err="1" smtClean="0"/>
              <a:t>배우로간다는</a:t>
            </a:r>
            <a:r>
              <a:rPr lang="ko-KR" altLang="en-US" sz="1600" dirty="0" smtClean="0"/>
              <a:t> 마음으로 간다</a:t>
            </a:r>
            <a:r>
              <a:rPr lang="en-US" altLang="ko-KR" sz="1600" dirty="0" smtClean="0"/>
              <a:t>.</a:t>
            </a:r>
          </a:p>
          <a:p>
            <a:pPr marL="342900" indent="-342900">
              <a:lnSpc>
                <a:spcPct val="140000"/>
              </a:lnSpc>
              <a:buAutoNum type="arabicPeriod" startAt="7"/>
            </a:pPr>
            <a:r>
              <a:rPr lang="ko-KR" altLang="en-US" sz="1600" dirty="0" smtClean="0"/>
              <a:t>어떤 마음가짐에 대한 이야기만 오고 </a:t>
            </a:r>
            <a:r>
              <a:rPr lang="ko-KR" altLang="en-US" sz="1600" dirty="0" err="1" smtClean="0"/>
              <a:t>갔을뿐</a:t>
            </a:r>
            <a:r>
              <a:rPr lang="ko-KR" altLang="en-US" sz="1600" dirty="0" smtClean="0"/>
              <a:t> </a:t>
            </a:r>
            <a:endParaRPr lang="en-US" altLang="ko-KR" sz="1600" dirty="0" smtClean="0"/>
          </a:p>
          <a:p>
            <a:pPr marL="342900" indent="-342900">
              <a:lnSpc>
                <a:spcPct val="140000"/>
              </a:lnSpc>
            </a:pPr>
            <a:r>
              <a:rPr lang="en-US" altLang="ko-KR" sz="1600" dirty="0" smtClean="0"/>
              <a:t>     </a:t>
            </a:r>
            <a:r>
              <a:rPr lang="ko-KR" altLang="en-US" sz="1600" dirty="0" smtClean="0"/>
              <a:t>많은 고찰을 해보지 </a:t>
            </a:r>
            <a:r>
              <a:rPr lang="ko-KR" altLang="en-US" sz="1600" dirty="0" err="1" smtClean="0"/>
              <a:t>못한것</a:t>
            </a:r>
            <a:r>
              <a:rPr lang="ko-KR" altLang="en-US" sz="1600" dirty="0" smtClean="0"/>
              <a:t> 같아 아쉽다</a:t>
            </a:r>
            <a:r>
              <a:rPr lang="en-US" altLang="ko-KR" sz="1600" dirty="0" smtClean="0"/>
              <a:t>. 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endParaRPr lang="en-US" altLang="ko-KR" sz="1600" dirty="0" smtClean="0"/>
          </a:p>
          <a:p>
            <a:pPr>
              <a:lnSpc>
                <a:spcPct val="130000"/>
              </a:lnSpc>
            </a:pPr>
            <a:endParaRPr lang="ko-KR" altLang="en-US" sz="1600" dirty="0"/>
          </a:p>
        </p:txBody>
      </p:sp>
      <p:pic>
        <p:nvPicPr>
          <p:cNvPr id="4" name="Picture 4" descr="j0417956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5500694" y="4500570"/>
            <a:ext cx="34289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 flipV="1">
            <a:off x="5572132" y="642917"/>
            <a:ext cx="3429024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2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 rot="10800000">
            <a:off x="571472" y="928670"/>
            <a:ext cx="7072362" cy="7143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50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142844" y="142852"/>
            <a:ext cx="8858312" cy="6572296"/>
          </a:xfrm>
          <a:prstGeom prst="roundRect">
            <a:avLst>
              <a:gd name="adj" fmla="val 4774"/>
            </a:avLst>
          </a:prstGeom>
          <a:noFill/>
          <a:ln w="76200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4" descr="j041795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500694" y="4500570"/>
            <a:ext cx="34289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그림 6" descr="나뭇잎3.png"/>
          <p:cNvPicPr>
            <a:picLocks noChangeAspect="1"/>
          </p:cNvPicPr>
          <p:nvPr/>
        </p:nvPicPr>
        <p:blipFill>
          <a:blip r:embed="rId3"/>
          <a:srcRect l="82742" t="17197" r="7336" b="63121"/>
          <a:stretch>
            <a:fillRect/>
          </a:stretch>
        </p:blipFill>
        <p:spPr>
          <a:xfrm rot="906324">
            <a:off x="8734066" y="39430"/>
            <a:ext cx="359882" cy="431859"/>
          </a:xfrm>
          <a:prstGeom prst="rect">
            <a:avLst/>
          </a:prstGeom>
        </p:spPr>
      </p:pic>
      <p:pic>
        <p:nvPicPr>
          <p:cNvPr id="8" name="그림 7" descr="나뭇잎1.png"/>
          <p:cNvPicPr>
            <a:picLocks noChangeAspect="1"/>
          </p:cNvPicPr>
          <p:nvPr/>
        </p:nvPicPr>
        <p:blipFill>
          <a:blip r:embed="rId4"/>
          <a:srcRect l="60914" t="23757" r="29164" b="54921"/>
          <a:stretch>
            <a:fillRect/>
          </a:stretch>
        </p:blipFill>
        <p:spPr>
          <a:xfrm>
            <a:off x="8643966" y="0"/>
            <a:ext cx="274761" cy="357190"/>
          </a:xfrm>
          <a:prstGeom prst="rect">
            <a:avLst/>
          </a:prstGeom>
        </p:spPr>
      </p:pic>
      <p:sp>
        <p:nvSpPr>
          <p:cNvPr id="10" name="현 9"/>
          <p:cNvSpPr/>
          <p:nvPr/>
        </p:nvSpPr>
        <p:spPr>
          <a:xfrm rot="2396042">
            <a:off x="387655" y="293520"/>
            <a:ext cx="510508" cy="725661"/>
          </a:xfrm>
          <a:prstGeom prst="chord">
            <a:avLst>
              <a:gd name="adj1" fmla="val 16589460"/>
              <a:gd name="adj2" fmla="val 16200000"/>
            </a:avLst>
          </a:prstGeom>
          <a:solidFill>
            <a:srgbClr val="00B05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00100" y="357166"/>
            <a:ext cx="492922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o-KR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우리는 하나</a:t>
            </a:r>
            <a:r>
              <a:rPr lang="en-US" altLang="ko-KR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^^</a:t>
            </a:r>
            <a:endParaRPr lang="ko-KR" altLang="en-US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ko-KR" alt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굵은으뜸체" pitchFamily="18" charset="-127"/>
              <a:ea typeface="굵은으뜸체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34" y="1357298"/>
            <a:ext cx="81439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ko-KR" altLang="en-US" dirty="0" smtClean="0"/>
              <a:t> </a:t>
            </a:r>
            <a:r>
              <a:rPr lang="ko-KR" altLang="en-US" b="1" dirty="0" err="1" smtClean="0"/>
              <a:t>청솔장</a:t>
            </a:r>
            <a:r>
              <a:rPr lang="en-US" altLang="ko-KR" b="1" dirty="0" smtClean="0"/>
              <a:t>(</a:t>
            </a:r>
            <a:r>
              <a:rPr lang="ko-KR" altLang="en-US" b="1" dirty="0" err="1" smtClean="0"/>
              <a:t>총장님댁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에서의 생활</a:t>
            </a:r>
            <a:endParaRPr lang="en-US" altLang="ko-KR" b="1" dirty="0" smtClean="0"/>
          </a:p>
          <a:p>
            <a:r>
              <a:rPr lang="en-US" altLang="ko-KR" dirty="0" smtClean="0"/>
              <a:t>  </a:t>
            </a:r>
            <a:r>
              <a:rPr lang="ko-KR" altLang="en-US" dirty="0" smtClean="0"/>
              <a:t>물론 잘해주셨지만</a:t>
            </a:r>
            <a:r>
              <a:rPr lang="en-US" altLang="ko-KR" dirty="0" smtClean="0"/>
              <a:t>. </a:t>
            </a:r>
            <a:r>
              <a:rPr lang="ko-KR" altLang="en-US" dirty="0" smtClean="0"/>
              <a:t>처음에는 보일러이야기도 못해서 </a:t>
            </a:r>
            <a:r>
              <a:rPr lang="ko-KR" altLang="en-US" dirty="0" err="1" smtClean="0"/>
              <a:t>냉물에</a:t>
            </a:r>
            <a:r>
              <a:rPr lang="ko-KR" altLang="en-US" dirty="0" smtClean="0"/>
              <a:t> 씻다가</a:t>
            </a:r>
            <a:endParaRPr lang="en-US" altLang="ko-KR" dirty="0" smtClean="0"/>
          </a:p>
          <a:p>
            <a:r>
              <a:rPr lang="en-US" altLang="ko-KR" dirty="0" smtClean="0"/>
              <a:t>  </a:t>
            </a:r>
            <a:r>
              <a:rPr lang="ko-KR" altLang="en-US" dirty="0" err="1" smtClean="0"/>
              <a:t>옷다</a:t>
            </a:r>
            <a:r>
              <a:rPr lang="ko-KR" altLang="en-US" dirty="0" smtClean="0"/>
              <a:t> 벗고 물 차가워서 옷 다시 입은 경우도 있음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/>
              <a:t> </a:t>
            </a:r>
            <a:r>
              <a:rPr lang="ko-KR" altLang="en-US" b="1" dirty="0" smtClean="0"/>
              <a:t>간사님 댁에 초대받아 </a:t>
            </a:r>
            <a:r>
              <a:rPr lang="ko-KR" altLang="en-US" b="1" dirty="0" err="1" smtClean="0"/>
              <a:t>쌀라면</a:t>
            </a:r>
            <a:r>
              <a:rPr lang="ko-KR" altLang="en-US" b="1" dirty="0" smtClean="0"/>
              <a:t> 먹음</a:t>
            </a:r>
            <a:endParaRPr lang="en-US" altLang="ko-KR" b="1" dirty="0" smtClean="0"/>
          </a:p>
          <a:p>
            <a:r>
              <a:rPr lang="en-US" altLang="ko-KR" dirty="0" smtClean="0"/>
              <a:t>  </a:t>
            </a:r>
            <a:r>
              <a:rPr lang="ko-KR" altLang="en-US" dirty="0" err="1" smtClean="0"/>
              <a:t>유기농</a:t>
            </a:r>
            <a:r>
              <a:rPr lang="ko-KR" altLang="en-US" dirty="0" smtClean="0"/>
              <a:t> 라면 </a:t>
            </a:r>
            <a:r>
              <a:rPr lang="ko-KR" altLang="en-US" dirty="0" err="1" smtClean="0"/>
              <a:t>쵝오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/>
              <a:t> </a:t>
            </a:r>
            <a:r>
              <a:rPr lang="ko-KR" altLang="en-US" b="1" dirty="0" smtClean="0"/>
              <a:t>다양한 술자리</a:t>
            </a:r>
            <a:endParaRPr lang="en-US" altLang="ko-KR" b="1" dirty="0" smtClean="0"/>
          </a:p>
          <a:p>
            <a:r>
              <a:rPr lang="en-US" altLang="ko-KR" dirty="0" smtClean="0"/>
              <a:t>  </a:t>
            </a:r>
            <a:r>
              <a:rPr lang="ko-KR" altLang="en-US" dirty="0" smtClean="0"/>
              <a:t>사실 많이 먹진 않았지만</a:t>
            </a:r>
            <a:r>
              <a:rPr lang="en-US" altLang="ko-KR" dirty="0" smtClean="0"/>
              <a:t>…… </a:t>
            </a:r>
            <a:r>
              <a:rPr lang="ko-KR" altLang="en-US" dirty="0" smtClean="0"/>
              <a:t>이야기를 보다 많이 해서 좋았음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/>
              <a:t> </a:t>
            </a:r>
            <a:r>
              <a:rPr lang="ko-KR" altLang="en-US" b="1" dirty="0" err="1" smtClean="0"/>
              <a:t>예향마을</a:t>
            </a:r>
            <a:endParaRPr lang="en-US" altLang="ko-KR" b="1" dirty="0" smtClean="0"/>
          </a:p>
          <a:p>
            <a:r>
              <a:rPr lang="en-US" altLang="ko-KR" dirty="0" smtClean="0"/>
              <a:t>   Y</a:t>
            </a:r>
            <a:r>
              <a:rPr lang="ko-KR" altLang="en-US" dirty="0" smtClean="0"/>
              <a:t>단골음식점</a:t>
            </a:r>
            <a:r>
              <a:rPr lang="en-US" altLang="ko-KR" dirty="0" smtClean="0"/>
              <a:t>. </a:t>
            </a:r>
            <a:r>
              <a:rPr lang="ko-KR" altLang="en-US" dirty="0" smtClean="0"/>
              <a:t>삼겹살에 기름이 하나도 없음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정말 은혜로운 삼겹살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/>
              <a:t> </a:t>
            </a:r>
            <a:r>
              <a:rPr lang="ko-KR" altLang="en-US" b="1" dirty="0" smtClean="0"/>
              <a:t>총장님과 </a:t>
            </a:r>
            <a:r>
              <a:rPr lang="ko-KR" altLang="en-US" b="1" dirty="0" err="1" smtClean="0"/>
              <a:t>유림기</a:t>
            </a:r>
            <a:endParaRPr lang="en-US" altLang="ko-KR" b="1" dirty="0" smtClean="0"/>
          </a:p>
          <a:p>
            <a:r>
              <a:rPr lang="en-US" altLang="ko-KR" dirty="0" smtClean="0"/>
              <a:t>   Y</a:t>
            </a:r>
            <a:r>
              <a:rPr lang="ko-KR" altLang="en-US" dirty="0" smtClean="0"/>
              <a:t>에서 선호하는 닭요리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처음먹어봣지만</a:t>
            </a:r>
            <a:r>
              <a:rPr lang="ko-KR" altLang="en-US" dirty="0" smtClean="0"/>
              <a:t> 서로 먹으면서 </a:t>
            </a:r>
            <a:r>
              <a:rPr lang="ko-KR" altLang="en-US" dirty="0" err="1" smtClean="0"/>
              <a:t>베프됨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ㅋㅋㅋ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/>
              <a:t> </a:t>
            </a:r>
            <a:r>
              <a:rPr lang="ko-KR" altLang="en-US" b="1" dirty="0" smtClean="0"/>
              <a:t>볼링</a:t>
            </a:r>
            <a:endParaRPr lang="en-US" altLang="ko-KR" b="1" dirty="0" smtClean="0"/>
          </a:p>
          <a:p>
            <a:r>
              <a:rPr lang="en-US" altLang="ko-KR" dirty="0" smtClean="0"/>
              <a:t>   </a:t>
            </a:r>
            <a:r>
              <a:rPr lang="ko-KR" altLang="en-US" dirty="0" smtClean="0"/>
              <a:t>단체 볼링 치로 갔다가 </a:t>
            </a:r>
            <a:r>
              <a:rPr lang="ko-KR" altLang="en-US" dirty="0" err="1" smtClean="0"/>
              <a:t>ㅋㅋㅋ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/>
              <a:t> </a:t>
            </a:r>
            <a:r>
              <a:rPr lang="ko-KR" altLang="en-US" b="1" dirty="0" smtClean="0"/>
              <a:t>노래방</a:t>
            </a:r>
            <a:endParaRPr lang="en-US" altLang="ko-KR" b="1" dirty="0" smtClean="0"/>
          </a:p>
          <a:p>
            <a:r>
              <a:rPr lang="en-US" altLang="ko-KR" dirty="0" smtClean="0"/>
              <a:t>   </a:t>
            </a:r>
            <a:r>
              <a:rPr lang="ko-KR" altLang="en-US" dirty="0" smtClean="0"/>
              <a:t>단체로 </a:t>
            </a:r>
            <a:r>
              <a:rPr lang="ko-KR" altLang="en-US" dirty="0" err="1" smtClean="0"/>
              <a:t>미친기억뿐</a:t>
            </a:r>
            <a:r>
              <a:rPr lang="en-US" altLang="ko-KR" dirty="0" smtClean="0"/>
              <a:t>..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 rot="20980620">
            <a:off x="475975" y="387086"/>
            <a:ext cx="384848" cy="563555"/>
          </a:xfrm>
          <a:prstGeom prst="rect">
            <a:avLst/>
          </a:prstGeom>
          <a:noFill/>
        </p:spPr>
        <p:txBody>
          <a:bodyPr wrap="square" rtlCol="0">
            <a:prstTxWarp prst="textCurveUp">
              <a:avLst>
                <a:gd name="adj" fmla="val 0"/>
              </a:avLst>
            </a:prstTxWarp>
            <a:spAutoFit/>
          </a:bodyPr>
          <a:lstStyle/>
          <a:p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산돌비상 L" pitchFamily="18" charset="-127"/>
                <a:ea typeface="산돌비상 L" pitchFamily="18" charset="-127"/>
              </a:rPr>
              <a:t>4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산돌비상 L" pitchFamily="18" charset="-127"/>
              <a:ea typeface="산돌비상 L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57950" y="21429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아산 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Y </a:t>
            </a:r>
            <a:r>
              <a:rPr lang="ko-KR" altLang="en-U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활동 보고서</a:t>
            </a:r>
            <a:endParaRPr lang="ko-KR" alt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2374</TotalTime>
  <Words>1477</Words>
  <Application>Microsoft Office PowerPoint</Application>
  <PresentationFormat>화면 슬라이드 쇼(4:3)</PresentationFormat>
  <Paragraphs>242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길태현</dc:creator>
  <cp:lastModifiedBy>현동</cp:lastModifiedBy>
  <cp:revision>108</cp:revision>
  <dcterms:created xsi:type="dcterms:W3CDTF">2008-11-24T03:54:48Z</dcterms:created>
  <dcterms:modified xsi:type="dcterms:W3CDTF">2009-03-04T12:34:26Z</dcterms:modified>
</cp:coreProperties>
</file>