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6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0696575" cy="7562850" type="screen4x3"/>
  <p:notesSz cx="7562850" cy="106965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392" y="-96"/>
      </p:cViewPr>
      <p:guideLst>
        <p:guide orient="horz" pos="215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presProps" Target="presProps.xml"  /><Relationship Id="rId12" Type="http://schemas.openxmlformats.org/officeDocument/2006/relationships/viewProps" Target="viewProps.xml"  /><Relationship Id="rId13" Type="http://schemas.openxmlformats.org/officeDocument/2006/relationships/theme" Target="theme/theme1.xml"  /><Relationship Id="rId14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2" Type="http://schemas.openxmlformats.org/officeDocument/2006/relationships/theme" Target="../theme/theme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Relationship Id="rId4" Type="http://schemas.openxmlformats.org/officeDocument/2006/relationships/image" Target="../media/image4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5.png"  /><Relationship Id="rId3" Type="http://schemas.openxmlformats.org/officeDocument/2006/relationships/image" Target="../media/image6.png"  /><Relationship Id="rId4" Type="http://schemas.openxmlformats.org/officeDocument/2006/relationships/image" Target="../media/image7.png"  /><Relationship Id="rId5" Type="http://schemas.openxmlformats.org/officeDocument/2006/relationships/image" Target="../media/image8.png"  /><Relationship Id="rId6" Type="http://schemas.openxmlformats.org/officeDocument/2006/relationships/image" Target="../media/image9.png"  /><Relationship Id="rId7" Type="http://schemas.openxmlformats.org/officeDocument/2006/relationships/image" Target="../media/image10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1.png"  /><Relationship Id="rId3" Type="http://schemas.openxmlformats.org/officeDocument/2006/relationships/image" Target="../media/image5.png"  /><Relationship Id="rId4" Type="http://schemas.openxmlformats.org/officeDocument/2006/relationships/image" Target="../media/image6.png"  /><Relationship Id="rId5" Type="http://schemas.openxmlformats.org/officeDocument/2006/relationships/image" Target="../media/image7.png"  /><Relationship Id="rId6" Type="http://schemas.openxmlformats.org/officeDocument/2006/relationships/image" Target="../media/image12.png"  /><Relationship Id="rId7" Type="http://schemas.openxmlformats.org/officeDocument/2006/relationships/image" Target="../media/image13.png"  /><Relationship Id="rId8" Type="http://schemas.openxmlformats.org/officeDocument/2006/relationships/image" Target="../media/image14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18.png"  /><Relationship Id="rId11" Type="http://schemas.openxmlformats.org/officeDocument/2006/relationships/image" Target="../media/image20.png"  /><Relationship Id="rId12" Type="http://schemas.openxmlformats.org/officeDocument/2006/relationships/image" Target="../media/image19.png"  /><Relationship Id="rId13" Type="http://schemas.openxmlformats.org/officeDocument/2006/relationships/image" Target="../media/image16.png"  /><Relationship Id="rId14" Type="http://schemas.openxmlformats.org/officeDocument/2006/relationships/image" Target="../media/image16.png"  /><Relationship Id="rId15" Type="http://schemas.openxmlformats.org/officeDocument/2006/relationships/image" Target="../media/image16.png"  /><Relationship Id="rId16" Type="http://schemas.openxmlformats.org/officeDocument/2006/relationships/image" Target="../media/image16.png"  /><Relationship Id="rId2" Type="http://schemas.openxmlformats.org/officeDocument/2006/relationships/image" Target="../media/image15.png"  /><Relationship Id="rId3" Type="http://schemas.openxmlformats.org/officeDocument/2006/relationships/image" Target="../media/image16.png"  /><Relationship Id="rId4" Type="http://schemas.openxmlformats.org/officeDocument/2006/relationships/image" Target="../media/image17.png"  /><Relationship Id="rId5" Type="http://schemas.openxmlformats.org/officeDocument/2006/relationships/image" Target="../media/image18.png"  /><Relationship Id="rId6" Type="http://schemas.openxmlformats.org/officeDocument/2006/relationships/image" Target="../media/image19.png"  /><Relationship Id="rId7" Type="http://schemas.openxmlformats.org/officeDocument/2006/relationships/image" Target="../media/image20.png"  /><Relationship Id="rId8" Type="http://schemas.openxmlformats.org/officeDocument/2006/relationships/image" Target="../media/image19.png"  /><Relationship Id="rId9" Type="http://schemas.openxmlformats.org/officeDocument/2006/relationships/image" Target="../media/image17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1.png"  /><Relationship Id="rId3" Type="http://schemas.openxmlformats.org/officeDocument/2006/relationships/image" Target="../media/image21.png"  /><Relationship Id="rId4" Type="http://schemas.openxmlformats.org/officeDocument/2006/relationships/image" Target="../media/image22.png"  /><Relationship Id="rId5" Type="http://schemas.openxmlformats.org/officeDocument/2006/relationships/image" Target="../media/image22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1.png"  /><Relationship Id="rId3" Type="http://schemas.openxmlformats.org/officeDocument/2006/relationships/image" Target="../media/image21.png"  /><Relationship Id="rId4" Type="http://schemas.openxmlformats.org/officeDocument/2006/relationships/image" Target="../media/image22.png"  /><Relationship Id="rId5" Type="http://schemas.openxmlformats.org/officeDocument/2006/relationships/image" Target="../media/image22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1.png"  /><Relationship Id="rId3" Type="http://schemas.openxmlformats.org/officeDocument/2006/relationships/image" Target="../media/image22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Slide 1">
    <p:bg>
      <p:bgPr shadeToTitle="0">
        <a:solidFill>
          <a:srgbClr val="faef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 rot="0">
            <a:off x="0" y="0"/>
            <a:ext cx="10695238" cy="7561905"/>
            <a:chOff x="0" y="0"/>
            <a:chExt cx="10695238" cy="756190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0" y="0"/>
              <a:ext cx="10695238" cy="756190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765412" y="2889694"/>
            <a:ext cx="9321197" cy="130892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en-US" altLang="ko-KR" sz="8000" b="0" kern="0" spc="-300">
                <a:solidFill>
                  <a:srgbClr val="000000"/>
                </a:solidFill>
                <a:latin typeface="배달의민족 주아"/>
                <a:ea typeface="배달의민족 주아"/>
                <a:cs typeface="맑은 고딕 Semilight"/>
              </a:rPr>
              <a:t>5</a:t>
            </a:r>
            <a:r>
              <a:rPr lang="ko-KR" altLang="en-US" sz="8000" b="0" kern="0" spc="-300">
                <a:solidFill>
                  <a:srgbClr val="000000"/>
                </a:solidFill>
                <a:latin typeface="배달의민족 주아"/>
                <a:ea typeface="배달의민족 주아"/>
                <a:cs typeface="맑은 고딕 Semilight"/>
              </a:rPr>
              <a:t>작교</a:t>
            </a:r>
            <a:r>
              <a:rPr lang="en-US" altLang="ko-KR" sz="8000" b="0" kern="0" spc="-300">
                <a:solidFill>
                  <a:srgbClr val="000000"/>
                </a:solidFill>
                <a:latin typeface="배달의민족 주아"/>
                <a:ea typeface="배달의민족 주아"/>
                <a:cs typeface="맑은 고딕 Semilight"/>
              </a:rPr>
              <a:t>_1</a:t>
            </a:r>
            <a:r>
              <a:rPr lang="ko-KR" altLang="en-US" sz="8000" b="0" kern="0" spc="-300">
                <a:solidFill>
                  <a:srgbClr val="000000"/>
                </a:solidFill>
                <a:latin typeface="배달의민족 주아"/>
                <a:ea typeface="배달의민족 주아"/>
                <a:cs typeface="맑은 고딕 Semilight"/>
              </a:rPr>
              <a:t>월보고</a:t>
            </a:r>
            <a:endParaRPr lang="ko-KR" altLang="en-US" sz="8000" b="0" kern="0" spc="-300">
              <a:solidFill>
                <a:srgbClr val="000000"/>
              </a:solidFill>
              <a:latin typeface="배달의민족 주아"/>
              <a:ea typeface="배달의민족 주아"/>
              <a:cs typeface="맑은 고딕 Semi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65412" y="4317609"/>
            <a:ext cx="8930439" cy="3667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ko-KR" altLang="en-US" sz="1800" b="0" kern="0" spc="2000">
                <a:solidFill>
                  <a:srgbClr val="000000"/>
                </a:solidFill>
                <a:latin typeface="배달의민족 주아"/>
                <a:ea typeface="배달의민족 주아"/>
                <a:cs typeface="맑은 고딕 Semilight"/>
              </a:rPr>
              <a:t>라온아띠 </a:t>
            </a:r>
            <a:r>
              <a:rPr lang="en-US" altLang="ko-KR" sz="1800" b="0" kern="0" spc="2000">
                <a:solidFill>
                  <a:srgbClr val="000000"/>
                </a:solidFill>
                <a:latin typeface="배달의민족 주아"/>
                <a:ea typeface="배달의민족 주아"/>
                <a:cs typeface="맑은 고딕 Semilight"/>
              </a:rPr>
              <a:t>22</a:t>
            </a:r>
            <a:r>
              <a:rPr lang="ko-KR" altLang="en-US" sz="1800" b="0" kern="0" spc="2000">
                <a:solidFill>
                  <a:srgbClr val="000000"/>
                </a:solidFill>
                <a:latin typeface="배달의민족 주아"/>
                <a:ea typeface="배달의민족 주아"/>
                <a:cs typeface="맑은 고딕 Semilight"/>
              </a:rPr>
              <a:t>기</a:t>
            </a:r>
            <a:endParaRPr lang="ko-KR" altLang="en-US" sz="1800" b="0" kern="0" spc="2000">
              <a:solidFill>
                <a:srgbClr val="000000"/>
              </a:solidFill>
              <a:latin typeface="배달의민족 주아"/>
              <a:ea typeface="배달의민족 주아"/>
              <a:cs typeface="맑은 고딕 Semilight"/>
            </a:endParaRPr>
          </a:p>
        </p:txBody>
      </p:sp>
      <p:grpSp>
        <p:nvGrpSpPr>
          <p:cNvPr id="1002" name="그룹 1002"/>
          <p:cNvGrpSpPr/>
          <p:nvPr/>
        </p:nvGrpSpPr>
        <p:grpSpPr>
          <a:xfrm rot="0">
            <a:off x="1640974" y="3718793"/>
            <a:ext cx="1420941" cy="306923"/>
            <a:chOff x="1640974" y="3718793"/>
            <a:chExt cx="1420941" cy="306923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 rot="16200000">
              <a:off x="1640974" y="3718793"/>
              <a:ext cx="1420941" cy="306923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566310" y="5828422"/>
            <a:ext cx="3734978" cy="145820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/>
            </a:pPr>
            <a:r>
              <a:rPr lang="ko-KR" altLang="en-US" sz="18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맑은 고딕 Semilight"/>
              </a:rPr>
              <a:t>팀원  깅민진</a:t>
            </a:r>
            <a:endParaRPr lang="ko-KR" altLang="en-US" sz="1800" b="0" i="1" kern="0" spc="-100">
              <a:solidFill>
                <a:srgbClr val="000000"/>
              </a:solidFill>
              <a:latin typeface="배달의민족 주아"/>
              <a:ea typeface="배달의민족 주아"/>
              <a:cs typeface="맑은 고딕 Semilight"/>
            </a:endParaRPr>
          </a:p>
          <a:p>
            <a:pPr algn="r">
              <a:defRPr/>
            </a:pPr>
            <a:r>
              <a:rPr lang="ko-KR" altLang="en-US" sz="18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맑은 고딕 Semilight"/>
              </a:rPr>
              <a:t>김주연</a:t>
            </a:r>
            <a:endParaRPr lang="ko-KR" altLang="en-US" sz="1800" b="0" i="1" kern="0" spc="-100">
              <a:solidFill>
                <a:srgbClr val="000000"/>
              </a:solidFill>
              <a:latin typeface="배달의민족 주아"/>
              <a:ea typeface="배달의민족 주아"/>
              <a:cs typeface="맑은 고딕 Semilight"/>
            </a:endParaRPr>
          </a:p>
          <a:p>
            <a:pPr algn="r">
              <a:defRPr/>
            </a:pPr>
            <a:r>
              <a:rPr lang="ko-KR" altLang="en-US" sz="18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맑은 고딕 Semilight"/>
              </a:rPr>
              <a:t>김채연</a:t>
            </a:r>
            <a:endParaRPr lang="ko-KR" altLang="en-US" sz="1800" b="0" i="1" kern="0" spc="-100">
              <a:solidFill>
                <a:srgbClr val="000000"/>
              </a:solidFill>
              <a:latin typeface="배달의민족 주아"/>
              <a:ea typeface="배달의민족 주아"/>
              <a:cs typeface="맑은 고딕 Semilight"/>
            </a:endParaRPr>
          </a:p>
          <a:p>
            <a:pPr algn="r">
              <a:defRPr/>
            </a:pPr>
            <a:r>
              <a:rPr lang="ko-KR" altLang="en-US" sz="18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맑은 고딕 Semilight"/>
              </a:rPr>
              <a:t>민예은</a:t>
            </a:r>
            <a:endParaRPr lang="ko-KR" altLang="en-US" sz="1800" b="0" i="1" kern="0" spc="-100">
              <a:solidFill>
                <a:srgbClr val="000000"/>
              </a:solidFill>
              <a:latin typeface="배달의민족 주아"/>
              <a:ea typeface="배달의민족 주아"/>
              <a:cs typeface="맑은 고딕 Semilight"/>
            </a:endParaRPr>
          </a:p>
          <a:p>
            <a:pPr algn="r">
              <a:defRPr/>
            </a:pPr>
            <a:r>
              <a:rPr lang="ko-KR" altLang="en-US" sz="18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맑은 고딕 Semilight"/>
              </a:rPr>
              <a:t>이지연</a:t>
            </a:r>
            <a:endParaRPr lang="ko-KR" altLang="en-US" sz="1800" b="0" i="1" kern="0" spc="-100">
              <a:solidFill>
                <a:srgbClr val="000000"/>
              </a:solidFill>
              <a:latin typeface="배달의민족 주아"/>
              <a:ea typeface="배달의민족 주아"/>
              <a:cs typeface="맑은 고딕 Semiligh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1263" y="1102396"/>
            <a:ext cx="2862480" cy="3339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ko-KR" altLang="en-US" sz="16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맑은 고딕 Semilight"/>
              </a:rPr>
              <a:t>프로젝트 사전조사 및 초기단계</a:t>
            </a:r>
            <a:endParaRPr lang="ko-KR" altLang="en-US" sz="1600" b="0" kern="0" spc="-100">
              <a:solidFill>
                <a:srgbClr val="000000"/>
              </a:solidFill>
              <a:latin typeface="배달의민족 주아"/>
              <a:ea typeface="배달의민족 주아"/>
              <a:cs typeface="맑은 고딕 Semi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Slide 2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 rot="0">
            <a:off x="3925259" y="1266825"/>
            <a:ext cx="2846057" cy="1058106"/>
            <a:chOff x="3924591" y="2098681"/>
            <a:chExt cx="2846057" cy="1058106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3924591" y="2098681"/>
              <a:ext cx="2846057" cy="105810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494925" y="1571625"/>
            <a:ext cx="5706723" cy="104584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r>
              <a:rPr lang="ko-KR" altLang="en-US" sz="6300" b="0" kern="0" spc="-200">
                <a:solidFill>
                  <a:srgbClr val="000000"/>
                </a:solidFill>
                <a:latin typeface="배달의민족 주아"/>
                <a:ea typeface="배달의민족 주아"/>
                <a:cs typeface="EastMarket"/>
              </a:rPr>
              <a:t>목차</a:t>
            </a:r>
            <a:endParaRPr lang="ko-KR" altLang="en-US" sz="6300" b="0" kern="0" spc="-200">
              <a:solidFill>
                <a:srgbClr val="000000"/>
              </a:solidFill>
              <a:latin typeface="배달의민족 주아"/>
              <a:ea typeface="배달의민족 주아"/>
              <a:cs typeface="EastMarke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4509" y="2650482"/>
            <a:ext cx="6587556" cy="3003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endParaRPr lang="en-US" altLang="ko-KR" sz="1400" b="0" kern="0" spc="1500">
              <a:solidFill>
                <a:srgbClr val="000000"/>
              </a:solidFill>
              <a:latin typeface="배달의민족 주아"/>
              <a:ea typeface="배달의민족 주아"/>
              <a:cs typeface="Open San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84947" y="3400425"/>
            <a:ext cx="2351666" cy="487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en-US" altLang="ko-KR" sz="26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EB"/>
              </a:rPr>
              <a:t>1.</a:t>
            </a:r>
            <a:endParaRPr lang="en-US" altLang="ko-KR" sz="2600" b="0" kern="0" spc="-100">
              <a:solidFill>
                <a:srgbClr val="000000"/>
              </a:solidFill>
              <a:latin typeface="배달의민족 주아"/>
              <a:ea typeface="배달의민족 주아"/>
              <a:cs typeface="THELuxGoEB"/>
            </a:endParaRPr>
          </a:p>
        </p:txBody>
      </p:sp>
      <p:grpSp>
        <p:nvGrpSpPr>
          <p:cNvPr id="1002" name="그룹 1002"/>
          <p:cNvGrpSpPr/>
          <p:nvPr/>
        </p:nvGrpSpPr>
        <p:grpSpPr>
          <a:xfrm rot="0">
            <a:off x="1995045" y="3555993"/>
            <a:ext cx="149932" cy="600796"/>
            <a:chOff x="2026488" y="4619186"/>
            <a:chExt cx="149932" cy="600796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 rot="16200000">
              <a:off x="1801056" y="4844618"/>
              <a:ext cx="600796" cy="14993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2224087" y="4467225"/>
            <a:ext cx="3124200" cy="33147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en-US" altLang="ko-KR" sz="16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-</a:t>
            </a:r>
            <a:r>
              <a:rPr lang="ko-KR" altLang="en-US" sz="16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 </a:t>
            </a:r>
            <a:r>
              <a:rPr lang="en-US" altLang="ko-KR" sz="16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12/26</a:t>
            </a:r>
            <a:r>
              <a:rPr lang="ko-KR" altLang="en-US" sz="16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  고양지역 중간점검</a:t>
            </a:r>
            <a:endParaRPr lang="ko-KR" altLang="en-US" sz="1600" b="0" i="1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68511" y="3400425"/>
            <a:ext cx="1797103" cy="48387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en-US" altLang="ko-KR" sz="26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EB"/>
              </a:rPr>
              <a:t>2.</a:t>
            </a:r>
            <a:endParaRPr lang="en-US" altLang="ko-KR" sz="2600" b="0" kern="0" spc="-100">
              <a:solidFill>
                <a:srgbClr val="000000"/>
              </a:solidFill>
              <a:latin typeface="배달의민족 주아"/>
              <a:ea typeface="배달의민족 주아"/>
              <a:cs typeface="THELuxGoEB"/>
            </a:endParaRPr>
          </a:p>
        </p:txBody>
      </p:sp>
      <p:grpSp>
        <p:nvGrpSpPr>
          <p:cNvPr id="1003" name="그룹 1003"/>
          <p:cNvGrpSpPr/>
          <p:nvPr/>
        </p:nvGrpSpPr>
        <p:grpSpPr>
          <a:xfrm rot="0">
            <a:off x="5890049" y="3555993"/>
            <a:ext cx="149932" cy="600796"/>
            <a:chOff x="4413845" y="4619186"/>
            <a:chExt cx="149932" cy="600796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 rotWithShape="1">
            <a:blip r:embed="rId4"/>
            <a:stretch>
              <a:fillRect/>
            </a:stretch>
          </p:blipFill>
          <p:spPr>
            <a:xfrm rot="16200000">
              <a:off x="4188413" y="4844618"/>
              <a:ext cx="600796" cy="149932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6674504" y="4969925"/>
            <a:ext cx="2761816" cy="3335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endParaRPr lang="en-US" sz="1600" b="0" i="1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044" name="Object 16"/>
          <p:cNvSpPr txBox="1"/>
          <p:nvPr/>
        </p:nvSpPr>
        <p:spPr>
          <a:xfrm>
            <a:off x="2224087" y="3902282"/>
            <a:ext cx="2862480" cy="3915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en-US" altLang="ko-KR" sz="20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1</a:t>
            </a:r>
            <a:r>
              <a:rPr lang="ko-KR" altLang="en-US" sz="20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월 활동보고</a:t>
            </a:r>
            <a:endParaRPr lang="ko-KR" altLang="en-US" sz="2000" b="0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047" name="Object 16"/>
          <p:cNvSpPr txBox="1"/>
          <p:nvPr/>
        </p:nvSpPr>
        <p:spPr>
          <a:xfrm>
            <a:off x="6219608" y="3933825"/>
            <a:ext cx="2862481" cy="3915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ko-KR" altLang="en-US" sz="20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활동평가 </a:t>
            </a:r>
            <a:r>
              <a:rPr lang="en-US" altLang="ko-KR" sz="20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&amp;</a:t>
            </a:r>
            <a:r>
              <a:rPr lang="ko-KR" altLang="en-US" sz="20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 소감 및 피드백</a:t>
            </a:r>
            <a:endParaRPr lang="ko-KR" altLang="en-US" sz="2000" b="0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049" name="Object 16"/>
          <p:cNvSpPr txBox="1"/>
          <p:nvPr/>
        </p:nvSpPr>
        <p:spPr>
          <a:xfrm>
            <a:off x="2224087" y="4897755"/>
            <a:ext cx="3124200" cy="33909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en-US" altLang="ko-KR" sz="16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-</a:t>
            </a:r>
            <a:r>
              <a:rPr lang="ko-KR" altLang="en-US" sz="16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 </a:t>
            </a:r>
            <a:r>
              <a:rPr lang="en-US" altLang="ko-KR" sz="16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1/25</a:t>
            </a:r>
            <a:r>
              <a:rPr lang="ko-KR" altLang="en-US" sz="16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 고양지역 최종점검</a:t>
            </a:r>
            <a:endParaRPr lang="ko-KR" altLang="en-US" sz="1600" b="0" i="1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Slide 8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2" name="그룹 1002"/>
          <p:cNvGrpSpPr/>
          <p:nvPr/>
        </p:nvGrpSpPr>
        <p:grpSpPr>
          <a:xfrm rot="0">
            <a:off x="3061255" y="1795707"/>
            <a:ext cx="4574064" cy="80718"/>
            <a:chOff x="3060587" y="2713113"/>
            <a:chExt cx="4574064" cy="80718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3060587" y="2713113"/>
              <a:ext cx="4574064" cy="8071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 rot="0">
            <a:off x="3939820" y="246643"/>
            <a:ext cx="2816933" cy="486782"/>
            <a:chOff x="3939820" y="246643"/>
            <a:chExt cx="2816933" cy="486782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 rot="5400000">
              <a:off x="5104896" y="-918432"/>
              <a:ext cx="486782" cy="2816933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257165" y="1388564"/>
            <a:ext cx="8182245" cy="54310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 algn="ctr">
              <a:defRPr/>
            </a:pPr>
            <a:r>
              <a:rPr lang="ko-KR" altLang="en-US" sz="30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고양지역 중간점검</a:t>
            </a:r>
            <a:endParaRPr lang="ko-KR" altLang="en-US" sz="3000" b="0" i="1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13605" y="1876425"/>
            <a:ext cx="5269365" cy="28384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r>
              <a:rPr lang="en-US" altLang="ko-KR" sz="13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2022.12.26</a:t>
            </a:r>
            <a:endParaRPr lang="en-US" altLang="ko-KR" sz="1300" b="0" i="1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grpSp>
        <p:nvGrpSpPr>
          <p:cNvPr id="1006" name="그룹 1006"/>
          <p:cNvGrpSpPr/>
          <p:nvPr/>
        </p:nvGrpSpPr>
        <p:grpSpPr>
          <a:xfrm rot="0">
            <a:off x="5169863" y="2409825"/>
            <a:ext cx="4293224" cy="1828799"/>
            <a:chOff x="3178410" y="3209194"/>
            <a:chExt cx="1702424" cy="2989327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 rotWithShape="1">
            <a:blip r:embed="rId4"/>
            <a:stretch>
              <a:fillRect/>
            </a:stretch>
          </p:blipFill>
          <p:spPr>
            <a:xfrm>
              <a:off x="3178410" y="3209194"/>
              <a:ext cx="1702424" cy="2989327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5348287" y="2562225"/>
            <a:ext cx="4267201" cy="12268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ko-KR" altLang="en-US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고양 </a:t>
            </a:r>
            <a:r>
              <a:rPr lang="en-US" altLang="ko-KR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YMCA</a:t>
            </a:r>
            <a:r>
              <a:rPr lang="ko-KR" altLang="en-US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에서 </a:t>
            </a:r>
            <a:r>
              <a:rPr lang="en-US" altLang="ko-KR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5</a:t>
            </a:r>
            <a:r>
              <a:rPr lang="ko-KR" altLang="en-US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작교팀 중간점검을 진행하였다</a:t>
            </a:r>
            <a:r>
              <a:rPr lang="en-US" altLang="ko-KR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.</a:t>
            </a:r>
            <a:endParaRPr lang="en-US" altLang="ko-KR" sz="1500" i="1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>
              <a:defRPr/>
            </a:pPr>
            <a:r>
              <a:rPr lang="ko-KR" altLang="en-US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활동 마무리단계에서 </a:t>
            </a:r>
            <a:r>
              <a:rPr lang="en-US" altLang="ko-KR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5</a:t>
            </a:r>
            <a:r>
              <a:rPr lang="ko-KR" altLang="en-US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작교가 생각해봐야 할 주제들에 대해 토의해보는 시간을 가졌으며</a:t>
            </a:r>
            <a:r>
              <a:rPr lang="en-US" altLang="ko-KR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,</a:t>
            </a:r>
            <a:r>
              <a:rPr lang="ko-KR" altLang="en-US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 </a:t>
            </a:r>
            <a:r>
              <a:rPr lang="en-US" altLang="ko-KR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12</a:t>
            </a:r>
            <a:r>
              <a:rPr lang="ko-KR" altLang="en-US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월 </a:t>
            </a:r>
            <a:r>
              <a:rPr lang="en-US" altLang="ko-KR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29</a:t>
            </a:r>
            <a:r>
              <a:rPr lang="ko-KR" altLang="en-US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일에 진행할 마지막 프로그램인 </a:t>
            </a:r>
            <a:r>
              <a:rPr lang="en-US" altLang="ko-KR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‘</a:t>
            </a:r>
            <a:r>
              <a:rPr lang="ko-KR" altLang="en-US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찾아가는 업사이클링 교육</a:t>
            </a:r>
            <a:r>
              <a:rPr lang="en-US" altLang="ko-KR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’</a:t>
            </a:r>
            <a:r>
              <a:rPr lang="ko-KR" altLang="en-US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에 대해 논의하였다</a:t>
            </a:r>
            <a:r>
              <a:rPr lang="en-US" altLang="ko-KR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.</a:t>
            </a:r>
            <a:endParaRPr lang="en-US" altLang="ko-KR" sz="1500" i="1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014" name="Object 16"/>
          <p:cNvSpPr txBox="1"/>
          <p:nvPr/>
        </p:nvSpPr>
        <p:spPr>
          <a:xfrm>
            <a:off x="4869548" y="341837"/>
            <a:ext cx="957479" cy="3915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ko-KR" altLang="en-US" sz="20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활동  </a:t>
            </a:r>
            <a:r>
              <a:rPr lang="en-US" altLang="ko-KR" sz="20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1</a:t>
            </a:r>
            <a:endParaRPr lang="en-US" altLang="ko-KR" sz="2000" b="0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pic>
        <p:nvPicPr>
          <p:cNvPr id="1028" name="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6491287" y="4848225"/>
            <a:ext cx="3048000" cy="2286000"/>
          </a:xfrm>
          <a:prstGeom prst="rect">
            <a:avLst/>
          </a:prstGeom>
        </p:spPr>
      </p:pic>
      <p:pic>
        <p:nvPicPr>
          <p:cNvPr id="1029" name="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3062287" y="4772025"/>
            <a:ext cx="3200400" cy="2400300"/>
          </a:xfrm>
          <a:prstGeom prst="rect">
            <a:avLst/>
          </a:prstGeom>
        </p:spPr>
      </p:pic>
      <p:pic>
        <p:nvPicPr>
          <p:cNvPr id="1030" name="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623887" y="2505075"/>
            <a:ext cx="3733800" cy="2800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Slide 8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 rot="0">
            <a:off x="-442913" y="809625"/>
            <a:ext cx="11582402" cy="6400800"/>
            <a:chOff x="1286456" y="1577804"/>
            <a:chExt cx="8163646" cy="523493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1286456" y="1577804"/>
              <a:ext cx="8163646" cy="5234938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 rot="0">
            <a:off x="3061255" y="1795707"/>
            <a:ext cx="4574064" cy="80718"/>
            <a:chOff x="3060587" y="2713113"/>
            <a:chExt cx="4574064" cy="80718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>
              <a:off x="3060587" y="2713113"/>
              <a:ext cx="4574064" cy="8071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 rot="0">
            <a:off x="3939820" y="246643"/>
            <a:ext cx="2816933" cy="486782"/>
            <a:chOff x="3939820" y="246643"/>
            <a:chExt cx="2816933" cy="486782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 rotWithShape="1">
            <a:blip r:embed="rId4"/>
            <a:stretch>
              <a:fillRect/>
            </a:stretch>
          </p:blipFill>
          <p:spPr>
            <a:xfrm rot="5400000">
              <a:off x="5104896" y="-918432"/>
              <a:ext cx="486782" cy="2816933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257165" y="1388564"/>
            <a:ext cx="8182245" cy="54310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r>
              <a:rPr lang="ko-KR" altLang="en-US" sz="3000" b="0" kern="0" spc="-200">
                <a:solidFill>
                  <a:srgbClr val="000000"/>
                </a:solidFill>
                <a:latin typeface="배달의민족 주아"/>
                <a:ea typeface="배달의민족 주아"/>
                <a:cs typeface="EastMarket"/>
              </a:rPr>
              <a:t>고양지역 최종점검</a:t>
            </a:r>
            <a:endParaRPr lang="ko-KR" altLang="en-US" sz="3000" b="0" kern="0" spc="-200">
              <a:solidFill>
                <a:srgbClr val="000000"/>
              </a:solidFill>
              <a:latin typeface="배달의민족 주아"/>
              <a:ea typeface="배달의민족 주아"/>
              <a:cs typeface="EastMarke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13605" y="1876425"/>
            <a:ext cx="5269365" cy="28384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r>
              <a:rPr lang="en-US" altLang="ko-KR" sz="13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2022.01.26</a:t>
            </a:r>
            <a:endParaRPr lang="en-US" altLang="ko-KR" sz="1300" b="0" i="1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grpSp>
        <p:nvGrpSpPr>
          <p:cNvPr id="1006" name="그룹 1006"/>
          <p:cNvGrpSpPr/>
          <p:nvPr/>
        </p:nvGrpSpPr>
        <p:grpSpPr>
          <a:xfrm rot="0">
            <a:off x="5169863" y="2409825"/>
            <a:ext cx="4293224" cy="1828799"/>
            <a:chOff x="3178410" y="3209194"/>
            <a:chExt cx="1702424" cy="2989327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 rotWithShape="1">
            <a:blip r:embed="rId5"/>
            <a:stretch>
              <a:fillRect/>
            </a:stretch>
          </p:blipFill>
          <p:spPr>
            <a:xfrm>
              <a:off x="3178410" y="3209194"/>
              <a:ext cx="1702424" cy="2989327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5348287" y="2562225"/>
            <a:ext cx="4267201" cy="12268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ko-KR" altLang="en-US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고양지역 두 팀의 활동을 최종점검하는 시간을 가졌다</a:t>
            </a:r>
            <a:r>
              <a:rPr lang="en-US" altLang="ko-KR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.</a:t>
            </a:r>
            <a:endParaRPr lang="en-US" altLang="ko-KR" sz="1500" i="1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>
              <a:defRPr/>
            </a:pPr>
            <a:r>
              <a:rPr lang="ko-KR" altLang="en-US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최종보고서에 대한 구체적인 피드백을 바탕으로 수정사항을 논의하였고</a:t>
            </a:r>
            <a:r>
              <a:rPr lang="en-US" altLang="ko-KR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,</a:t>
            </a:r>
            <a:r>
              <a:rPr lang="ko-KR" altLang="en-US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 남은 해단식 일정을 점검하였다</a:t>
            </a:r>
            <a:r>
              <a:rPr lang="en-US" altLang="ko-KR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.</a:t>
            </a:r>
            <a:endParaRPr lang="en-US" altLang="ko-KR" sz="1500" i="1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>
              <a:defRPr/>
            </a:pPr>
            <a:r>
              <a:rPr lang="ko-KR" altLang="en-US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마지막으로 서로의 활동에 대해 이야기하고 나누는 시간이었다</a:t>
            </a:r>
            <a:r>
              <a:rPr lang="en-US" altLang="ko-KR" sz="1500" i="1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.</a:t>
            </a:r>
            <a:endParaRPr lang="en-US" altLang="ko-KR" sz="1500" i="1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014" name="Object 16"/>
          <p:cNvSpPr txBox="1"/>
          <p:nvPr/>
        </p:nvSpPr>
        <p:spPr>
          <a:xfrm>
            <a:off x="4869548" y="341837"/>
            <a:ext cx="957479" cy="3915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ko-KR" altLang="en-US" sz="20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활동 </a:t>
            </a:r>
            <a:r>
              <a:rPr lang="en-US" altLang="ko-KR" sz="20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2</a:t>
            </a:r>
            <a:r>
              <a:rPr lang="ko-KR" altLang="en-US" sz="20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  </a:t>
            </a:r>
            <a:endParaRPr lang="ko-KR" altLang="en-US" sz="2000" b="0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pic>
        <p:nvPicPr>
          <p:cNvPr id="1030" name="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852487" y="2333625"/>
            <a:ext cx="3352800" cy="2514600"/>
          </a:xfrm>
          <a:prstGeom prst="rect">
            <a:avLst/>
          </a:prstGeom>
        </p:spPr>
      </p:pic>
      <p:pic>
        <p:nvPicPr>
          <p:cNvPr id="1031" name="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6415087" y="3781425"/>
            <a:ext cx="3505200" cy="2628900"/>
          </a:xfrm>
          <a:prstGeom prst="rect">
            <a:avLst/>
          </a:prstGeom>
        </p:spPr>
      </p:pic>
      <p:pic>
        <p:nvPicPr>
          <p:cNvPr id="1032" name=""/>
          <p:cNvPicPr>
            <a:picLocks noChangeAspect="1"/>
          </p:cNvPicPr>
          <p:nvPr/>
        </p:nvPicPr>
        <p:blipFill rotWithShape="1">
          <a:blip r:embed="rId8"/>
          <a:stretch>
            <a:fillRect/>
          </a:stretch>
        </p:blipFill>
        <p:spPr>
          <a:xfrm>
            <a:off x="3214687" y="4086225"/>
            <a:ext cx="2971800" cy="2228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Slide 6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 rot="0">
            <a:off x="290800" y="281071"/>
            <a:ext cx="2157657" cy="2873180"/>
            <a:chOff x="881660" y="2179504"/>
            <a:chExt cx="2157657" cy="2873180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881660" y="2179504"/>
              <a:ext cx="2157657" cy="2873180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 rot="0">
            <a:off x="290800" y="3345131"/>
            <a:ext cx="2157657" cy="436293"/>
            <a:chOff x="881660" y="5170849"/>
            <a:chExt cx="2157657" cy="1078828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 rot="10800000">
              <a:off x="881660" y="5170849"/>
              <a:ext cx="2157657" cy="107882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 rot="0">
            <a:off x="2548887" y="289480"/>
            <a:ext cx="2157657" cy="2864772"/>
            <a:chOff x="3139747" y="2187913"/>
            <a:chExt cx="2157657" cy="2864772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 rotWithShape="1">
            <a:blip r:embed="rId4"/>
            <a:stretch>
              <a:fillRect/>
            </a:stretch>
          </p:blipFill>
          <p:spPr>
            <a:xfrm>
              <a:off x="3139747" y="2187913"/>
              <a:ext cx="2157657" cy="2864772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 rot="0">
            <a:off x="4806974" y="291321"/>
            <a:ext cx="2157657" cy="2856364"/>
            <a:chOff x="5397834" y="2196321"/>
            <a:chExt cx="2157657" cy="2856364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 rotWithShape="1">
            <a:blip r:embed="rId5"/>
            <a:stretch>
              <a:fillRect/>
            </a:stretch>
          </p:blipFill>
          <p:spPr>
            <a:xfrm>
              <a:off x="5397834" y="2196321"/>
              <a:ext cx="2157657" cy="2856364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 rot="0">
            <a:off x="547687" y="2690485"/>
            <a:ext cx="1657793" cy="30707"/>
            <a:chOff x="1131592" y="4057873"/>
            <a:chExt cx="1657793" cy="30707"/>
          </a:xfrm>
        </p:grpSpPr>
        <p:pic>
          <p:nvPicPr>
            <p:cNvPr id="29" name="Object 28"/>
            <p:cNvPicPr>
              <a:picLocks noChangeAspect="1"/>
            </p:cNvPicPr>
            <p:nvPr/>
          </p:nvPicPr>
          <p:blipFill rotWithShape="1">
            <a:blip r:embed="rId6"/>
            <a:stretch>
              <a:fillRect/>
            </a:stretch>
          </p:blipFill>
          <p:spPr>
            <a:xfrm>
              <a:off x="1131592" y="4057873"/>
              <a:ext cx="1657793" cy="30707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 rot="0">
            <a:off x="2776094" y="2690485"/>
            <a:ext cx="1657793" cy="30707"/>
            <a:chOff x="3389679" y="4057873"/>
            <a:chExt cx="1657793" cy="30707"/>
          </a:xfrm>
        </p:grpSpPr>
        <p:pic>
          <p:nvPicPr>
            <p:cNvPr id="40" name="Object 39"/>
            <p:cNvPicPr>
              <a:picLocks noChangeAspect="1"/>
            </p:cNvPicPr>
            <p:nvPr/>
          </p:nvPicPr>
          <p:blipFill rotWithShape="1">
            <a:blip r:embed="rId7"/>
            <a:stretch>
              <a:fillRect/>
            </a:stretch>
          </p:blipFill>
          <p:spPr>
            <a:xfrm>
              <a:off x="3389679" y="4057873"/>
              <a:ext cx="1657793" cy="30707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 rot="0">
            <a:off x="4985894" y="2638425"/>
            <a:ext cx="1657793" cy="30707"/>
            <a:chOff x="5647766" y="4057873"/>
            <a:chExt cx="1657793" cy="30707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 rotWithShape="1">
            <a:blip r:embed="rId8"/>
            <a:stretch>
              <a:fillRect/>
            </a:stretch>
          </p:blipFill>
          <p:spPr>
            <a:xfrm>
              <a:off x="5647766" y="4057873"/>
              <a:ext cx="1657793" cy="30707"/>
            </a:xfrm>
            <a:prstGeom prst="rect">
              <a:avLst/>
            </a:prstGeom>
          </p:spPr>
        </p:pic>
      </p:grpSp>
      <p:grpSp>
        <p:nvGrpSpPr>
          <p:cNvPr id="1020" name="그룹 1003"/>
          <p:cNvGrpSpPr/>
          <p:nvPr/>
        </p:nvGrpSpPr>
        <p:grpSpPr>
          <a:xfrm rot="0">
            <a:off x="4105030" y="3977787"/>
            <a:ext cx="2157657" cy="2864772"/>
            <a:chOff x="3139747" y="2187913"/>
            <a:chExt cx="2157657" cy="2864772"/>
          </a:xfrm>
        </p:grpSpPr>
        <p:pic>
          <p:nvPicPr>
            <p:cNvPr id="1021" name="Object 8"/>
            <p:cNvPicPr>
              <a:picLocks noChangeAspect="1"/>
            </p:cNvPicPr>
            <p:nvPr/>
          </p:nvPicPr>
          <p:blipFill rotWithShape="1">
            <a:blip r:embed="rId9"/>
            <a:stretch>
              <a:fillRect/>
            </a:stretch>
          </p:blipFill>
          <p:spPr>
            <a:xfrm>
              <a:off x="3139747" y="2187913"/>
              <a:ext cx="2157657" cy="2864772"/>
            </a:xfrm>
            <a:prstGeom prst="rect">
              <a:avLst/>
            </a:prstGeom>
          </p:spPr>
        </p:pic>
      </p:grpSp>
      <p:grpSp>
        <p:nvGrpSpPr>
          <p:cNvPr id="1024" name="그룹 1005"/>
          <p:cNvGrpSpPr/>
          <p:nvPr/>
        </p:nvGrpSpPr>
        <p:grpSpPr>
          <a:xfrm rot="0">
            <a:off x="6363117" y="3979628"/>
            <a:ext cx="2157657" cy="2856364"/>
            <a:chOff x="5397834" y="2196321"/>
            <a:chExt cx="2157657" cy="2856364"/>
          </a:xfrm>
        </p:grpSpPr>
        <p:pic>
          <p:nvPicPr>
            <p:cNvPr id="1025" name="Object 14"/>
            <p:cNvPicPr>
              <a:picLocks noChangeAspect="1"/>
            </p:cNvPicPr>
            <p:nvPr/>
          </p:nvPicPr>
          <p:blipFill rotWithShape="1">
            <a:blip r:embed="rId10"/>
            <a:stretch>
              <a:fillRect/>
            </a:stretch>
          </p:blipFill>
          <p:spPr>
            <a:xfrm>
              <a:off x="5397834" y="2196321"/>
              <a:ext cx="2157657" cy="2856364"/>
            </a:xfrm>
            <a:prstGeom prst="rect">
              <a:avLst/>
            </a:prstGeom>
          </p:spPr>
        </p:pic>
      </p:grpSp>
      <p:grpSp>
        <p:nvGrpSpPr>
          <p:cNvPr id="1028" name="그룹 1012"/>
          <p:cNvGrpSpPr/>
          <p:nvPr/>
        </p:nvGrpSpPr>
        <p:grpSpPr>
          <a:xfrm rot="0">
            <a:off x="4332238" y="6378792"/>
            <a:ext cx="1657793" cy="30707"/>
            <a:chOff x="3389679" y="4057873"/>
            <a:chExt cx="1657793" cy="30707"/>
          </a:xfrm>
        </p:grpSpPr>
        <p:pic>
          <p:nvPicPr>
            <p:cNvPr id="1029" name="Object 39"/>
            <p:cNvPicPr>
              <a:picLocks noChangeAspect="1"/>
            </p:cNvPicPr>
            <p:nvPr/>
          </p:nvPicPr>
          <p:blipFill rotWithShape="1">
            <a:blip r:embed="rId11"/>
            <a:stretch>
              <a:fillRect/>
            </a:stretch>
          </p:blipFill>
          <p:spPr>
            <a:xfrm>
              <a:off x="3389679" y="4057873"/>
              <a:ext cx="1657793" cy="30707"/>
            </a:xfrm>
            <a:prstGeom prst="rect">
              <a:avLst/>
            </a:prstGeom>
          </p:spPr>
        </p:pic>
      </p:grpSp>
      <p:grpSp>
        <p:nvGrpSpPr>
          <p:cNvPr id="1030" name="그룹 1013"/>
          <p:cNvGrpSpPr/>
          <p:nvPr/>
        </p:nvGrpSpPr>
        <p:grpSpPr>
          <a:xfrm rot="0">
            <a:off x="6542038" y="6326732"/>
            <a:ext cx="1657793" cy="30707"/>
            <a:chOff x="5647766" y="4057873"/>
            <a:chExt cx="1657793" cy="30707"/>
          </a:xfrm>
        </p:grpSpPr>
        <p:pic>
          <p:nvPicPr>
            <p:cNvPr id="1031" name="Object 44"/>
            <p:cNvPicPr>
              <a:picLocks noChangeAspect="1"/>
            </p:cNvPicPr>
            <p:nvPr/>
          </p:nvPicPr>
          <p:blipFill rotWithShape="1">
            <a:blip r:embed="rId12"/>
            <a:stretch>
              <a:fillRect/>
            </a:stretch>
          </p:blipFill>
          <p:spPr>
            <a:xfrm>
              <a:off x="5647766" y="4057873"/>
              <a:ext cx="1657793" cy="30707"/>
            </a:xfrm>
            <a:prstGeom prst="rect">
              <a:avLst/>
            </a:prstGeom>
          </p:spPr>
        </p:pic>
      </p:grpSp>
      <p:sp>
        <p:nvSpPr>
          <p:cNvPr id="1032" name="Object 11"/>
          <p:cNvSpPr txBox="1"/>
          <p:nvPr/>
        </p:nvSpPr>
        <p:spPr>
          <a:xfrm>
            <a:off x="7138853" y="1038225"/>
            <a:ext cx="3557722" cy="54310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r>
              <a:rPr lang="ko-KR" altLang="en-US" sz="3000" b="0" kern="0" spc="-200">
                <a:solidFill>
                  <a:srgbClr val="000000"/>
                </a:solidFill>
                <a:latin typeface="배달의민족 주아"/>
                <a:ea typeface="배달의민족 주아"/>
                <a:cs typeface="EastMarket"/>
              </a:rPr>
              <a:t>활동평가</a:t>
            </a:r>
            <a:endParaRPr lang="ko-KR" altLang="en-US" sz="3000" b="0" kern="0" spc="-200">
              <a:solidFill>
                <a:srgbClr val="000000"/>
              </a:solidFill>
              <a:latin typeface="배달의민족 주아"/>
              <a:ea typeface="배달의민족 주아"/>
              <a:cs typeface="EastMarket"/>
            </a:endParaRPr>
          </a:p>
        </p:txBody>
      </p:sp>
      <p:sp>
        <p:nvSpPr>
          <p:cNvPr id="1033" name="Object 12"/>
          <p:cNvSpPr txBox="1"/>
          <p:nvPr/>
        </p:nvSpPr>
        <p:spPr>
          <a:xfrm>
            <a:off x="547687" y="3489960"/>
            <a:ext cx="1644083" cy="2914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r>
              <a:rPr lang="ko-KR" altLang="en-US" sz="13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강민진</a:t>
            </a:r>
            <a:endParaRPr lang="ko-KR" altLang="en-US" sz="1300" b="0" i="1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grpSp>
        <p:nvGrpSpPr>
          <p:cNvPr id="1034" name="그룹 1002"/>
          <p:cNvGrpSpPr/>
          <p:nvPr/>
        </p:nvGrpSpPr>
        <p:grpSpPr>
          <a:xfrm rot="0">
            <a:off x="2576800" y="3345131"/>
            <a:ext cx="2157657" cy="436293"/>
            <a:chOff x="881660" y="5170849"/>
            <a:chExt cx="2157657" cy="1078828"/>
          </a:xfrm>
        </p:grpSpPr>
        <p:pic>
          <p:nvPicPr>
            <p:cNvPr id="1035" name="Object 5"/>
            <p:cNvPicPr>
              <a:picLocks noChangeAspect="1"/>
            </p:cNvPicPr>
            <p:nvPr/>
          </p:nvPicPr>
          <p:blipFill rotWithShape="1">
            <a:blip r:embed="rId13"/>
            <a:stretch>
              <a:fillRect/>
            </a:stretch>
          </p:blipFill>
          <p:spPr>
            <a:xfrm rot="10800000">
              <a:off x="881660" y="5170849"/>
              <a:ext cx="2157657" cy="1078828"/>
            </a:xfrm>
            <a:prstGeom prst="rect">
              <a:avLst/>
            </a:prstGeom>
          </p:spPr>
        </p:pic>
      </p:grpSp>
      <p:sp>
        <p:nvSpPr>
          <p:cNvPr id="1036" name="Object 12"/>
          <p:cNvSpPr txBox="1"/>
          <p:nvPr/>
        </p:nvSpPr>
        <p:spPr>
          <a:xfrm>
            <a:off x="2833687" y="3489960"/>
            <a:ext cx="1644083" cy="2914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r>
              <a:rPr lang="ko-KR" altLang="en-US" sz="13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김주연</a:t>
            </a:r>
            <a:endParaRPr lang="ko-KR" altLang="en-US" sz="1300" b="0" i="1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grpSp>
        <p:nvGrpSpPr>
          <p:cNvPr id="1037" name="그룹 1002"/>
          <p:cNvGrpSpPr/>
          <p:nvPr/>
        </p:nvGrpSpPr>
        <p:grpSpPr>
          <a:xfrm rot="0">
            <a:off x="4790830" y="3345131"/>
            <a:ext cx="2157657" cy="436293"/>
            <a:chOff x="881660" y="5170849"/>
            <a:chExt cx="2157657" cy="1078828"/>
          </a:xfrm>
        </p:grpSpPr>
        <p:pic>
          <p:nvPicPr>
            <p:cNvPr id="1038" name="Object 5"/>
            <p:cNvPicPr>
              <a:picLocks noChangeAspect="1"/>
            </p:cNvPicPr>
            <p:nvPr/>
          </p:nvPicPr>
          <p:blipFill rotWithShape="1">
            <a:blip r:embed="rId14"/>
            <a:stretch>
              <a:fillRect/>
            </a:stretch>
          </p:blipFill>
          <p:spPr>
            <a:xfrm rot="10800000">
              <a:off x="881660" y="5170849"/>
              <a:ext cx="2157657" cy="1078828"/>
            </a:xfrm>
            <a:prstGeom prst="rect">
              <a:avLst/>
            </a:prstGeom>
          </p:spPr>
        </p:pic>
      </p:grpSp>
      <p:sp>
        <p:nvSpPr>
          <p:cNvPr id="1039" name="Object 12"/>
          <p:cNvSpPr txBox="1"/>
          <p:nvPr/>
        </p:nvSpPr>
        <p:spPr>
          <a:xfrm>
            <a:off x="5047718" y="3489960"/>
            <a:ext cx="1644083" cy="2914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r>
              <a:rPr lang="ko-KR" altLang="en-US" sz="13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김채연</a:t>
            </a:r>
            <a:endParaRPr lang="ko-KR" altLang="en-US" sz="1300" b="0" i="1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grpSp>
        <p:nvGrpSpPr>
          <p:cNvPr id="1040" name="그룹 1002"/>
          <p:cNvGrpSpPr/>
          <p:nvPr/>
        </p:nvGrpSpPr>
        <p:grpSpPr>
          <a:xfrm rot="0">
            <a:off x="4100800" y="6989396"/>
            <a:ext cx="2157657" cy="436293"/>
            <a:chOff x="881660" y="5170849"/>
            <a:chExt cx="2157657" cy="1078828"/>
          </a:xfrm>
        </p:grpSpPr>
        <p:pic>
          <p:nvPicPr>
            <p:cNvPr id="1041" name="Object 5"/>
            <p:cNvPicPr>
              <a:picLocks noChangeAspect="1"/>
            </p:cNvPicPr>
            <p:nvPr/>
          </p:nvPicPr>
          <p:blipFill rotWithShape="1">
            <a:blip r:embed="rId15"/>
            <a:stretch>
              <a:fillRect/>
            </a:stretch>
          </p:blipFill>
          <p:spPr>
            <a:xfrm rot="10800000">
              <a:off x="881660" y="5170849"/>
              <a:ext cx="2157657" cy="1078828"/>
            </a:xfrm>
            <a:prstGeom prst="rect">
              <a:avLst/>
            </a:prstGeom>
          </p:spPr>
        </p:pic>
      </p:grpSp>
      <p:sp>
        <p:nvSpPr>
          <p:cNvPr id="1042" name="Object 12"/>
          <p:cNvSpPr txBox="1"/>
          <p:nvPr/>
        </p:nvSpPr>
        <p:spPr>
          <a:xfrm>
            <a:off x="4357688" y="7134225"/>
            <a:ext cx="1644083" cy="2914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r>
              <a:rPr lang="ko-KR" altLang="en-US" sz="13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민예은</a:t>
            </a:r>
            <a:endParaRPr lang="ko-KR" altLang="en-US" sz="1300" b="0" i="1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grpSp>
        <p:nvGrpSpPr>
          <p:cNvPr id="1043" name="그룹 1002"/>
          <p:cNvGrpSpPr/>
          <p:nvPr/>
        </p:nvGrpSpPr>
        <p:grpSpPr>
          <a:xfrm rot="0">
            <a:off x="6386800" y="6981825"/>
            <a:ext cx="2157657" cy="436293"/>
            <a:chOff x="881660" y="5170849"/>
            <a:chExt cx="2157657" cy="1078828"/>
          </a:xfrm>
        </p:grpSpPr>
        <p:pic>
          <p:nvPicPr>
            <p:cNvPr id="1044" name="Object 5"/>
            <p:cNvPicPr>
              <a:picLocks noChangeAspect="1"/>
            </p:cNvPicPr>
            <p:nvPr/>
          </p:nvPicPr>
          <p:blipFill rotWithShape="1">
            <a:blip r:embed="rId16"/>
            <a:stretch>
              <a:fillRect/>
            </a:stretch>
          </p:blipFill>
          <p:spPr>
            <a:xfrm rot="10800000">
              <a:off x="881660" y="5170849"/>
              <a:ext cx="2157657" cy="1078828"/>
            </a:xfrm>
            <a:prstGeom prst="rect">
              <a:avLst/>
            </a:prstGeom>
          </p:spPr>
        </p:pic>
      </p:grpSp>
      <p:sp>
        <p:nvSpPr>
          <p:cNvPr id="1045" name="Object 12"/>
          <p:cNvSpPr txBox="1"/>
          <p:nvPr/>
        </p:nvSpPr>
        <p:spPr>
          <a:xfrm>
            <a:off x="6643687" y="7126653"/>
            <a:ext cx="1644083" cy="2914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r>
              <a:rPr lang="ko-KR" altLang="en-US" sz="1300" b="0" i="1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이지연</a:t>
            </a:r>
            <a:endParaRPr lang="ko-KR" altLang="en-US" sz="1300" b="0" i="1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046" name="Object 27"/>
          <p:cNvSpPr txBox="1"/>
          <p:nvPr/>
        </p:nvSpPr>
        <p:spPr>
          <a:xfrm>
            <a:off x="319087" y="428625"/>
            <a:ext cx="2209800" cy="29337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endParaRPr lang="ko-KR" altLang="ko-KR" sz="14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047" name="Object 27"/>
          <p:cNvSpPr txBox="1"/>
          <p:nvPr/>
        </p:nvSpPr>
        <p:spPr>
          <a:xfrm>
            <a:off x="2528887" y="657225"/>
            <a:ext cx="2209800" cy="29337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endParaRPr lang="ko-KR" altLang="ko-KR" sz="14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048" name="Object 27"/>
          <p:cNvSpPr txBox="1"/>
          <p:nvPr/>
        </p:nvSpPr>
        <p:spPr>
          <a:xfrm>
            <a:off x="4814887" y="653415"/>
            <a:ext cx="2209800" cy="2971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endParaRPr lang="ko-KR" altLang="ko-KR" sz="14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049" name="Object 27"/>
          <p:cNvSpPr txBox="1"/>
          <p:nvPr/>
        </p:nvSpPr>
        <p:spPr>
          <a:xfrm>
            <a:off x="4129087" y="4461510"/>
            <a:ext cx="2209800" cy="29908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endParaRPr lang="ko-KR" altLang="ko-KR" sz="14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050" name="Object 27"/>
          <p:cNvSpPr txBox="1"/>
          <p:nvPr/>
        </p:nvSpPr>
        <p:spPr>
          <a:xfrm>
            <a:off x="6338887" y="4162425"/>
            <a:ext cx="2209801" cy="29337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endParaRPr lang="ko-KR" altLang="en-US" sz="14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052" name="Object 12"/>
          <p:cNvSpPr txBox="1"/>
          <p:nvPr/>
        </p:nvSpPr>
        <p:spPr>
          <a:xfrm>
            <a:off x="319087" y="441960"/>
            <a:ext cx="2057400" cy="148018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r>
              <a:rPr lang="ko-KR" altLang="en-US" sz="13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1월에는 YMCA에 방문하여 그간 우리가 정리해온 활동보고서를 다시 점검해보는 시간을 가졌다. 약 6개월이라는 시간동안 걸어온 발자국들을 하나하나 돌아볼 수 있어서 뜻깊었다                                         </a:t>
            </a:r>
            <a:endParaRPr lang="ko-KR" altLang="en-US" sz="1300" b="0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algn="ctr">
              <a:defRPr/>
            </a:pPr>
            <a:endParaRPr lang="ko-KR" altLang="en-US" sz="1300" b="0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053" name="Object 12"/>
          <p:cNvSpPr txBox="1"/>
          <p:nvPr/>
        </p:nvSpPr>
        <p:spPr>
          <a:xfrm>
            <a:off x="2605087" y="428625"/>
            <a:ext cx="1981200" cy="246507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r>
              <a:rPr lang="ko-KR" altLang="en-US" sz="13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1월은 오작교가 그간 해왔던 일들을 정리하고 평가하는 시간이었다. 고양ymca에 모여 우리의 활동을 발표했고 개선할 점, 이어나가야할 점 등을 토의했다. 활동에서 끝나는게 아니라 정확한 피드백과 활발한 평가까지 이어졌다는 것이 의미있었다.</a:t>
            </a:r>
            <a:endParaRPr lang="ko-KR" altLang="en-US" sz="1300" b="0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algn="ctr">
              <a:defRPr/>
            </a:pPr>
            <a:r>
              <a:rPr lang="ko-KR" altLang="en-US" sz="13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 </a:t>
            </a:r>
            <a:endParaRPr lang="ko-KR" altLang="en-US" sz="1300" b="0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algn="ctr">
              <a:defRPr/>
            </a:pPr>
            <a:endParaRPr lang="ko-KR" altLang="en-US" sz="1300" b="0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algn="ctr">
              <a:defRPr/>
            </a:pPr>
            <a:endParaRPr lang="ko-KR" altLang="en-US" sz="1300" b="0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054" name="Object 12"/>
          <p:cNvSpPr txBox="1"/>
          <p:nvPr/>
        </p:nvSpPr>
        <p:spPr>
          <a:xfrm>
            <a:off x="4891087" y="462914"/>
            <a:ext cx="2057400" cy="186880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r>
              <a:rPr lang="ko-KR" altLang="en-US" sz="13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1월에는 모든 활동을 마무리하고 최종 보고서를 작성하며, 우리의 활동을 되돌아볼 수 있었다. 이러한 시간이 없었다면, 우리 프로젝트의 부족했던 점, 좋았던 점을 제대로 검토하지 못하고 끝났을 텐데 다 같이 모여 활동에 대한 얘기를 할 수 있어서 의미있었다.</a:t>
            </a:r>
            <a:endParaRPr lang="ko-KR" altLang="en-US" sz="1300" b="0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algn="ctr">
              <a:defRPr/>
            </a:pPr>
            <a:endParaRPr lang="ko-KR" altLang="en-US" sz="1300" b="0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055" name="Object 12"/>
          <p:cNvSpPr txBox="1"/>
          <p:nvPr/>
        </p:nvSpPr>
        <p:spPr>
          <a:xfrm>
            <a:off x="4281487" y="4162425"/>
            <a:ext cx="1828800" cy="18649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r>
              <a:rPr lang="ko-KR" altLang="en-US" sz="13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1월에는 지출결의서와 활동비 사용 내역,보고서를 최종적으로 정리하였다 ymca에 방문하여 활동과 보고서를 피드백 받고 이를 수정하는 시간을 가졌다 한 학기 동안 했던 프로젝트를 돌아보고 성장할 수 있는 시간이었다 </a:t>
            </a:r>
            <a:endParaRPr lang="ko-KR" altLang="en-US" sz="1300" b="0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algn="ctr">
              <a:defRPr/>
            </a:pPr>
            <a:endParaRPr lang="ko-KR" altLang="en-US" sz="1300" b="0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056" name="Object 12"/>
          <p:cNvSpPr txBox="1"/>
          <p:nvPr/>
        </p:nvSpPr>
        <p:spPr>
          <a:xfrm>
            <a:off x="6491287" y="4120511"/>
            <a:ext cx="1828800" cy="167830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r>
              <a:rPr lang="ko-KR" altLang="en-US" sz="13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모든 활동을 마무리하는 시간을 가질 수 있어서 다행이었다</a:t>
            </a:r>
            <a:r>
              <a:rPr lang="en-US" altLang="ko-KR" sz="13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.</a:t>
            </a:r>
            <a:endParaRPr lang="en-US" altLang="ko-KR" sz="1300" b="0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algn="ctr">
              <a:defRPr/>
            </a:pPr>
            <a:r>
              <a:rPr lang="ko-KR" altLang="en-US" sz="13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그동안의 활동을 정리하고 되돌아보며</a:t>
            </a:r>
            <a:r>
              <a:rPr lang="en-US" altLang="ko-KR" sz="13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,</a:t>
            </a:r>
            <a:r>
              <a:rPr lang="ko-KR" altLang="en-US" sz="13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 앞으로 청년단원이 라온아띠로서 어ᄄᅠᇂ게 행동하며 세상을 마주해야 하는지에 대해 생각해 볼 수 있는 시간이었다</a:t>
            </a:r>
            <a:r>
              <a:rPr lang="en-US" altLang="ko-KR" sz="1300" b="0" kern="0" spc="-100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.</a:t>
            </a:r>
            <a:endParaRPr lang="en-US" altLang="ko-KR" sz="1300" b="0" kern="0" spc="-1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Slide 4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2" name="그룹 1002"/>
          <p:cNvGrpSpPr/>
          <p:nvPr/>
        </p:nvGrpSpPr>
        <p:grpSpPr>
          <a:xfrm rot="0">
            <a:off x="563070" y="1691272"/>
            <a:ext cx="4556617" cy="4757153"/>
            <a:chOff x="5464598" y="1402376"/>
            <a:chExt cx="4556617" cy="4757153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5464598" y="1402376"/>
              <a:ext cx="4556617" cy="4757153"/>
            </a:xfrm>
            <a:prstGeom prst="rect">
              <a:avLst/>
            </a:prstGeom>
          </p:spPr>
        </p:pic>
      </p:grpSp>
      <p:grpSp>
        <p:nvGrpSpPr>
          <p:cNvPr id="1004" name="그룹 1002"/>
          <p:cNvGrpSpPr/>
          <p:nvPr/>
        </p:nvGrpSpPr>
        <p:grpSpPr>
          <a:xfrm rot="0">
            <a:off x="5653087" y="1691271"/>
            <a:ext cx="4556617" cy="4757153"/>
            <a:chOff x="5464598" y="1402376"/>
            <a:chExt cx="4556617" cy="4757153"/>
          </a:xfrm>
        </p:grpSpPr>
        <p:pic>
          <p:nvPicPr>
            <p:cNvPr id="1005" name="Object 8"/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>
              <a:off x="5464598" y="1402376"/>
              <a:ext cx="4556617" cy="4757153"/>
            </a:xfrm>
            <a:prstGeom prst="rect">
              <a:avLst/>
            </a:prstGeom>
          </p:spPr>
        </p:pic>
      </p:grpSp>
      <p:grpSp>
        <p:nvGrpSpPr>
          <p:cNvPr id="1006" name="그룹 1003"/>
          <p:cNvGrpSpPr/>
          <p:nvPr/>
        </p:nvGrpSpPr>
        <p:grpSpPr>
          <a:xfrm rot="0" flipH="1">
            <a:off x="7634288" y="1571625"/>
            <a:ext cx="685799" cy="228599"/>
            <a:chOff x="9821490" y="1976131"/>
            <a:chExt cx="199726" cy="3609643"/>
          </a:xfrm>
        </p:grpSpPr>
        <p:pic>
          <p:nvPicPr>
            <p:cNvPr id="1007" name="Object 12"/>
            <p:cNvPicPr>
              <a:picLocks noChangeAspect="1"/>
            </p:cNvPicPr>
            <p:nvPr/>
          </p:nvPicPr>
          <p:blipFill rotWithShape="1">
            <a:blip r:embed="rId4"/>
            <a:stretch>
              <a:fillRect/>
            </a:stretch>
          </p:blipFill>
          <p:spPr>
            <a:xfrm>
              <a:off x="9821490" y="1976131"/>
              <a:ext cx="199726" cy="3609643"/>
            </a:xfrm>
            <a:prstGeom prst="rect">
              <a:avLst/>
            </a:prstGeom>
          </p:spPr>
        </p:pic>
      </p:grpSp>
      <p:grpSp>
        <p:nvGrpSpPr>
          <p:cNvPr id="1008" name="그룹 1003"/>
          <p:cNvGrpSpPr/>
          <p:nvPr/>
        </p:nvGrpSpPr>
        <p:grpSpPr>
          <a:xfrm rot="0" flipH="1">
            <a:off x="2452688" y="1571625"/>
            <a:ext cx="685799" cy="228599"/>
            <a:chOff x="9821490" y="1976131"/>
            <a:chExt cx="199726" cy="3609643"/>
          </a:xfrm>
        </p:grpSpPr>
        <p:pic>
          <p:nvPicPr>
            <p:cNvPr id="1009" name="Object 12"/>
            <p:cNvPicPr>
              <a:picLocks noChangeAspect="1"/>
            </p:cNvPicPr>
            <p:nvPr/>
          </p:nvPicPr>
          <p:blipFill rotWithShape="1">
            <a:blip r:embed="rId5"/>
            <a:stretch>
              <a:fillRect/>
            </a:stretch>
          </p:blipFill>
          <p:spPr>
            <a:xfrm>
              <a:off x="9821490" y="1976131"/>
              <a:ext cx="199726" cy="3609643"/>
            </a:xfrm>
            <a:prstGeom prst="rect">
              <a:avLst/>
            </a:prstGeom>
          </p:spPr>
        </p:pic>
      </p:grpSp>
      <p:sp>
        <p:nvSpPr>
          <p:cNvPr id="1010" name="Object 11"/>
          <p:cNvSpPr txBox="1"/>
          <p:nvPr/>
        </p:nvSpPr>
        <p:spPr>
          <a:xfrm>
            <a:off x="1257165" y="418918"/>
            <a:ext cx="8182245" cy="54310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r>
              <a:rPr lang="en-US" altLang="ko-KR" sz="3000" b="0" kern="0" spc="-200">
                <a:solidFill>
                  <a:srgbClr val="000000"/>
                </a:solidFill>
                <a:latin typeface="배달의민족 주아"/>
                <a:ea typeface="배달의민족 주아"/>
                <a:cs typeface="EastMarket"/>
              </a:rPr>
              <a:t>12</a:t>
            </a:r>
            <a:r>
              <a:rPr lang="ko-KR" altLang="en-US" sz="3000" b="0" kern="0" spc="-200">
                <a:solidFill>
                  <a:srgbClr val="000000"/>
                </a:solidFill>
                <a:latin typeface="배달의민족 주아"/>
                <a:ea typeface="배달의민족 주아"/>
                <a:cs typeface="EastMarket"/>
              </a:rPr>
              <a:t>월을 마무리하며</a:t>
            </a:r>
            <a:r>
              <a:rPr lang="en-US" altLang="ko-KR" sz="3000" b="0" kern="0" spc="-200">
                <a:solidFill>
                  <a:srgbClr val="000000"/>
                </a:solidFill>
                <a:latin typeface="배달의민족 주아"/>
                <a:ea typeface="배달의민족 주아"/>
                <a:cs typeface="EastMarket"/>
              </a:rPr>
              <a:t>...</a:t>
            </a:r>
            <a:endParaRPr lang="en-US" altLang="ko-KR" sz="3000" b="0" kern="0" spc="-200">
              <a:solidFill>
                <a:srgbClr val="000000"/>
              </a:solidFill>
              <a:latin typeface="배달의민족 주아"/>
              <a:ea typeface="배달의민족 주아"/>
              <a:cs typeface="EastMarket"/>
            </a:endParaRPr>
          </a:p>
        </p:txBody>
      </p:sp>
      <p:sp>
        <p:nvSpPr>
          <p:cNvPr id="1011" name="Object 27"/>
          <p:cNvSpPr txBox="1"/>
          <p:nvPr/>
        </p:nvSpPr>
        <p:spPr>
          <a:xfrm>
            <a:off x="928687" y="2404110"/>
            <a:ext cx="4038600" cy="29908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endParaRPr lang="ko-KR" altLang="ko-KR" sz="1400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012" name="Object 27"/>
          <p:cNvSpPr txBox="1"/>
          <p:nvPr/>
        </p:nvSpPr>
        <p:spPr>
          <a:xfrm>
            <a:off x="852486" y="2506027"/>
            <a:ext cx="3886199" cy="337851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ko-KR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1월 활동을 통해 우리가 무엇을 달성했고, 무엇을 달성하지 못했는지 냉정하게 바라볼 수 있었고, 이에 대해 전문가 분들의 피드백을 받을 수 있어서 최종적인 발자국은 완벽하게 남길 수 있을 것 같다는 생각이 들었다.</a:t>
            </a:r>
            <a:endParaRPr lang="ko-KR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>
              <a:defRPr/>
            </a:pPr>
            <a:endParaRPr lang="ko-KR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>
              <a:defRPr/>
            </a:pPr>
            <a:endParaRPr lang="ko-KR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>
              <a:defRPr/>
            </a:pPr>
            <a:endParaRPr lang="ko-KR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>
              <a:defRPr/>
            </a:pPr>
            <a:endParaRPr lang="ko-KR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>
              <a:defRPr/>
            </a:pPr>
            <a:endParaRPr lang="ko-KR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 algn="r">
              <a:defRPr/>
            </a:pP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-</a:t>
            </a:r>
            <a:r>
              <a:rPr lang="ko-KR" altLang="en-US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 강민진</a:t>
            </a: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-</a:t>
            </a:r>
            <a:endParaRPr lang="en-US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013" name="Object 27"/>
          <p:cNvSpPr txBox="1"/>
          <p:nvPr/>
        </p:nvSpPr>
        <p:spPr>
          <a:xfrm>
            <a:off x="5729287" y="2229802"/>
            <a:ext cx="4267201" cy="310324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ko-KR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우리의 활동은 12월이 끝이 아니었다. 가장 중요한 피드백이 남아있었다. 우리가 이 활동을 진행하면서 순간순간 아쉬운 점들, 개선하면 좋을 점들이 떠올랐다. 이런 점을 서로서로 이야기하면서 지속가능한 사업이 되기 위한 방안을 모색해보았다. 이러한 점들을 고쳐나간다면 더 의미있는 사업이 될 수 있을거라 생각했다.</a:t>
            </a:r>
            <a:endParaRPr lang="ko-KR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>
              <a:defRPr/>
            </a:pPr>
            <a:endParaRPr lang="ko-KR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>
              <a:defRPr/>
            </a:pPr>
            <a:endParaRPr lang="ko-KR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 algn="r">
              <a:defRPr/>
            </a:pP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-</a:t>
            </a:r>
            <a:r>
              <a:rPr lang="ko-KR" altLang="en-US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김주연</a:t>
            </a: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-</a:t>
            </a:r>
            <a:endParaRPr lang="en-US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Slide 4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2" name="그룹 1002"/>
          <p:cNvGrpSpPr/>
          <p:nvPr/>
        </p:nvGrpSpPr>
        <p:grpSpPr>
          <a:xfrm rot="0">
            <a:off x="563070" y="1691272"/>
            <a:ext cx="4556617" cy="4757153"/>
            <a:chOff x="5464598" y="1402376"/>
            <a:chExt cx="4556617" cy="4757153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5464598" y="1402376"/>
              <a:ext cx="4556617" cy="4757153"/>
            </a:xfrm>
            <a:prstGeom prst="rect">
              <a:avLst/>
            </a:prstGeom>
          </p:spPr>
        </p:pic>
      </p:grpSp>
      <p:grpSp>
        <p:nvGrpSpPr>
          <p:cNvPr id="1004" name="그룹 1002"/>
          <p:cNvGrpSpPr/>
          <p:nvPr/>
        </p:nvGrpSpPr>
        <p:grpSpPr>
          <a:xfrm rot="0">
            <a:off x="5653087" y="1691271"/>
            <a:ext cx="4556617" cy="4757153"/>
            <a:chOff x="5464598" y="1402376"/>
            <a:chExt cx="4556617" cy="4757153"/>
          </a:xfrm>
        </p:grpSpPr>
        <p:pic>
          <p:nvPicPr>
            <p:cNvPr id="1005" name="Object 8"/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>
              <a:off x="5464598" y="1402376"/>
              <a:ext cx="4556617" cy="4757153"/>
            </a:xfrm>
            <a:prstGeom prst="rect">
              <a:avLst/>
            </a:prstGeom>
          </p:spPr>
        </p:pic>
      </p:grpSp>
      <p:grpSp>
        <p:nvGrpSpPr>
          <p:cNvPr id="1006" name="그룹 1003"/>
          <p:cNvGrpSpPr/>
          <p:nvPr/>
        </p:nvGrpSpPr>
        <p:grpSpPr>
          <a:xfrm rot="0" flipH="1">
            <a:off x="7634288" y="1571625"/>
            <a:ext cx="685799" cy="228599"/>
            <a:chOff x="9821490" y="1976131"/>
            <a:chExt cx="199726" cy="3609643"/>
          </a:xfrm>
        </p:grpSpPr>
        <p:pic>
          <p:nvPicPr>
            <p:cNvPr id="1007" name="Object 12"/>
            <p:cNvPicPr>
              <a:picLocks noChangeAspect="1"/>
            </p:cNvPicPr>
            <p:nvPr/>
          </p:nvPicPr>
          <p:blipFill rotWithShape="1">
            <a:blip r:embed="rId4"/>
            <a:stretch>
              <a:fillRect/>
            </a:stretch>
          </p:blipFill>
          <p:spPr>
            <a:xfrm>
              <a:off x="9821490" y="1976131"/>
              <a:ext cx="199726" cy="3609643"/>
            </a:xfrm>
            <a:prstGeom prst="rect">
              <a:avLst/>
            </a:prstGeom>
          </p:spPr>
        </p:pic>
      </p:grpSp>
      <p:grpSp>
        <p:nvGrpSpPr>
          <p:cNvPr id="1008" name="그룹 1003"/>
          <p:cNvGrpSpPr/>
          <p:nvPr/>
        </p:nvGrpSpPr>
        <p:grpSpPr>
          <a:xfrm rot="0" flipH="1">
            <a:off x="2452688" y="1571625"/>
            <a:ext cx="685799" cy="228599"/>
            <a:chOff x="9821490" y="1976131"/>
            <a:chExt cx="199726" cy="3609643"/>
          </a:xfrm>
        </p:grpSpPr>
        <p:pic>
          <p:nvPicPr>
            <p:cNvPr id="1009" name="Object 12"/>
            <p:cNvPicPr>
              <a:picLocks noChangeAspect="1"/>
            </p:cNvPicPr>
            <p:nvPr/>
          </p:nvPicPr>
          <p:blipFill rotWithShape="1">
            <a:blip r:embed="rId5"/>
            <a:stretch>
              <a:fillRect/>
            </a:stretch>
          </p:blipFill>
          <p:spPr>
            <a:xfrm>
              <a:off x="9821490" y="1976131"/>
              <a:ext cx="199726" cy="3609643"/>
            </a:xfrm>
            <a:prstGeom prst="rect">
              <a:avLst/>
            </a:prstGeom>
          </p:spPr>
        </p:pic>
      </p:grpSp>
      <p:sp>
        <p:nvSpPr>
          <p:cNvPr id="1010" name="Object 11"/>
          <p:cNvSpPr txBox="1"/>
          <p:nvPr/>
        </p:nvSpPr>
        <p:spPr>
          <a:xfrm>
            <a:off x="1257165" y="418918"/>
            <a:ext cx="8182245" cy="54310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r>
              <a:rPr lang="en-US" altLang="ko-KR" sz="3000" b="0" kern="0" spc="-200">
                <a:solidFill>
                  <a:srgbClr val="000000"/>
                </a:solidFill>
                <a:latin typeface="배달의민족 주아"/>
                <a:ea typeface="배달의민족 주아"/>
                <a:cs typeface="EastMarket"/>
              </a:rPr>
              <a:t>12</a:t>
            </a:r>
            <a:r>
              <a:rPr lang="ko-KR" altLang="en-US" sz="3000" b="0" kern="0" spc="-200">
                <a:solidFill>
                  <a:srgbClr val="000000"/>
                </a:solidFill>
                <a:latin typeface="배달의민족 주아"/>
                <a:ea typeface="배달의민족 주아"/>
                <a:cs typeface="EastMarket"/>
              </a:rPr>
              <a:t>월을 마무리하며</a:t>
            </a:r>
            <a:r>
              <a:rPr lang="en-US" altLang="ko-KR" sz="3000" b="0" kern="0" spc="-200">
                <a:solidFill>
                  <a:srgbClr val="000000"/>
                </a:solidFill>
                <a:latin typeface="배달의민족 주아"/>
                <a:ea typeface="배달의민족 주아"/>
                <a:cs typeface="EastMarket"/>
              </a:rPr>
              <a:t>...</a:t>
            </a:r>
            <a:endParaRPr lang="en-US" altLang="ko-KR" sz="3000" b="0" kern="0" spc="-200">
              <a:solidFill>
                <a:srgbClr val="000000"/>
              </a:solidFill>
              <a:latin typeface="배달의민족 주아"/>
              <a:ea typeface="배달의민족 주아"/>
              <a:cs typeface="EastMarket"/>
            </a:endParaRPr>
          </a:p>
        </p:txBody>
      </p:sp>
      <p:sp>
        <p:nvSpPr>
          <p:cNvPr id="1011" name="Object 27"/>
          <p:cNvSpPr txBox="1"/>
          <p:nvPr/>
        </p:nvSpPr>
        <p:spPr>
          <a:xfrm>
            <a:off x="776286" y="2383156"/>
            <a:ext cx="4114801" cy="338708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ko-KR" altLang="en-US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시니업사이클링 프로젝트에 대한 피드백을 받고 얘기를 나누면서, 우리가 했던 일들을 검토하는 게 중요하다는 것을 깨달았다. 피드백을 통해 프로젝트를 어떻게 발전시키고 보완할 수 있는지를 제대로 파악할 수 있었다. 마지막까지 열심히 해준 우리 오작교 팀원들과 계속해서 신경써주신 고양 YMCA 총장님, 간사님께 감사의 말씀을 전하고 싶다.</a:t>
            </a:r>
            <a:endParaRPr lang="ko-KR" altLang="en-US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>
              <a:defRPr/>
            </a:pPr>
            <a:endParaRPr lang="ko-KR" altLang="en-US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>
              <a:defRPr/>
            </a:pPr>
            <a:endParaRPr lang="ko-KR" altLang="en-US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>
              <a:defRPr/>
            </a:pPr>
            <a:endParaRPr lang="ko-KR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 algn="r">
              <a:defRPr/>
            </a:pP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-</a:t>
            </a:r>
            <a:r>
              <a:rPr lang="ko-KR" altLang="en-US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김채연</a:t>
            </a: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-</a:t>
            </a:r>
            <a:endParaRPr lang="en-US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  <p:sp>
        <p:nvSpPr>
          <p:cNvPr id="1014" name="Object 27"/>
          <p:cNvSpPr txBox="1"/>
          <p:nvPr/>
        </p:nvSpPr>
        <p:spPr>
          <a:xfrm>
            <a:off x="5957887" y="2409825"/>
            <a:ext cx="3886201" cy="28270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ko-KR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활동을 하는 것만큼이나 최종적으로 정리하고 피드백하는 시간이 소중했다 부족했던 부분을 반성, 보완하고, 발전적으로 나아갈 수 있는 방법을 모색하는 시간이 의미 있었다 팀원들과 전문가분들과 프로젝트의 지속 가능성에 대해 고민해볼 수 있어서 뜻깊었다</a:t>
            </a:r>
            <a:endParaRPr lang="ko-KR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>
              <a:defRPr/>
            </a:pPr>
            <a:endParaRPr lang="ko-KR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 algn="r">
              <a:defRPr/>
            </a:pPr>
            <a:endParaRPr lang="ko-KR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 algn="r">
              <a:defRPr/>
            </a:pP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-</a:t>
            </a:r>
            <a:r>
              <a:rPr lang="ko-KR" altLang="en-US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민예은</a:t>
            </a: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-</a:t>
            </a:r>
            <a:endParaRPr lang="en-US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Slide 4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4" name="그룹 1002"/>
          <p:cNvGrpSpPr/>
          <p:nvPr/>
        </p:nvGrpSpPr>
        <p:grpSpPr>
          <a:xfrm rot="0">
            <a:off x="3069979" y="1724025"/>
            <a:ext cx="4556617" cy="4757153"/>
            <a:chOff x="5464598" y="1402376"/>
            <a:chExt cx="4556617" cy="4757153"/>
          </a:xfrm>
        </p:grpSpPr>
        <p:pic>
          <p:nvPicPr>
            <p:cNvPr id="1005" name="Object 8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5464598" y="1402376"/>
              <a:ext cx="4556617" cy="4757153"/>
            </a:xfrm>
            <a:prstGeom prst="rect">
              <a:avLst/>
            </a:prstGeom>
          </p:spPr>
        </p:pic>
      </p:grpSp>
      <p:grpSp>
        <p:nvGrpSpPr>
          <p:cNvPr id="1006" name="그룹 1003"/>
          <p:cNvGrpSpPr/>
          <p:nvPr/>
        </p:nvGrpSpPr>
        <p:grpSpPr>
          <a:xfrm rot="0" flipH="1">
            <a:off x="5005388" y="1571625"/>
            <a:ext cx="685799" cy="228599"/>
            <a:chOff x="9821490" y="1976131"/>
            <a:chExt cx="199726" cy="3609643"/>
          </a:xfrm>
        </p:grpSpPr>
        <p:pic>
          <p:nvPicPr>
            <p:cNvPr id="1007" name="Object 12"/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>
              <a:off x="9821490" y="1976131"/>
              <a:ext cx="199726" cy="3609643"/>
            </a:xfrm>
            <a:prstGeom prst="rect">
              <a:avLst/>
            </a:prstGeom>
          </p:spPr>
        </p:pic>
      </p:grpSp>
      <p:sp>
        <p:nvSpPr>
          <p:cNvPr id="1010" name="Object 11"/>
          <p:cNvSpPr txBox="1"/>
          <p:nvPr/>
        </p:nvSpPr>
        <p:spPr>
          <a:xfrm>
            <a:off x="1257165" y="418918"/>
            <a:ext cx="8182245" cy="54310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/>
            </a:pPr>
            <a:r>
              <a:rPr lang="en-US" altLang="ko-KR" sz="3000" b="0" kern="0" spc="-200">
                <a:solidFill>
                  <a:srgbClr val="000000"/>
                </a:solidFill>
                <a:latin typeface="배달의민족 주아"/>
                <a:ea typeface="배달의민족 주아"/>
                <a:cs typeface="EastMarket"/>
              </a:rPr>
              <a:t>12</a:t>
            </a:r>
            <a:r>
              <a:rPr lang="ko-KR" altLang="en-US" sz="3000" b="0" kern="0" spc="-200">
                <a:solidFill>
                  <a:srgbClr val="000000"/>
                </a:solidFill>
                <a:latin typeface="배달의민족 주아"/>
                <a:ea typeface="배달의민족 주아"/>
                <a:cs typeface="EastMarket"/>
              </a:rPr>
              <a:t>월을 마무리하며</a:t>
            </a:r>
            <a:r>
              <a:rPr lang="en-US" altLang="ko-KR" sz="3000" b="0" kern="0" spc="-200">
                <a:solidFill>
                  <a:srgbClr val="000000"/>
                </a:solidFill>
                <a:latin typeface="배달의민족 주아"/>
                <a:ea typeface="배달의민족 주아"/>
                <a:cs typeface="EastMarket"/>
              </a:rPr>
              <a:t>...</a:t>
            </a:r>
            <a:endParaRPr lang="en-US" altLang="ko-KR" sz="3000" b="0" kern="0" spc="-200">
              <a:solidFill>
                <a:srgbClr val="000000"/>
              </a:solidFill>
              <a:latin typeface="배달의민족 주아"/>
              <a:ea typeface="배달의민족 주아"/>
              <a:cs typeface="EastMarket"/>
            </a:endParaRPr>
          </a:p>
        </p:txBody>
      </p:sp>
      <p:sp>
        <p:nvSpPr>
          <p:cNvPr id="1011" name="Object 27"/>
          <p:cNvSpPr txBox="1"/>
          <p:nvPr/>
        </p:nvSpPr>
        <p:spPr>
          <a:xfrm>
            <a:off x="3348037" y="2181225"/>
            <a:ext cx="4000501" cy="36556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6</a:t>
            </a:r>
            <a:r>
              <a:rPr lang="ko-KR" altLang="en-US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개월 간 고양 라온아띠 </a:t>
            </a: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5</a:t>
            </a:r>
            <a:r>
              <a:rPr lang="ko-KR" altLang="en-US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작교팀으로 활동하면서</a:t>
            </a: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,</a:t>
            </a:r>
            <a:r>
              <a:rPr lang="ko-KR" altLang="en-US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 정말 많은 것을 경험하고 배울 수 있었다</a:t>
            </a: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.</a:t>
            </a:r>
            <a:r>
              <a:rPr lang="ko-KR" altLang="en-US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 라온아띠를 하지 않았다면 보지 못했을 세상의 부분을 마주하고 느끼면서</a:t>
            </a: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,</a:t>
            </a:r>
            <a:r>
              <a:rPr lang="ko-KR" altLang="en-US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 더 나은 세상을 위해 직접 행동하는 것이 무엇인지 몸소 체험하였다</a:t>
            </a: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.</a:t>
            </a:r>
            <a:endParaRPr lang="en-US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>
              <a:defRPr/>
            </a:pPr>
            <a:r>
              <a:rPr lang="ko-KR" altLang="en-US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라온아띠로서의 </a:t>
            </a: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6</a:t>
            </a:r>
            <a:r>
              <a:rPr lang="ko-KR" altLang="en-US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개월을 늘 간직하며 앞으로 사회의 다양한 모습</a:t>
            </a: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,</a:t>
            </a:r>
            <a:r>
              <a:rPr lang="ko-KR" altLang="en-US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 세계의 여러 모습을 보고 문제를 해결하는 데 기여할 수 있는 사람이 되어야 겠다고 다짐했다</a:t>
            </a: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.</a:t>
            </a:r>
            <a:endParaRPr lang="en-US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>
              <a:defRPr/>
            </a:pPr>
            <a:endParaRPr lang="en-US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 algn="r">
              <a:defRPr/>
            </a:pPr>
            <a:endParaRPr lang="ko-KR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  <a:p>
            <a:pPr lvl="0" algn="r">
              <a:defRPr/>
            </a:pP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-</a:t>
            </a:r>
            <a:r>
              <a:rPr lang="ko-KR" altLang="en-US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이지연</a:t>
            </a:r>
            <a:r>
              <a:rPr lang="en-US" altLang="ko-KR">
                <a:solidFill>
                  <a:srgbClr val="000000"/>
                </a:solidFill>
                <a:latin typeface="배달의민족 주아"/>
                <a:ea typeface="배달의민족 주아"/>
                <a:cs typeface="THELuxGoR"/>
              </a:rPr>
              <a:t>-</a:t>
            </a:r>
            <a:endParaRPr lang="en-US" altLang="ko-KR">
              <a:solidFill>
                <a:srgbClr val="000000"/>
              </a:solidFill>
              <a:latin typeface="배달의민족 주아"/>
              <a:ea typeface="배달의민족 주아"/>
              <a:cs typeface="THELuxGo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Slide 10">
    <p:bg>
      <p:bgPr shadeToTitle="0">
        <a:solidFill>
          <a:srgbClr val="faef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 rot="0">
            <a:off x="0" y="0"/>
            <a:ext cx="10695238" cy="7561905"/>
            <a:chOff x="0" y="0"/>
            <a:chExt cx="10695238" cy="756190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0" y="0"/>
              <a:ext cx="10695238" cy="756190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759182" y="4499069"/>
            <a:ext cx="9321198" cy="13092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defRPr/>
            </a:pPr>
            <a:r>
              <a:rPr lang="ko-KR" altLang="en-US" sz="8000" b="0" kern="0" spc="-300">
                <a:solidFill>
                  <a:srgbClr val="000000"/>
                </a:solidFill>
                <a:latin typeface="배달의민족 주아"/>
                <a:ea typeface="배달의민족 주아"/>
                <a:cs typeface="EastMarket"/>
              </a:rPr>
              <a:t>감사합니다</a:t>
            </a:r>
            <a:endParaRPr lang="ko-KR" altLang="en-US" sz="8000" b="0" kern="0" spc="-300">
              <a:solidFill>
                <a:srgbClr val="000000"/>
              </a:solidFill>
              <a:latin typeface="배달의민족 주아"/>
              <a:ea typeface="배달의민족 주아"/>
              <a:cs typeface="EastMarket"/>
            </a:endParaRPr>
          </a:p>
        </p:txBody>
      </p:sp>
      <p:grpSp>
        <p:nvGrpSpPr>
          <p:cNvPr id="1002" name="그룹 1002"/>
          <p:cNvGrpSpPr/>
          <p:nvPr/>
        </p:nvGrpSpPr>
        <p:grpSpPr>
          <a:xfrm rot="0">
            <a:off x="3634744" y="5328169"/>
            <a:ext cx="1420941" cy="306923"/>
            <a:chOff x="3634744" y="5328169"/>
            <a:chExt cx="1420941" cy="306923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 rot="16200000">
              <a:off x="3634744" y="5328169"/>
              <a:ext cx="1420941" cy="30692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officegen</ep:Company>
  <ep:Words>414</ep:Words>
  <ep:PresentationFormat>On-screen Show (4:3)</ep:PresentationFormat>
  <ep:Paragraphs>24</ep:Paragraphs>
  <ep:Slides>9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ep:HeadingPairs>
  <ep:TitlesOfParts>
    <vt:vector size="10" baseType="lpstr">
      <vt:lpstr>Office Theme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2022-10-10T00:26:48.000</dcterms:created>
  <dc:creator>officegen</dc:creator>
  <cp:lastModifiedBy>이지연</cp:lastModifiedBy>
  <dcterms:modified xsi:type="dcterms:W3CDTF">2023-01-29T13:06:48.900</dcterms:modified>
  <cp:revision>54</cp:revision>
  <cp:version>1000.0000.01</cp:version>
</cp:coreProperties>
</file>