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ink/ink1.xml" ContentType="application/inkml+xml"/>
  <Override PartName="/ppt/ink/ink2.xml" ContentType="application/inkml+xml"/>
  <Override PartName="/ppt/ink/ink3.xml" ContentType="application/inkml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84" r:id="rId1"/>
  </p:sldMasterIdLst>
  <p:sldIdLst>
    <p:sldId id="260" r:id="rId2"/>
    <p:sldId id="266" r:id="rId3"/>
    <p:sldId id="271" r:id="rId4"/>
    <p:sldId id="275" r:id="rId5"/>
    <p:sldId id="276" r:id="rId6"/>
    <p:sldId id="278" r:id="rId7"/>
    <p:sldId id="277" r:id="rId8"/>
    <p:sldId id="267" r:id="rId9"/>
    <p:sldId id="280" r:id="rId10"/>
    <p:sldId id="272" r:id="rId11"/>
    <p:sldId id="282" r:id="rId12"/>
    <p:sldId id="281" r:id="rId13"/>
  </p:sldIdLst>
  <p:sldSz cx="5759450" cy="5759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102" y="82"/>
      </p:cViewPr>
      <p:guideLst>
        <p:guide orient="horz" pos="1811"/>
        <p:guide pos="18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presProps" Target="presProps.xml"  /><Relationship Id="rId15" Type="http://schemas.openxmlformats.org/officeDocument/2006/relationships/viewProps" Target="viewProps.xml"  /><Relationship Id="rId16" Type="http://schemas.openxmlformats.org/officeDocument/2006/relationships/theme" Target="theme/theme1.xml"  /><Relationship Id="rId17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24:25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1 22085 0 0,'-22'5'-676'0'0,"8"-2"707"0"0,0 1 0 0 0,-1 0 0 0 0,2 1 1 0 0,-1 0-1 0 0,1 1 0 0 0,-20 12 0 0 0,30-15-78 0 0,0 0 0 0 0,0 0 0 0 0,1 1-1 0 0,-1-1 1 0 0,1 1 0 0 0,0 0 0 0 0,0-1-1 0 0,0 1 1 0 0,1 0 0 0 0,-1 0 0 0 0,1 0-1 0 0,0 0 1 0 0,0 1 0 0 0,0-1 0 0 0,1 0-1 0 0,-1 0 1 0 0,1 0 0 0 0,0 1 0 0 0,0-1-1 0 0,1 0 1 0 0,1 8 0 0 0,1 6-800 0 0,1-1 0 0 0,0 1 0 0 0,13 29 0 0 0,-16-45 719 0 0,18 39-2180 0 0,-18-39 2125 0 0,0-1-1 0 0,0 1 0 0 0,0 0 1 0 0,0 0-1 0 0,0-1 1 0 0,0 1-1 0 0,0-1 1 0 0,1 1-1 0 0,-1-1 1 0 0,0 0-1 0 0,1 1 0 0 0,0-1 1 0 0,-1 0-1 0 0,1 0 1 0 0,0 0-1 0 0,-1 0 1 0 0,1 0-1 0 0,0-1 1 0 0,2 2-1 0 0,-2-2 79 0 0,0-1 0 0 0,-1 1 0 0 0,1-1 0 0 0,0 1-1 0 0,-1-1 1 0 0,1 1 0 0 0,-1-1 0 0 0,1 0 0 0 0,-1 0 0 0 0,0 0 0 0 0,1 0 0 0 0,-1 0 0 0 0,0 0-1 0 0,1 0 1 0 0,-1 0 0 0 0,1-2 0 0 0,20-27-1885 0 0,-13 17 114 0 0,-3 5-1500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40:11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86 24005 0 0,'-2'3'-146'0'0,"-2"1"-1"0"0,1-1 1 0 0,0 0 0 0 0,-1 0-1 0 0,1 0 1 0 0,-1 0-1 0 0,0-1 1 0 0,-8 5 0 0 0,11-6-270 0 0,-1-1 1 0 0,0 1-1 0 0,0 0 1 0 0,0 0-1 0 0,0-1 1 0 0,0 1-1 0 0,-1-1 1 0 0,1 0-1 0 0,0 1 1 0 0,0-1-1 0 0,0 0 1 0 0,0 0-1 0 0,0 0 1 0 0,0-1-1 0 0,0 1 1 0 0,-1-1-1 0 0,1 1 1 0 0,0-1-1 0 0,0 1 1 0 0,0-1-1 0 0,-2-2 1 0 0,3 3 254 0 0,1 0 1 0 0,0-1-1 0 0,-1 1 0 0 0,1-1 1 0 0,0 1-1 0 0,0-1 0 0 0,0 1 1 0 0,-1-1-1 0 0,1 1 1 0 0,0-1-1 0 0,0 0 0 0 0,0 1 1 0 0,0-1-1 0 0,0 1 0 0 0,0-1 1 0 0,0 1-1 0 0,0-1 0 0 0,0 1 1 0 0,0-1-1 0 0,0 1 1 0 0,1-1-1 0 0,-1 1 0 0 0,0-1 1 0 0,0 1-1 0 0,0-1 0 0 0,1 1 1 0 0,-1-1-1 0 0,0 1 0 0 0,1-1 1 0 0,-1 1-1 0 0,0-1 1 0 0,1 1-1 0 0,-1 0 0 0 0,0-1 1 0 0,1 1-1 0 0,-1-1 0 0 0,1 1 1 0 0,-1 0-1 0 0,1 0 0 0 0,-1-1 1 0 0,1 1-1 0 0,-1 0 1 0 0,1 0-1 0 0,0-1 0 0 0,26-16-818 0 0,-24 15 744 0 0,101-64-1499 0 0,-88 55-572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24:25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1 22085 0 0,'-22'5'-676'0'0,"8"-2"707"0"0,0 1 0 0 0,-1 0 0 0 0,2 1 1 0 0,-1 0-1 0 0,1 1 0 0 0,-20 12 0 0 0,30-15-78 0 0,0 0 0 0 0,0 0 0 0 0,1 1-1 0 0,-1-1 1 0 0,1 1 0 0 0,0 0 0 0 0,0-1-1 0 0,0 1 1 0 0,1 0 0 0 0,-1 0 0 0 0,1 0-1 0 0,0 0 1 0 0,0 1 0 0 0,0-1 0 0 0,1 0-1 0 0,-1 0 1 0 0,1 0 0 0 0,0 1 0 0 0,0-1-1 0 0,1 0 1 0 0,1 8 0 0 0,1 6-800 0 0,1-1 0 0 0,0 1 0 0 0,13 29 0 0 0,-16-45 719 0 0,18 39-2180 0 0,-18-39 2125 0 0,0-1-1 0 0,0 1 0 0 0,0 0 1 0 0,0 0-1 0 0,0-1 1 0 0,0 1-1 0 0,0-1 1 0 0,1 1-1 0 0,-1-1 1 0 0,0 0-1 0 0,1 1 0 0 0,0-1 1 0 0,-1 0-1 0 0,1 0 1 0 0,0 0-1 0 0,-1 0 1 0 0,1 0-1 0 0,0-1 1 0 0,2 2-1 0 0,-2-2 79 0 0,0-1 0 0 0,-1 1 0 0 0,1-1 0 0 0,0 1-1 0 0,-1-1 1 0 0,1 1 0 0 0,-1-1 0 0 0,1 0 0 0 0,-1 0 0 0 0,0 0 0 0 0,1 0 0 0 0,-1 0 0 0 0,0 0-1 0 0,1 0 1 0 0,-1 0 0 0 0,1-2 0 0 0,20-27-1885 0 0,-13 17 114 0 0,-3 5-1500 0 0</inkml:trace>
</inkml:ink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942577"/>
            <a:ext cx="4895533" cy="2005142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31" y="3025045"/>
            <a:ext cx="4319588" cy="1390533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88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8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63" y="1435864"/>
            <a:ext cx="4967526" cy="2395771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63" y="3854300"/>
            <a:ext cx="4967526" cy="1259879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/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51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962" y="1533187"/>
            <a:ext cx="2447766" cy="36543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15722" y="1533187"/>
            <a:ext cx="2447766" cy="36543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02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06639"/>
            <a:ext cx="4967526" cy="111322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713" y="1411865"/>
            <a:ext cx="2436517" cy="691934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713" y="2103799"/>
            <a:ext cx="2436517" cy="3094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5722" y="1411865"/>
            <a:ext cx="2448516" cy="691934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15722" y="2103799"/>
            <a:ext cx="2448516" cy="3094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64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567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32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83963"/>
            <a:ext cx="1857573" cy="1343872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8516" y="829256"/>
            <a:ext cx="2915722" cy="4092942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2" y="1727835"/>
            <a:ext cx="1857573" cy="3201028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02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83963"/>
            <a:ext cx="1857573" cy="1343872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48516" y="829256"/>
            <a:ext cx="2915722" cy="4092942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2" y="1727835"/>
            <a:ext cx="1857573" cy="3201028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57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27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21607" y="306637"/>
            <a:ext cx="1241881" cy="488086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963" y="306637"/>
            <a:ext cx="3653651" cy="488086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134110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962" y="306639"/>
            <a:ext cx="4967526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962" y="1533187"/>
            <a:ext cx="4967526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962" y="5338158"/>
            <a:ext cx="129587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F9CCB-B29B-499D-B3A3-1815BA342336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7818" y="5338158"/>
            <a:ext cx="1943814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67612" y="5338158"/>
            <a:ext cx="129587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94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75981" rtl="0" eaLnBrk="1" latinLnBrk="1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1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Relationship Id="rId5" Type="http://schemas.openxmlformats.org/officeDocument/2006/relationships/image" Target="../media/image6.png"  /><Relationship Id="rId6" Type="http://schemas.openxmlformats.org/officeDocument/2006/relationships/image" Target="../media/image7.png"  /><Relationship Id="rId7" Type="http://schemas.openxmlformats.org/officeDocument/2006/relationships/image" Target="../media/image8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image" Target="../media/image9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image" Target="../media/image10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image" Target="../media/image4.png"  /><Relationship Id="rId4" Type="http://schemas.openxmlformats.org/officeDocument/2006/relationships/customXml" Target="../ink/ink1.xml"  /><Relationship Id="rId5" Type="http://schemas.openxmlformats.org/officeDocument/2006/relationships/image" Target="../media/image11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image" Target="../media/image6.png"  /><Relationship Id="rId4" Type="http://schemas.openxmlformats.org/officeDocument/2006/relationships/customXml" Target="../ink/ink2.xml"  /><Relationship Id="rId5" Type="http://schemas.openxmlformats.org/officeDocument/2006/relationships/image" Target="../media/image12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image" Target="../media/image8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Relationship Id="rId3" Type="http://schemas.openxmlformats.org/officeDocument/2006/relationships/customXml" Target="../ink/ink3.xml"  /><Relationship Id="rId4" Type="http://schemas.openxmlformats.org/officeDocument/2006/relationships/image" Target="../media/image11.png"  /><Relationship Id="rId5" Type="http://schemas.openxmlformats.org/officeDocument/2006/relationships/image" Target="../media/image8.png"  /><Relationship Id="rId6" Type="http://schemas.openxmlformats.org/officeDocument/2006/relationships/image" Target="../media/image13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7ED1E1B7-F6E2-6351-C1C0-3F819B03605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E498148-8F85-CE1A-8825-E1D9AB6F0EED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5DF6EA0-C755-38B9-C968-EB61E245E8FC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148E4E5-F976-1BCD-AAF7-09643CE3BC6F}"/>
              </a:ext>
            </a:extLst>
          </p:cNvPr>
          <p:cNvSpPr txBox="1"/>
          <p:nvPr/>
        </p:nvSpPr>
        <p:spPr>
          <a:xfrm rot="-600000">
            <a:off x="377736" y="806049"/>
            <a:ext cx="3598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spc="300" dirty="0" err="1">
                <a:ln w="2857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라온아띠</a:t>
            </a:r>
            <a:endParaRPr lang="ko-KR" altLang="en-US" sz="6000" b="1" spc="300" dirty="0">
              <a:ln w="28575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2E0BBDB-C7EF-586E-05AE-B6657123B6B5}"/>
              </a:ext>
            </a:extLst>
          </p:cNvPr>
          <p:cNvGrpSpPr/>
          <p:nvPr/>
        </p:nvGrpSpPr>
        <p:grpSpPr>
          <a:xfrm>
            <a:off x="1322363" y="1768564"/>
            <a:ext cx="4071803" cy="1331795"/>
            <a:chOff x="2620463" y="1587062"/>
            <a:chExt cx="3161930" cy="133179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BBFE66-ECF9-4E4C-6042-CF9EBAAD9FC3}"/>
                </a:ext>
              </a:extLst>
            </p:cNvPr>
            <p:cNvSpPr txBox="1">
              <a:spLocks/>
            </p:cNvSpPr>
            <p:nvPr/>
          </p:nvSpPr>
          <p:spPr>
            <a:xfrm>
              <a:off x="2650792" y="1595418"/>
              <a:ext cx="31316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0" b="1" spc="300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50000"/>
                    </a:schemeClr>
                  </a:solidFill>
                  <a:latin typeface="Y 너만을 비춤체" panose="020B0600000101010101" pitchFamily="50" charset="-127"/>
                  <a:ea typeface="Y 너만을 비춤체" panose="020B0600000101010101" pitchFamily="50" charset="-127"/>
                </a:rPr>
                <a:t>순그린</a:t>
              </a:r>
              <a:endParaRPr lang="ko-KR" altLang="en-US" sz="8000" b="1" spc="3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1C6FB5-A346-AF5E-C8C1-920C942FB33A}"/>
                </a:ext>
              </a:extLst>
            </p:cNvPr>
            <p:cNvSpPr txBox="1">
              <a:spLocks/>
            </p:cNvSpPr>
            <p:nvPr/>
          </p:nvSpPr>
          <p:spPr>
            <a:xfrm>
              <a:off x="2620463" y="1587062"/>
              <a:ext cx="31316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0" b="1" spc="300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Y 너만을 비춤체" panose="020B0600000101010101" pitchFamily="50" charset="-127"/>
                  <a:ea typeface="Y 너만을 비춤체" panose="020B0600000101010101" pitchFamily="50" charset="-127"/>
                </a:rPr>
                <a:t>순그린</a:t>
              </a:r>
              <a:endParaRPr lang="ko-KR" altLang="en-US" sz="8000" b="1" spc="3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2155141" y="3422630"/>
            <a:ext cx="1449167" cy="16333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643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3889718" y="125066"/>
            <a:ext cx="16837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F6FDF13-99DF-06A8-326A-1A4F02980156}"/>
              </a:ext>
            </a:extLst>
          </p:cNvPr>
          <p:cNvSpPr txBox="1"/>
          <p:nvPr/>
        </p:nvSpPr>
        <p:spPr>
          <a:xfrm>
            <a:off x="4013676" y="1410415"/>
            <a:ext cx="1026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300" dirty="0">
                <a:ln w="19050">
                  <a:noFill/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22</a:t>
            </a:r>
            <a:r>
              <a:rPr lang="ko-KR" altLang="en-US" sz="2400" b="1" spc="300" dirty="0">
                <a:ln w="19050">
                  <a:noFill/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기</a:t>
            </a:r>
          </a:p>
        </p:txBody>
      </p:sp>
    </p:spTree>
    <p:extLst>
      <p:ext uri="{BB962C8B-B14F-4D97-AF65-F5344CB8AC3E}">
        <p14:creationId xmlns:p14="http://schemas.microsoft.com/office/powerpoint/2010/main" val="1766269437"/>
      </p:ext>
    </p:extLst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accent6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892203" y="818496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002258" y="125066"/>
            <a:ext cx="15711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2456954" y="81849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목차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5183" y="1526382"/>
            <a:ext cx="2858682" cy="3138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en-US" altLang="ko-KR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01. </a:t>
            </a: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순그린 팀소개</a:t>
            </a:r>
            <a:endParaRPr lang="ko-KR" altLang="en-US" sz="2500" b="1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  <a:p>
            <a:pPr lvl="0">
              <a:lnSpc>
                <a:spcPct val="200000"/>
              </a:lnSpc>
              <a:defRPr/>
            </a:pPr>
            <a:r>
              <a:rPr lang="en-US" altLang="ko-KR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02. 11</a:t>
            </a: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월 활동보고</a:t>
            </a:r>
            <a:endParaRPr lang="ko-KR" altLang="en-US" sz="2500" b="1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  <a:p>
            <a:pPr lvl="0">
              <a:lnSpc>
                <a:spcPct val="200000"/>
              </a:lnSpc>
              <a:defRPr/>
            </a:pPr>
            <a:r>
              <a:rPr lang="en-US" altLang="ko-KR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03. </a:t>
            </a: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활동평가</a:t>
            </a:r>
            <a:endParaRPr lang="ko-KR" altLang="en-US" sz="2500" b="1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  <a:p>
            <a:pPr lvl="0">
              <a:lnSpc>
                <a:spcPct val="200000"/>
              </a:lnSpc>
              <a:defRPr/>
            </a:pPr>
            <a:r>
              <a:rPr lang="en-US" altLang="ko-KR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04. </a:t>
            </a: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활동소감</a:t>
            </a:r>
            <a:endParaRPr lang="en-US" altLang="ko-KR" sz="2500" b="1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</p:txBody>
      </p:sp>
    </p:spTree>
    <p:extLst>
      <p:ext uri="{BB962C8B-B14F-4D97-AF65-F5344CB8AC3E}">
        <p14:creationId xmlns:p14="http://schemas.microsoft.com/office/powerpoint/2010/main" val="3358482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75105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595141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59892" y="645387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순그린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 </a:t>
            </a:r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팀소개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96463-0CC4-7FEC-05D8-A0B059133785}"/>
              </a:ext>
            </a:extLst>
          </p:cNvPr>
          <p:cNvSpPr txBox="1"/>
          <p:nvPr/>
        </p:nvSpPr>
        <p:spPr>
          <a:xfrm>
            <a:off x="595141" y="1679820"/>
            <a:ext cx="184731" cy="651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1273165" y="1277538"/>
            <a:ext cx="3220753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녹색 </a:t>
            </a: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프로젝트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4604" y="4299324"/>
            <a:ext cx="46694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팀의 녹색 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프로젝트는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SDGs 17 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중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12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번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‘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지속가능한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소비와 생산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’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을 지표로 삼아 환경 보호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</a:p>
          <a:p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실천의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5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가지 즐거움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(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리필스테이션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분리수거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온라인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챌린지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업사이클링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)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을 테마로 활동을 기획했습니다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70" y="1985424"/>
            <a:ext cx="4313560" cy="207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9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595141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594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59892" y="645387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순그린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 </a:t>
            </a:r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팀소개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96463-0CC4-7FEC-05D8-A0B059133785}"/>
              </a:ext>
            </a:extLst>
          </p:cNvPr>
          <p:cNvSpPr txBox="1"/>
          <p:nvPr/>
        </p:nvSpPr>
        <p:spPr>
          <a:xfrm>
            <a:off x="595141" y="1679820"/>
            <a:ext cx="184731" cy="651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1134214" y="1386817"/>
            <a:ext cx="3406702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팀원소개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및 업무분장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2239730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송민영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팀장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대외협력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B3356247-1651-AB6F-01E1-12C12C01B15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550">
            <a:off x="558420" y="2169020"/>
            <a:ext cx="655053" cy="62434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2865657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김현정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총무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회의기록</a:t>
            </a:r>
            <a:endParaRPr lang="ko-KR" altLang="en-US" sz="25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3492055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박찬진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서기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일정관리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4111160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박재민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마케팅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대외협력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68790" y="4744848"/>
            <a:ext cx="414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송예원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: </a:t>
            </a:r>
            <a:r>
              <a:rPr lang="ko-KR" altLang="en-US" sz="25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자료정리</a:t>
            </a:r>
            <a:r>
              <a:rPr lang="en-US" altLang="ko-KR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25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홍보담당</a:t>
            </a: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B9669A12-64D8-050F-938C-4E1B951BE16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7" t="7154" r="13132" b="17670"/>
          <a:stretch/>
        </p:blipFill>
        <p:spPr>
          <a:xfrm>
            <a:off x="558346" y="4082034"/>
            <a:ext cx="655200" cy="62280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D35997FB-053E-6A4A-989B-F7FE62FB2ECA}"/>
              </a:ext>
            </a:extLst>
          </p:cNvPr>
          <p:cNvPicPr preferRelativeResize="0">
            <a:picLocks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0" y="4669899"/>
            <a:ext cx="879908" cy="768660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A9B46ED8-0C60-B4B2-FE8F-AD36768ABAE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0" y="2734142"/>
            <a:ext cx="760372" cy="752304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D0EEA941-D506-E727-1523-7F33CDFC119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54" y="3494606"/>
            <a:ext cx="742046" cy="59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02612"/>
      </p:ext>
    </p:extLst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accent6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47687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1" y="125066"/>
            <a:ext cx="15731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10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1589" y="1358957"/>
            <a:ext cx="2680376" cy="6584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순그린 </a:t>
            </a:r>
            <a:r>
              <a:rPr lang="en-US" altLang="ko-KR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11</a:t>
            </a: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월 활동</a:t>
            </a:r>
            <a:endParaRPr lang="ko-KR" altLang="en-US" sz="2500" b="1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</p:txBody>
      </p:sp>
      <p:sp>
        <p:nvSpPr>
          <p:cNvPr id="11" name="사각형: 모서리가 접힌 도형 10"/>
          <p:cNvSpPr/>
          <p:nvPr/>
        </p:nvSpPr>
        <p:spPr>
          <a:xfrm>
            <a:off x="1054142" y="2196691"/>
            <a:ext cx="3844748" cy="2296482"/>
          </a:xfrm>
          <a:prstGeom prst="foldedCorner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>
              <a:buAutoNum type="arabicPeriod"/>
              <a:defRPr/>
            </a:pPr>
            <a:endParaRPr lang="ko-KR" altLang="en-US" sz="2200" b="1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lvl="0">
              <a:defRPr/>
            </a:pPr>
            <a:endParaRPr lang="en-US" altLang="ko-KR" sz="2200" b="1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marL="342900" lvl="0" indent="-3429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altLang="ko-KR" sz="2200" b="1">
                <a:solidFill>
                  <a:schemeClr val="accent6">
                    <a:lumMod val="50000"/>
                  </a:schemeClr>
                </a:solidFill>
                <a:ea typeface="HY동녘M"/>
              </a:rPr>
              <a:t>11</a:t>
            </a:r>
            <a:r>
              <a:rPr lang="ko-KR" altLang="en-US" sz="2200" b="1">
                <a:solidFill>
                  <a:schemeClr val="accent6">
                    <a:lumMod val="50000"/>
                  </a:schemeClr>
                </a:solidFill>
                <a:ea typeface="HY동녘M"/>
              </a:rPr>
              <a:t>월 전체회의</a:t>
            </a:r>
            <a:endParaRPr lang="ko-KR" altLang="en-US" sz="2200" b="1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lvl="0">
              <a:defRPr/>
            </a:pPr>
            <a:endParaRPr lang="en-US" altLang="ko-KR" sz="2200" b="1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sz="2200" b="1">
                <a:solidFill>
                  <a:schemeClr val="accent6">
                    <a:lumMod val="50000"/>
                  </a:schemeClr>
                </a:solidFill>
                <a:ea typeface="HY동녘M"/>
              </a:rPr>
              <a:t>2. </a:t>
            </a:r>
            <a:r>
              <a:rPr xmlns:mc="http://schemas.openxmlformats.org/markup-compatibility/2006" xmlns:hp="http://schemas.haansoft.com/office/presentation/8.0" kumimoji="0" lang="ko-KR" altLang="en-US" sz="2200" b="1" i="0" u="none" strike="noStrike" kern="1200" cap="none" spc="0" normalizeH="0" baseline="0" mc:Ignorable="hp" hp:hslEmbossed="0">
                <a:solidFill>
                  <a:srgbClr val="385724"/>
                </a:solidFill>
                <a:ea typeface="HY동녘M"/>
              </a:rPr>
              <a:t>리필스테이션 물품 구매</a:t>
            </a:r>
            <a:endParaRPr lang="ko-KR" altLang="en-US" sz="2200" b="1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lvl="0">
              <a:defRPr/>
            </a:pPr>
            <a:endParaRPr lang="en-US" altLang="ko-KR" sz="2200" b="1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lvl="0">
              <a:defRPr/>
            </a:pPr>
            <a:endParaRPr lang="en-US" altLang="ko-KR" sz="2200" b="1">
              <a:solidFill>
                <a:schemeClr val="accent6">
                  <a:lumMod val="50000"/>
                </a:schemeClr>
              </a:solidFill>
              <a:ea typeface="HY동녘M"/>
            </a:endParaRPr>
          </a:p>
        </p:txBody>
      </p:sp>
    </p:spTree>
    <p:extLst>
      <p:ext uri="{BB962C8B-B14F-4D97-AF65-F5344CB8AC3E}">
        <p14:creationId xmlns:p14="http://schemas.microsoft.com/office/powerpoint/2010/main" val="3449268327"/>
      </p:ext>
    </p:extLst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accent6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63735" y="1353273"/>
            <a:ext cx="2756730" cy="6545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1. 11</a:t>
            </a: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월 전체 회의</a:t>
            </a:r>
            <a:endParaRPr lang="ko-KR" altLang="en-US" sz="2500" b="1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28486" y="645387"/>
            <a:ext cx="3363554" cy="6957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11</a:t>
            </a:r>
            <a:r>
              <a:rPr lang="ko-KR" altLang="en-US" sz="4000" b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월 활동보고</a:t>
            </a:r>
            <a:endParaRPr lang="ko-KR" altLang="en-US" sz="4000" b="1">
              <a:solidFill>
                <a:schemeClr val="bg1"/>
              </a:solidFill>
              <a:latin typeface="Y 너만을 비춤체"/>
              <a:ea typeface="Y 너만을 비춤체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3508" y="4431628"/>
            <a:ext cx="4786015" cy="68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300" b="1">
                <a:latin typeface="HY동녘M"/>
                <a:ea typeface="HY동녘M"/>
              </a:rPr>
              <a:t>11</a:t>
            </a:r>
            <a:r>
              <a:rPr lang="ko-KR" altLang="en-US" sz="1300" b="1">
                <a:latin typeface="HY동녘M"/>
                <a:ea typeface="HY동녘M"/>
              </a:rPr>
              <a:t>월 전체회의에서는</a:t>
            </a:r>
            <a:r>
              <a:rPr lang="en-US" altLang="ko-KR" sz="1300" b="1">
                <a:latin typeface="HY동녘M"/>
                <a:ea typeface="HY동녘M"/>
              </a:rPr>
              <a:t>11</a:t>
            </a:r>
            <a:r>
              <a:rPr lang="ko-KR" altLang="en-US" sz="1300" b="1">
                <a:latin typeface="HY동녘M"/>
                <a:ea typeface="HY동녘M"/>
              </a:rPr>
              <a:t>월 전체회의에서는 송민영팀장을 중심으로 리필스테이션 진행 방법과 리필스테이션 물품 구매를 역할을 나누어 진행하였습니다</a:t>
            </a:r>
            <a:r>
              <a:rPr lang="en-US" altLang="ko-KR" sz="1300" b="1">
                <a:latin typeface="HY동녘M"/>
                <a:ea typeface="HY동녘M"/>
              </a:rPr>
              <a:t>.</a:t>
            </a:r>
            <a:endParaRPr lang="en-US" altLang="ko-KR" sz="1300" b="1">
              <a:latin typeface="HY동녘M"/>
              <a:ea typeface="HY동녘M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58107" y="1914698"/>
            <a:ext cx="4292085" cy="216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03756"/>
      </p:ext>
    </p:extLst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accent6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8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63734" y="1350550"/>
            <a:ext cx="3928306" cy="657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2. </a:t>
            </a: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리필스테이션 물품 구매</a:t>
            </a:r>
            <a:endParaRPr lang="ko-KR" altLang="en-US" sz="2500" b="1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28486" y="645387"/>
            <a:ext cx="3363554" cy="6957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11</a:t>
            </a:r>
            <a:r>
              <a:rPr lang="ko-KR" altLang="en-US" sz="4000" b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월 활동보고</a:t>
            </a:r>
            <a:endParaRPr lang="ko-KR" altLang="en-US" sz="4000" b="1">
              <a:solidFill>
                <a:schemeClr val="bg1"/>
              </a:solidFill>
              <a:latin typeface="Y 너만을 비춤체"/>
              <a:ea typeface="Y 너만을 비춤체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6717" y="1987173"/>
            <a:ext cx="4786015" cy="677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b="1">
                <a:latin typeface="HY동녘M"/>
                <a:ea typeface="HY동녘M"/>
              </a:rPr>
              <a:t>저희가 리필스테이션을 진행하기 위해 리필스테이션 물품을 구매하였습니다</a:t>
            </a:r>
            <a:r>
              <a:rPr lang="en-US" altLang="ko-KR" sz="1300" b="1">
                <a:latin typeface="HY동녘M"/>
                <a:ea typeface="HY동녘M"/>
              </a:rPr>
              <a:t>.</a:t>
            </a:r>
            <a:r>
              <a:rPr lang="ko-KR" altLang="en-US" sz="1300" b="1">
                <a:latin typeface="HY동녘M"/>
                <a:ea typeface="HY동녘M"/>
              </a:rPr>
              <a:t> 시작이 많이 늦은 만큼 더 열심히 활동하여 리필스테이션을 </a:t>
            </a:r>
            <a:r>
              <a:rPr lang="ko-KR" altLang="en-US" sz="1300" b="1">
                <a:solidFill>
                  <a:srgbClr val="000000"/>
                </a:solidFill>
                <a:latin typeface="HY동녘M"/>
                <a:ea typeface="HY동녘M"/>
              </a:rPr>
              <a:t>순천에</a:t>
            </a:r>
            <a:r>
              <a:rPr lang="ko-KR" altLang="en-US" sz="1300" b="1">
                <a:latin typeface="HY동녘M"/>
                <a:ea typeface="HY동녘M"/>
              </a:rPr>
              <a:t> 알리겠습니다</a:t>
            </a:r>
            <a:r>
              <a:rPr lang="en-US" altLang="ko-KR" sz="1300" b="1">
                <a:latin typeface="HY동녘M"/>
                <a:ea typeface="HY동녘M"/>
              </a:rPr>
              <a:t>!</a:t>
            </a:r>
            <a:endParaRPr lang="en-US" altLang="ko-KR" sz="1300" b="1">
              <a:latin typeface="HY동녘M"/>
              <a:ea typeface="HY동녘M"/>
            </a:endParaRPr>
          </a:p>
        </p:txBody>
      </p:sp>
      <p:sp>
        <p:nvSpPr>
          <p:cNvPr id="25" name="가로 글상자 24"/>
          <p:cNvSpPr txBox="1"/>
          <p:nvPr/>
        </p:nvSpPr>
        <p:spPr>
          <a:xfrm>
            <a:off x="571414" y="2682360"/>
            <a:ext cx="4590879" cy="2602110"/>
          </a:xfrm>
          <a:prstGeom prst="rect">
            <a:avLst/>
          </a:prstGeom>
        </p:spPr>
        <p:txBody>
          <a:bodyPr wrap="square">
            <a:spAutoFit/>
          </a:bodyPr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 sz="1100">
                <a:solidFill>
                  <a:srgbClr val="000048"/>
                </a:solidFill>
                <a:latin typeface="HY동녘M"/>
                <a:ea typeface="HY동녘M"/>
              </a:rPr>
              <a:t>고체치약 200개 14,000~20,000원 </a:t>
            </a: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r>
              <a:rPr lang="ko-KR" altLang="en-US" sz="1100">
                <a:solidFill>
                  <a:srgbClr val="000048"/>
                </a:solidFill>
                <a:latin typeface="HY동녘M"/>
                <a:ea typeface="HY동녘M"/>
              </a:rPr>
              <a:t>지퍼백(다이소) 100장 1400원</a:t>
            </a: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r>
              <a:rPr lang="ko-KR" altLang="en-US" sz="1100">
                <a:solidFill>
                  <a:srgbClr val="000048"/>
                </a:solidFill>
                <a:latin typeface="HY동녘M"/>
                <a:ea typeface="HY동녘M"/>
              </a:rPr>
              <a:t>세제 20L - 81000원 1개</a:t>
            </a: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r>
              <a:rPr lang="ko-KR" altLang="en-US" sz="1100">
                <a:solidFill>
                  <a:srgbClr val="000048"/>
                </a:solidFill>
                <a:latin typeface="HY동녘M"/>
                <a:ea typeface="HY동녘M"/>
              </a:rPr>
              <a:t>0.5L*40~60=20~30L</a:t>
            </a: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r>
              <a:rPr lang="ko-KR" altLang="en-US" sz="1100">
                <a:solidFill>
                  <a:srgbClr val="000048"/>
                </a:solidFill>
                <a:latin typeface="HY동녘M"/>
                <a:ea typeface="HY동녘M"/>
              </a:rPr>
              <a:t>유연제 20L 55000원 1개</a:t>
            </a: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r>
              <a:rPr lang="ko-KR" altLang="en-US" sz="1100">
                <a:solidFill>
                  <a:srgbClr val="000048"/>
                </a:solidFill>
                <a:latin typeface="HY동녘M"/>
                <a:ea typeface="HY동녘M"/>
              </a:rPr>
              <a:t>0.5L*40~60=20~30L</a:t>
            </a: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solidFill>
                <a:srgbClr val="000048"/>
              </a:solidFill>
              <a:latin typeface="HY동녘M"/>
              <a:ea typeface="HY동녘M"/>
            </a:endParaRPr>
          </a:p>
          <a:p>
            <a:pPr lvl="0">
              <a:defRPr/>
            </a:pPr>
            <a:endParaRPr lang="ko-KR" altLang="en-US" sz="1100">
              <a:latin typeface="HY동녘M"/>
              <a:ea typeface="HY동녘M"/>
            </a:endParaRPr>
          </a:p>
        </p:txBody>
      </p:sp>
    </p:spTree>
    <p:extLst>
      <p:ext uri="{BB962C8B-B14F-4D97-AF65-F5344CB8AC3E}">
        <p14:creationId xmlns:p14="http://schemas.microsoft.com/office/powerpoint/2010/main" val="116737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811663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5872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376414" y="645387"/>
            <a:ext cx="3969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활동평가</a:t>
            </a: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(O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△</a:t>
            </a: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X)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095136"/>
              </p:ext>
            </p:extLst>
          </p:nvPr>
        </p:nvGraphicFramePr>
        <p:xfrm>
          <a:off x="743088" y="2032427"/>
          <a:ext cx="4301410" cy="30399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0282">
                  <a:extLst>
                    <a:ext uri="{9D8B030D-6E8A-4147-A177-3AD203B41FA5}">
                      <a16:colId xmlns:a16="http://schemas.microsoft.com/office/drawing/2014/main" val="3706273093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2901666911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461709107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3717125924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2779398936"/>
                    </a:ext>
                  </a:extLst>
                </a:gridCol>
              </a:tblGrid>
              <a:tr h="50666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참여도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진척도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성취도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종합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7897231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송민영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5621536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김현정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4327832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박찬진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0602403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박재민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8684607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송예원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55915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5655" y="1755428"/>
            <a:ext cx="1998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O-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적정  △</a:t>
            </a:r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미흡  </a:t>
            </a:r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X-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부족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8518">
            <a:off x="572896" y="1517008"/>
            <a:ext cx="819895" cy="87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93955"/>
      </p:ext>
    </p:extLst>
  </p:cSld>
  <p:clrMapOvr>
    <a:masterClrMapping/>
  </p:clrMapOvr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accent6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089" y="1474622"/>
            <a:ext cx="4744890" cy="2352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</a:t>
            </a:r>
            <a:r>
              <a:rPr kumimoji="0" lang="en-US" altLang="ko-KR" sz="15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민영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라온아띠 활동 중에 환경과 관련된 프로젝트를 준비하면서, 먼저는 스스로가 환경에 대한 인식이 바뀌는 계기가 되었다. 이를 통해 올바른 분리배출, 다회용기 사용 등을 나부터 실천할 수 있었다. 아쉽게도 전공 공부, 자격증 시험 준비 등의 이유로 프로젝트에 온전히 마음을 쓰지 못한 바람에, 프로젝트 진행이 크게 늦어졌지만 지금 부터라도 마음을 모아 좋은 성과를 거둘 수 있도록 노력해야겠다.</a:t>
            </a:r>
            <a:endParaRPr kumimoji="0" lang="ko-KR" altLang="en-US" sz="11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</a:t>
            </a:r>
            <a:endParaRPr kumimoji="0" lang="ko-KR" altLang="en-US" sz="11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3356247-1651-AB6F-01E1-12C12C01B15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550">
            <a:off x="462746" y="1426272"/>
            <a:ext cx="670316" cy="6388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14:cNvPr>
              <p14:cNvContentPartPr/>
              <p14:nvPr/>
            </p14:nvContentPartPr>
            <p14:xfrm>
              <a:off x="-1247338" y="4236584"/>
              <a:ext cx="60840" cy="113040"/>
            </p14:xfrm>
          </p:contentPart>
        </mc:Choice>
        <mc:Fallback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256338" y="4227944"/>
                <a:ext cx="78480" cy="13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181653"/>
      </p:ext>
    </p:extLst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accent6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680" y="1495681"/>
            <a:ext cx="5150092" cy="2093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1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      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예원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제로웨이스트 마켓에 대한 계획을 세우는 단계에서 좋은 아이디어가 생각나지 않아,다른 제로웨이스트 샵의 마케팅방법과 파는 품목들을 찾아보았다. 그러던 중 플리마켓 간판을 인쇄종이가 아닌 천을 꾸며 사용하는 샵에 대해 알게되었다. 마켓의 소신이 들어간 작은 디테일을 통해 어떤 마음가짐으로 마케팅을 해야하는지 감을 잡을 수 있게 되었다.</a:t>
            </a:r>
            <a:endParaRPr kumimoji="0" lang="ko-KR" altLang="en-US" sz="11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100" b="1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         </a:t>
            </a:r>
            <a:endParaRPr lang="en-US" altLang="ko-KR" sz="1100" b="1">
              <a:solidFill>
                <a:srgbClr val="70ad47">
                  <a:lumMod val="50000"/>
                </a:srgbClr>
              </a:solidFill>
              <a:latin typeface="HY동녘M"/>
              <a:ea typeface="HY동녘M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1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     </a:t>
            </a:r>
            <a:endParaRPr kumimoji="0" lang="ko-KR" altLang="en-US" sz="11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35997FB-053E-6A4A-989B-F7FE62FB2ECA}"/>
              </a:ext>
            </a:extLst>
          </p:cNvPr>
          <p:cNvPicPr preferRelativeResize="0"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89" y="1374332"/>
            <a:ext cx="879908" cy="7686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3F164E05-3F54-091A-7743-78BD18241C3B}"/>
                  </a:ext>
                </a:extLst>
              </p14:cNvPr>
              <p14:cNvContentPartPr/>
              <p14:nvPr/>
            </p14:nvContentPartPr>
            <p14:xfrm>
              <a:off x="6696889" y="4482402"/>
              <a:ext cx="57960" cy="44280"/>
            </p14:xfrm>
          </p:contentPart>
        </mc:Choice>
        <mc:Fallback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3F164E05-3F54-091A-7743-78BD18241C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87889" y="4473402"/>
                <a:ext cx="75600" cy="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0719424"/>
      </p:ext>
    </p:extLst>
  </p:cSld>
  <p:clrMapOvr>
    <a:masterClrMapping/>
  </p:clrMapOvr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accent6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231" y="1495681"/>
            <a:ext cx="5150092" cy="1845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 #</a:t>
            </a:r>
            <a:r>
              <a:rPr kumimoji="0" lang="ko-KR" altLang="en-US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재민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활동을 시작한 지 전체 활동기간으로 봤을 때 절반 이상의 시간이 흘러 한편으론 조급한 마음도 있었지만, 다시 의기투합하여 프로젝트의 첫 삽을 뜨게끔 분위기를 돋울 수 있었던 것이 다행이라 생각한다. 활동이 종료된 1월이 됐을 때, 최종발표회에서 부끄럽지 않은 팀 발표가 될 수 있도록 마지막까지 모두가 합심하여 성공적인 결과물을 만들어낼 수 있길 바라는 마음이다.</a:t>
            </a:r>
            <a:endParaRPr kumimoji="0" lang="ko-KR" altLang="en-US" sz="11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0EEA941-D506-E727-1523-7F33CDFC119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80" y="1495681"/>
            <a:ext cx="742046" cy="59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62238"/>
      </p:ext>
    </p:extLst>
  </p:cSld>
  <p:clrMapOvr>
    <a:masterClrMapping/>
  </p:clrMapOvr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accent6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142631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5019140"/>
                <a:gd name="connsiteX1" fmla="*/ 468549 w 4932090"/>
                <a:gd name="connsiteY1" fmla="*/ 0 h 5019140"/>
                <a:gd name="connsiteX2" fmla="*/ 937097 w 4932090"/>
                <a:gd name="connsiteY2" fmla="*/ 0 h 5019140"/>
                <a:gd name="connsiteX3" fmla="*/ 1454967 w 4932090"/>
                <a:gd name="connsiteY3" fmla="*/ 0 h 5019140"/>
                <a:gd name="connsiteX4" fmla="*/ 1972836 w 4932090"/>
                <a:gd name="connsiteY4" fmla="*/ 0 h 5019140"/>
                <a:gd name="connsiteX5" fmla="*/ 2490705 w 4932090"/>
                <a:gd name="connsiteY5" fmla="*/ 0 h 5019140"/>
                <a:gd name="connsiteX6" fmla="*/ 3156538 w 4932090"/>
                <a:gd name="connsiteY6" fmla="*/ 0 h 5019140"/>
                <a:gd name="connsiteX7" fmla="*/ 3871691 w 4932090"/>
                <a:gd name="connsiteY7" fmla="*/ 0 h 5019140"/>
                <a:gd name="connsiteX8" fmla="*/ 4932090 w 4932090"/>
                <a:gd name="connsiteY8" fmla="*/ 0 h 5019140"/>
                <a:gd name="connsiteX9" fmla="*/ 4932090 w 4932090"/>
                <a:gd name="connsiteY9" fmla="*/ 577201 h 5019140"/>
                <a:gd name="connsiteX10" fmla="*/ 4932090 w 4932090"/>
                <a:gd name="connsiteY10" fmla="*/ 1154402 h 5019140"/>
                <a:gd name="connsiteX11" fmla="*/ 4932090 w 4932090"/>
                <a:gd name="connsiteY11" fmla="*/ 1731603 h 5019140"/>
                <a:gd name="connsiteX12" fmla="*/ 4932090 w 4932090"/>
                <a:gd name="connsiteY12" fmla="*/ 2258613 h 5019140"/>
                <a:gd name="connsiteX13" fmla="*/ 4932090 w 4932090"/>
                <a:gd name="connsiteY13" fmla="*/ 2735431 h 5019140"/>
                <a:gd name="connsiteX14" fmla="*/ 4932090 w 4932090"/>
                <a:gd name="connsiteY14" fmla="*/ 3312632 h 5019140"/>
                <a:gd name="connsiteX15" fmla="*/ 4932090 w 4932090"/>
                <a:gd name="connsiteY15" fmla="*/ 3839642 h 5019140"/>
                <a:gd name="connsiteX16" fmla="*/ 4932090 w 4932090"/>
                <a:gd name="connsiteY16" fmla="*/ 4316460 h 5019140"/>
                <a:gd name="connsiteX17" fmla="*/ 4932090 w 4932090"/>
                <a:gd name="connsiteY17" fmla="*/ 5019140 h 5019140"/>
                <a:gd name="connsiteX18" fmla="*/ 4216937 w 4932090"/>
                <a:gd name="connsiteY18" fmla="*/ 5019140 h 5019140"/>
                <a:gd name="connsiteX19" fmla="*/ 3649747 w 4932090"/>
                <a:gd name="connsiteY19" fmla="*/ 5019140 h 5019140"/>
                <a:gd name="connsiteX20" fmla="*/ 3181198 w 4932090"/>
                <a:gd name="connsiteY20" fmla="*/ 5019140 h 5019140"/>
                <a:gd name="connsiteX21" fmla="*/ 2614008 w 4932090"/>
                <a:gd name="connsiteY21" fmla="*/ 5019140 h 5019140"/>
                <a:gd name="connsiteX22" fmla="*/ 2096138 w 4932090"/>
                <a:gd name="connsiteY22" fmla="*/ 5019140 h 5019140"/>
                <a:gd name="connsiteX23" fmla="*/ 1479627 w 4932090"/>
                <a:gd name="connsiteY23" fmla="*/ 5019140 h 5019140"/>
                <a:gd name="connsiteX24" fmla="*/ 961758 w 4932090"/>
                <a:gd name="connsiteY24" fmla="*/ 5019140 h 5019140"/>
                <a:gd name="connsiteX25" fmla="*/ 0 w 4932090"/>
                <a:gd name="connsiteY25" fmla="*/ 5019140 h 5019140"/>
                <a:gd name="connsiteX26" fmla="*/ 0 w 4932090"/>
                <a:gd name="connsiteY26" fmla="*/ 4441939 h 5019140"/>
                <a:gd name="connsiteX27" fmla="*/ 0 w 4932090"/>
                <a:gd name="connsiteY27" fmla="*/ 3965121 h 5019140"/>
                <a:gd name="connsiteX28" fmla="*/ 0 w 4932090"/>
                <a:gd name="connsiteY28" fmla="*/ 3337728 h 5019140"/>
                <a:gd name="connsiteX29" fmla="*/ 0 w 4932090"/>
                <a:gd name="connsiteY29" fmla="*/ 2660144 h 5019140"/>
                <a:gd name="connsiteX30" fmla="*/ 0 w 4932090"/>
                <a:gd name="connsiteY30" fmla="*/ 2133134 h 5019140"/>
                <a:gd name="connsiteX31" fmla="*/ 0 w 4932090"/>
                <a:gd name="connsiteY31" fmla="*/ 1606125 h 5019140"/>
                <a:gd name="connsiteX32" fmla="*/ 0 w 4932090"/>
                <a:gd name="connsiteY32" fmla="*/ 978732 h 5019140"/>
                <a:gd name="connsiteX33" fmla="*/ 0 w 4932090"/>
                <a:gd name="connsiteY33" fmla="*/ 0 h 5019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501914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790" y="238921"/>
                    <a:pt x="4951533" y="289952"/>
                    <a:pt x="4932090" y="577201"/>
                  </a:cubicBezTo>
                  <a:cubicBezTo>
                    <a:pt x="4912647" y="864450"/>
                    <a:pt x="4926527" y="890041"/>
                    <a:pt x="4932090" y="1154402"/>
                  </a:cubicBezTo>
                  <a:cubicBezTo>
                    <a:pt x="4937653" y="1418763"/>
                    <a:pt x="4927223" y="1531343"/>
                    <a:pt x="4932090" y="1731603"/>
                  </a:cubicBezTo>
                  <a:cubicBezTo>
                    <a:pt x="4936957" y="1931863"/>
                    <a:pt x="4942985" y="2137228"/>
                    <a:pt x="4932090" y="2258613"/>
                  </a:cubicBezTo>
                  <a:cubicBezTo>
                    <a:pt x="4921196" y="2379998"/>
                    <a:pt x="4951016" y="2603850"/>
                    <a:pt x="4932090" y="2735431"/>
                  </a:cubicBezTo>
                  <a:cubicBezTo>
                    <a:pt x="4913164" y="2867012"/>
                    <a:pt x="4920590" y="3115254"/>
                    <a:pt x="4932090" y="3312632"/>
                  </a:cubicBezTo>
                  <a:cubicBezTo>
                    <a:pt x="4943590" y="3510010"/>
                    <a:pt x="4909201" y="3597927"/>
                    <a:pt x="4932090" y="3839642"/>
                  </a:cubicBezTo>
                  <a:cubicBezTo>
                    <a:pt x="4954980" y="4081357"/>
                    <a:pt x="4928636" y="4132624"/>
                    <a:pt x="4932090" y="4316460"/>
                  </a:cubicBezTo>
                  <a:cubicBezTo>
                    <a:pt x="4935544" y="4500296"/>
                    <a:pt x="4965386" y="4702397"/>
                    <a:pt x="4932090" y="5019140"/>
                  </a:cubicBezTo>
                  <a:cubicBezTo>
                    <a:pt x="4679581" y="5027976"/>
                    <a:pt x="4568397" y="4998330"/>
                    <a:pt x="4216937" y="5019140"/>
                  </a:cubicBezTo>
                  <a:cubicBezTo>
                    <a:pt x="3865477" y="5039950"/>
                    <a:pt x="3840963" y="5003220"/>
                    <a:pt x="3649747" y="5019140"/>
                  </a:cubicBezTo>
                  <a:cubicBezTo>
                    <a:pt x="3458531" y="5035061"/>
                    <a:pt x="3356711" y="5011892"/>
                    <a:pt x="3181198" y="5019140"/>
                  </a:cubicBezTo>
                  <a:cubicBezTo>
                    <a:pt x="3005685" y="5026388"/>
                    <a:pt x="2772167" y="5025008"/>
                    <a:pt x="2614008" y="5019140"/>
                  </a:cubicBezTo>
                  <a:cubicBezTo>
                    <a:pt x="2455849" y="5013273"/>
                    <a:pt x="2200877" y="5043008"/>
                    <a:pt x="2096138" y="5019140"/>
                  </a:cubicBezTo>
                  <a:cubicBezTo>
                    <a:pt x="1991399" y="4995273"/>
                    <a:pt x="1727374" y="4993453"/>
                    <a:pt x="1479627" y="5019140"/>
                  </a:cubicBezTo>
                  <a:cubicBezTo>
                    <a:pt x="1231880" y="5044827"/>
                    <a:pt x="1088329" y="5033257"/>
                    <a:pt x="961758" y="5019140"/>
                  </a:cubicBezTo>
                  <a:cubicBezTo>
                    <a:pt x="835187" y="5005023"/>
                    <a:pt x="312292" y="4986228"/>
                    <a:pt x="0" y="5019140"/>
                  </a:cubicBezTo>
                  <a:cubicBezTo>
                    <a:pt x="-15148" y="4766330"/>
                    <a:pt x="-24153" y="4573835"/>
                    <a:pt x="0" y="4441939"/>
                  </a:cubicBezTo>
                  <a:cubicBezTo>
                    <a:pt x="24153" y="4310043"/>
                    <a:pt x="22582" y="4091729"/>
                    <a:pt x="0" y="3965121"/>
                  </a:cubicBezTo>
                  <a:cubicBezTo>
                    <a:pt x="-22582" y="3838513"/>
                    <a:pt x="-20102" y="3592318"/>
                    <a:pt x="0" y="3337728"/>
                  </a:cubicBezTo>
                  <a:cubicBezTo>
                    <a:pt x="20102" y="3083138"/>
                    <a:pt x="16815" y="2902186"/>
                    <a:pt x="0" y="2660144"/>
                  </a:cubicBezTo>
                  <a:cubicBezTo>
                    <a:pt x="-16815" y="2418102"/>
                    <a:pt x="-22500" y="2304512"/>
                    <a:pt x="0" y="2133134"/>
                  </a:cubicBezTo>
                  <a:cubicBezTo>
                    <a:pt x="22500" y="1961756"/>
                    <a:pt x="15747" y="1808278"/>
                    <a:pt x="0" y="1606125"/>
                  </a:cubicBezTo>
                  <a:cubicBezTo>
                    <a:pt x="-15747" y="1403972"/>
                    <a:pt x="-15948" y="1284210"/>
                    <a:pt x="0" y="978732"/>
                  </a:cubicBezTo>
                  <a:cubicBezTo>
                    <a:pt x="15948" y="673254"/>
                    <a:pt x="-8450" y="201347"/>
                    <a:pt x="0" y="0"/>
                  </a:cubicBezTo>
                  <a:close/>
                </a:path>
                <a:path w="4932090" h="501914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42530" y="240966"/>
                    <a:pt x="4912519" y="395408"/>
                    <a:pt x="4932090" y="577201"/>
                  </a:cubicBezTo>
                  <a:cubicBezTo>
                    <a:pt x="4951661" y="758994"/>
                    <a:pt x="4930497" y="899149"/>
                    <a:pt x="4932090" y="1104211"/>
                  </a:cubicBezTo>
                  <a:cubicBezTo>
                    <a:pt x="4933684" y="1309273"/>
                    <a:pt x="4935647" y="1449059"/>
                    <a:pt x="4932090" y="1631221"/>
                  </a:cubicBezTo>
                  <a:cubicBezTo>
                    <a:pt x="4928534" y="1813383"/>
                    <a:pt x="4901351" y="1983921"/>
                    <a:pt x="4932090" y="2308804"/>
                  </a:cubicBezTo>
                  <a:cubicBezTo>
                    <a:pt x="4962829" y="2633687"/>
                    <a:pt x="4955949" y="2818174"/>
                    <a:pt x="4932090" y="3036580"/>
                  </a:cubicBezTo>
                  <a:cubicBezTo>
                    <a:pt x="4908231" y="3254986"/>
                    <a:pt x="4913143" y="3395611"/>
                    <a:pt x="4932090" y="3613781"/>
                  </a:cubicBezTo>
                  <a:cubicBezTo>
                    <a:pt x="4951037" y="3831951"/>
                    <a:pt x="4902794" y="4015878"/>
                    <a:pt x="4932090" y="4241173"/>
                  </a:cubicBezTo>
                  <a:cubicBezTo>
                    <a:pt x="4961386" y="4466468"/>
                    <a:pt x="4931384" y="4804806"/>
                    <a:pt x="4932090" y="5019140"/>
                  </a:cubicBezTo>
                  <a:cubicBezTo>
                    <a:pt x="4751802" y="5024460"/>
                    <a:pt x="4429140" y="5012227"/>
                    <a:pt x="4216937" y="5019140"/>
                  </a:cubicBezTo>
                  <a:cubicBezTo>
                    <a:pt x="4004734" y="5026053"/>
                    <a:pt x="3884627" y="5033575"/>
                    <a:pt x="3649747" y="5019140"/>
                  </a:cubicBezTo>
                  <a:cubicBezTo>
                    <a:pt x="3414867" y="5004706"/>
                    <a:pt x="3300984" y="5018200"/>
                    <a:pt x="3181198" y="5019140"/>
                  </a:cubicBezTo>
                  <a:cubicBezTo>
                    <a:pt x="3061412" y="5020080"/>
                    <a:pt x="2711958" y="4994800"/>
                    <a:pt x="2515366" y="5019140"/>
                  </a:cubicBezTo>
                  <a:cubicBezTo>
                    <a:pt x="2318774" y="5043480"/>
                    <a:pt x="2088502" y="5018255"/>
                    <a:pt x="1800213" y="5019140"/>
                  </a:cubicBezTo>
                  <a:cubicBezTo>
                    <a:pt x="1511924" y="5020025"/>
                    <a:pt x="1465707" y="5043130"/>
                    <a:pt x="1134381" y="5019140"/>
                  </a:cubicBezTo>
                  <a:cubicBezTo>
                    <a:pt x="803055" y="4995150"/>
                    <a:pt x="794243" y="5012165"/>
                    <a:pt x="567190" y="5019140"/>
                  </a:cubicBezTo>
                  <a:cubicBezTo>
                    <a:pt x="340137" y="5026115"/>
                    <a:pt x="139213" y="5017387"/>
                    <a:pt x="0" y="5019140"/>
                  </a:cubicBezTo>
                  <a:cubicBezTo>
                    <a:pt x="2927" y="4815176"/>
                    <a:pt x="-3291" y="4542906"/>
                    <a:pt x="0" y="4341556"/>
                  </a:cubicBezTo>
                  <a:cubicBezTo>
                    <a:pt x="3291" y="4140206"/>
                    <a:pt x="13177" y="3901176"/>
                    <a:pt x="0" y="3613781"/>
                  </a:cubicBezTo>
                  <a:cubicBezTo>
                    <a:pt x="-13177" y="3326387"/>
                    <a:pt x="29762" y="3175102"/>
                    <a:pt x="0" y="2886006"/>
                  </a:cubicBezTo>
                  <a:cubicBezTo>
                    <a:pt x="-29762" y="2596911"/>
                    <a:pt x="-15205" y="2392904"/>
                    <a:pt x="0" y="2258613"/>
                  </a:cubicBezTo>
                  <a:cubicBezTo>
                    <a:pt x="15205" y="2124322"/>
                    <a:pt x="19066" y="1787934"/>
                    <a:pt x="0" y="1631220"/>
                  </a:cubicBezTo>
                  <a:cubicBezTo>
                    <a:pt x="-19066" y="1474506"/>
                    <a:pt x="16777" y="1118133"/>
                    <a:pt x="0" y="903445"/>
                  </a:cubicBezTo>
                  <a:cubicBezTo>
                    <a:pt x="-16777" y="688758"/>
                    <a:pt x="14436" y="442159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5019140"/>
                <a:gd name="connsiteX1" fmla="*/ 468549 w 4932090"/>
                <a:gd name="connsiteY1" fmla="*/ 0 h 5019140"/>
                <a:gd name="connsiteX2" fmla="*/ 937097 w 4932090"/>
                <a:gd name="connsiteY2" fmla="*/ 0 h 5019140"/>
                <a:gd name="connsiteX3" fmla="*/ 1454967 w 4932090"/>
                <a:gd name="connsiteY3" fmla="*/ 0 h 5019140"/>
                <a:gd name="connsiteX4" fmla="*/ 1972836 w 4932090"/>
                <a:gd name="connsiteY4" fmla="*/ 0 h 5019140"/>
                <a:gd name="connsiteX5" fmla="*/ 2490705 w 4932090"/>
                <a:gd name="connsiteY5" fmla="*/ 0 h 5019140"/>
                <a:gd name="connsiteX6" fmla="*/ 3156538 w 4932090"/>
                <a:gd name="connsiteY6" fmla="*/ 0 h 5019140"/>
                <a:gd name="connsiteX7" fmla="*/ 3871691 w 4932090"/>
                <a:gd name="connsiteY7" fmla="*/ 0 h 5019140"/>
                <a:gd name="connsiteX8" fmla="*/ 4932090 w 4932090"/>
                <a:gd name="connsiteY8" fmla="*/ 0 h 5019140"/>
                <a:gd name="connsiteX9" fmla="*/ 4932090 w 4932090"/>
                <a:gd name="connsiteY9" fmla="*/ 577201 h 5019140"/>
                <a:gd name="connsiteX10" fmla="*/ 4932090 w 4932090"/>
                <a:gd name="connsiteY10" fmla="*/ 1154402 h 5019140"/>
                <a:gd name="connsiteX11" fmla="*/ 4932090 w 4932090"/>
                <a:gd name="connsiteY11" fmla="*/ 1731603 h 5019140"/>
                <a:gd name="connsiteX12" fmla="*/ 4932090 w 4932090"/>
                <a:gd name="connsiteY12" fmla="*/ 2258613 h 5019140"/>
                <a:gd name="connsiteX13" fmla="*/ 4932090 w 4932090"/>
                <a:gd name="connsiteY13" fmla="*/ 2735431 h 5019140"/>
                <a:gd name="connsiteX14" fmla="*/ 4932090 w 4932090"/>
                <a:gd name="connsiteY14" fmla="*/ 3312632 h 5019140"/>
                <a:gd name="connsiteX15" fmla="*/ 4932090 w 4932090"/>
                <a:gd name="connsiteY15" fmla="*/ 3839642 h 5019140"/>
                <a:gd name="connsiteX16" fmla="*/ 4932090 w 4932090"/>
                <a:gd name="connsiteY16" fmla="*/ 4316460 h 5019140"/>
                <a:gd name="connsiteX17" fmla="*/ 4932090 w 4932090"/>
                <a:gd name="connsiteY17" fmla="*/ 5019140 h 5019140"/>
                <a:gd name="connsiteX18" fmla="*/ 4216937 w 4932090"/>
                <a:gd name="connsiteY18" fmla="*/ 5019140 h 5019140"/>
                <a:gd name="connsiteX19" fmla="*/ 3649747 w 4932090"/>
                <a:gd name="connsiteY19" fmla="*/ 5019140 h 5019140"/>
                <a:gd name="connsiteX20" fmla="*/ 3181198 w 4932090"/>
                <a:gd name="connsiteY20" fmla="*/ 5019140 h 5019140"/>
                <a:gd name="connsiteX21" fmla="*/ 2614008 w 4932090"/>
                <a:gd name="connsiteY21" fmla="*/ 5019140 h 5019140"/>
                <a:gd name="connsiteX22" fmla="*/ 2096138 w 4932090"/>
                <a:gd name="connsiteY22" fmla="*/ 5019140 h 5019140"/>
                <a:gd name="connsiteX23" fmla="*/ 1479627 w 4932090"/>
                <a:gd name="connsiteY23" fmla="*/ 5019140 h 5019140"/>
                <a:gd name="connsiteX24" fmla="*/ 961758 w 4932090"/>
                <a:gd name="connsiteY24" fmla="*/ 5019140 h 5019140"/>
                <a:gd name="connsiteX25" fmla="*/ 0 w 4932090"/>
                <a:gd name="connsiteY25" fmla="*/ 5019140 h 5019140"/>
                <a:gd name="connsiteX26" fmla="*/ 0 w 4932090"/>
                <a:gd name="connsiteY26" fmla="*/ 4441939 h 5019140"/>
                <a:gd name="connsiteX27" fmla="*/ 0 w 4932090"/>
                <a:gd name="connsiteY27" fmla="*/ 3965121 h 5019140"/>
                <a:gd name="connsiteX28" fmla="*/ 0 w 4932090"/>
                <a:gd name="connsiteY28" fmla="*/ 3337728 h 5019140"/>
                <a:gd name="connsiteX29" fmla="*/ 0 w 4932090"/>
                <a:gd name="connsiteY29" fmla="*/ 2660144 h 5019140"/>
                <a:gd name="connsiteX30" fmla="*/ 0 w 4932090"/>
                <a:gd name="connsiteY30" fmla="*/ 2133134 h 5019140"/>
                <a:gd name="connsiteX31" fmla="*/ 0 w 4932090"/>
                <a:gd name="connsiteY31" fmla="*/ 1606125 h 5019140"/>
                <a:gd name="connsiteX32" fmla="*/ 0 w 4932090"/>
                <a:gd name="connsiteY32" fmla="*/ 978732 h 5019140"/>
                <a:gd name="connsiteX33" fmla="*/ 0 w 4932090"/>
                <a:gd name="connsiteY33" fmla="*/ 0 h 5019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501914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790" y="238921"/>
                    <a:pt x="4951533" y="289952"/>
                    <a:pt x="4932090" y="577201"/>
                  </a:cubicBezTo>
                  <a:cubicBezTo>
                    <a:pt x="4912647" y="864450"/>
                    <a:pt x="4926527" y="890041"/>
                    <a:pt x="4932090" y="1154402"/>
                  </a:cubicBezTo>
                  <a:cubicBezTo>
                    <a:pt x="4937653" y="1418763"/>
                    <a:pt x="4927223" y="1531343"/>
                    <a:pt x="4932090" y="1731603"/>
                  </a:cubicBezTo>
                  <a:cubicBezTo>
                    <a:pt x="4936957" y="1931863"/>
                    <a:pt x="4942985" y="2137228"/>
                    <a:pt x="4932090" y="2258613"/>
                  </a:cubicBezTo>
                  <a:cubicBezTo>
                    <a:pt x="4921196" y="2379998"/>
                    <a:pt x="4951016" y="2603850"/>
                    <a:pt x="4932090" y="2735431"/>
                  </a:cubicBezTo>
                  <a:cubicBezTo>
                    <a:pt x="4913164" y="2867012"/>
                    <a:pt x="4920590" y="3115254"/>
                    <a:pt x="4932090" y="3312632"/>
                  </a:cubicBezTo>
                  <a:cubicBezTo>
                    <a:pt x="4943590" y="3510010"/>
                    <a:pt x="4909201" y="3597927"/>
                    <a:pt x="4932090" y="3839642"/>
                  </a:cubicBezTo>
                  <a:cubicBezTo>
                    <a:pt x="4954980" y="4081357"/>
                    <a:pt x="4928636" y="4132624"/>
                    <a:pt x="4932090" y="4316460"/>
                  </a:cubicBezTo>
                  <a:cubicBezTo>
                    <a:pt x="4935544" y="4500296"/>
                    <a:pt x="4965386" y="4702397"/>
                    <a:pt x="4932090" y="5019140"/>
                  </a:cubicBezTo>
                  <a:cubicBezTo>
                    <a:pt x="4679581" y="5027976"/>
                    <a:pt x="4568397" y="4998330"/>
                    <a:pt x="4216937" y="5019140"/>
                  </a:cubicBezTo>
                  <a:cubicBezTo>
                    <a:pt x="3865477" y="5039950"/>
                    <a:pt x="3840963" y="5003220"/>
                    <a:pt x="3649747" y="5019140"/>
                  </a:cubicBezTo>
                  <a:cubicBezTo>
                    <a:pt x="3458531" y="5035061"/>
                    <a:pt x="3356711" y="5011892"/>
                    <a:pt x="3181198" y="5019140"/>
                  </a:cubicBezTo>
                  <a:cubicBezTo>
                    <a:pt x="3005685" y="5026388"/>
                    <a:pt x="2772167" y="5025008"/>
                    <a:pt x="2614008" y="5019140"/>
                  </a:cubicBezTo>
                  <a:cubicBezTo>
                    <a:pt x="2455849" y="5013273"/>
                    <a:pt x="2200877" y="5043008"/>
                    <a:pt x="2096138" y="5019140"/>
                  </a:cubicBezTo>
                  <a:cubicBezTo>
                    <a:pt x="1991399" y="4995273"/>
                    <a:pt x="1727374" y="4993453"/>
                    <a:pt x="1479627" y="5019140"/>
                  </a:cubicBezTo>
                  <a:cubicBezTo>
                    <a:pt x="1231880" y="5044827"/>
                    <a:pt x="1088329" y="5033257"/>
                    <a:pt x="961758" y="5019140"/>
                  </a:cubicBezTo>
                  <a:cubicBezTo>
                    <a:pt x="835187" y="5005023"/>
                    <a:pt x="312292" y="4986228"/>
                    <a:pt x="0" y="5019140"/>
                  </a:cubicBezTo>
                  <a:cubicBezTo>
                    <a:pt x="-15148" y="4766330"/>
                    <a:pt x="-24153" y="4573835"/>
                    <a:pt x="0" y="4441939"/>
                  </a:cubicBezTo>
                  <a:cubicBezTo>
                    <a:pt x="24153" y="4310043"/>
                    <a:pt x="22582" y="4091729"/>
                    <a:pt x="0" y="3965121"/>
                  </a:cubicBezTo>
                  <a:cubicBezTo>
                    <a:pt x="-22582" y="3838513"/>
                    <a:pt x="-20102" y="3592318"/>
                    <a:pt x="0" y="3337728"/>
                  </a:cubicBezTo>
                  <a:cubicBezTo>
                    <a:pt x="20102" y="3083138"/>
                    <a:pt x="16815" y="2902186"/>
                    <a:pt x="0" y="2660144"/>
                  </a:cubicBezTo>
                  <a:cubicBezTo>
                    <a:pt x="-16815" y="2418102"/>
                    <a:pt x="-22500" y="2304512"/>
                    <a:pt x="0" y="2133134"/>
                  </a:cubicBezTo>
                  <a:cubicBezTo>
                    <a:pt x="22500" y="1961756"/>
                    <a:pt x="15747" y="1808278"/>
                    <a:pt x="0" y="1606125"/>
                  </a:cubicBezTo>
                  <a:cubicBezTo>
                    <a:pt x="-15747" y="1403972"/>
                    <a:pt x="-15948" y="1284210"/>
                    <a:pt x="0" y="978732"/>
                  </a:cubicBezTo>
                  <a:cubicBezTo>
                    <a:pt x="15948" y="673254"/>
                    <a:pt x="-8450" y="201347"/>
                    <a:pt x="0" y="0"/>
                  </a:cubicBezTo>
                  <a:close/>
                </a:path>
                <a:path w="4932090" h="501914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42530" y="240966"/>
                    <a:pt x="4912519" y="395408"/>
                    <a:pt x="4932090" y="577201"/>
                  </a:cubicBezTo>
                  <a:cubicBezTo>
                    <a:pt x="4951661" y="758994"/>
                    <a:pt x="4930497" y="899149"/>
                    <a:pt x="4932090" y="1104211"/>
                  </a:cubicBezTo>
                  <a:cubicBezTo>
                    <a:pt x="4933684" y="1309273"/>
                    <a:pt x="4935647" y="1449059"/>
                    <a:pt x="4932090" y="1631221"/>
                  </a:cubicBezTo>
                  <a:cubicBezTo>
                    <a:pt x="4928534" y="1813383"/>
                    <a:pt x="4901351" y="1983921"/>
                    <a:pt x="4932090" y="2308804"/>
                  </a:cubicBezTo>
                  <a:cubicBezTo>
                    <a:pt x="4962829" y="2633687"/>
                    <a:pt x="4955949" y="2818174"/>
                    <a:pt x="4932090" y="3036580"/>
                  </a:cubicBezTo>
                  <a:cubicBezTo>
                    <a:pt x="4908231" y="3254986"/>
                    <a:pt x="4913143" y="3395611"/>
                    <a:pt x="4932090" y="3613781"/>
                  </a:cubicBezTo>
                  <a:cubicBezTo>
                    <a:pt x="4951037" y="3831951"/>
                    <a:pt x="4902794" y="4015878"/>
                    <a:pt x="4932090" y="4241173"/>
                  </a:cubicBezTo>
                  <a:cubicBezTo>
                    <a:pt x="4961386" y="4466468"/>
                    <a:pt x="4931384" y="4804806"/>
                    <a:pt x="4932090" y="5019140"/>
                  </a:cubicBezTo>
                  <a:cubicBezTo>
                    <a:pt x="4751802" y="5024460"/>
                    <a:pt x="4429140" y="5012227"/>
                    <a:pt x="4216937" y="5019140"/>
                  </a:cubicBezTo>
                  <a:cubicBezTo>
                    <a:pt x="4004734" y="5026053"/>
                    <a:pt x="3884627" y="5033575"/>
                    <a:pt x="3649747" y="5019140"/>
                  </a:cubicBezTo>
                  <a:cubicBezTo>
                    <a:pt x="3414867" y="5004706"/>
                    <a:pt x="3300984" y="5018200"/>
                    <a:pt x="3181198" y="5019140"/>
                  </a:cubicBezTo>
                  <a:cubicBezTo>
                    <a:pt x="3061412" y="5020080"/>
                    <a:pt x="2711958" y="4994800"/>
                    <a:pt x="2515366" y="5019140"/>
                  </a:cubicBezTo>
                  <a:cubicBezTo>
                    <a:pt x="2318774" y="5043480"/>
                    <a:pt x="2088502" y="5018255"/>
                    <a:pt x="1800213" y="5019140"/>
                  </a:cubicBezTo>
                  <a:cubicBezTo>
                    <a:pt x="1511924" y="5020025"/>
                    <a:pt x="1465707" y="5043130"/>
                    <a:pt x="1134381" y="5019140"/>
                  </a:cubicBezTo>
                  <a:cubicBezTo>
                    <a:pt x="803055" y="4995150"/>
                    <a:pt x="794243" y="5012165"/>
                    <a:pt x="567190" y="5019140"/>
                  </a:cubicBezTo>
                  <a:cubicBezTo>
                    <a:pt x="340137" y="5026115"/>
                    <a:pt x="139213" y="5017387"/>
                    <a:pt x="0" y="5019140"/>
                  </a:cubicBezTo>
                  <a:cubicBezTo>
                    <a:pt x="2927" y="4815176"/>
                    <a:pt x="-3291" y="4542906"/>
                    <a:pt x="0" y="4341556"/>
                  </a:cubicBezTo>
                  <a:cubicBezTo>
                    <a:pt x="3291" y="4140206"/>
                    <a:pt x="13177" y="3901176"/>
                    <a:pt x="0" y="3613781"/>
                  </a:cubicBezTo>
                  <a:cubicBezTo>
                    <a:pt x="-13177" y="3326387"/>
                    <a:pt x="29762" y="3175102"/>
                    <a:pt x="0" y="2886006"/>
                  </a:cubicBezTo>
                  <a:cubicBezTo>
                    <a:pt x="-29762" y="2596911"/>
                    <a:pt x="-15205" y="2392904"/>
                    <a:pt x="0" y="2258613"/>
                  </a:cubicBezTo>
                  <a:cubicBezTo>
                    <a:pt x="15205" y="2124322"/>
                    <a:pt x="19066" y="1787934"/>
                    <a:pt x="0" y="1631220"/>
                  </a:cubicBezTo>
                  <a:cubicBezTo>
                    <a:pt x="-19066" y="1474506"/>
                    <a:pt x="16777" y="1118133"/>
                    <a:pt x="0" y="903445"/>
                  </a:cubicBezTo>
                  <a:cubicBezTo>
                    <a:pt x="-16777" y="688758"/>
                    <a:pt x="14436" y="442159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089" y="1474622"/>
            <a:ext cx="4841681" cy="4562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</a:t>
            </a:r>
            <a:r>
              <a:rPr kumimoji="0" lang="en-US" altLang="ko-KR" sz="15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찬진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en-US" altLang="ko-KR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11</a:t>
            </a:r>
            <a:r>
              <a:rPr kumimoji="0" lang="ko-KR" altLang="en-US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월 활동은 시험과 많은 일이 있어서 참여을 많이 못했다</a:t>
            </a:r>
            <a:r>
              <a:rPr kumimoji="0" lang="en-US" altLang="ko-KR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</a:t>
            </a:r>
            <a:r>
              <a:rPr kumimoji="0" lang="ko-KR" altLang="en-US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이번 </a:t>
            </a:r>
            <a:r>
              <a:rPr kumimoji="0" lang="en-US" altLang="ko-KR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11</a:t>
            </a:r>
            <a:r>
              <a:rPr kumimoji="0" lang="ko-KR" altLang="en-US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월달은 리필스테이션을 진행하기위해 회의도 진행하고 물품 구매도 하고 장소 섭외도 하였다</a:t>
            </a:r>
            <a:r>
              <a:rPr kumimoji="0" lang="en-US" altLang="ko-KR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</a:t>
            </a:r>
            <a:r>
              <a:rPr kumimoji="0" lang="ko-KR" altLang="en-US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리필스테이션을 진행하면서 꼭 환경보호를 알리고 순천에 리필스테이션을 알리겠다</a:t>
            </a:r>
            <a:r>
              <a:rPr kumimoji="0" lang="en-US" altLang="ko-KR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</a:t>
            </a:r>
            <a:r>
              <a:rPr kumimoji="0" lang="ko-KR" altLang="en-US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</a:t>
            </a:r>
            <a:endParaRPr kumimoji="0" lang="ko-KR" altLang="en-US" sz="12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</a:t>
            </a:r>
            <a:endParaRPr kumimoji="0" lang="en-US" altLang="ko-KR" sz="22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ko-KR" sz="2200" b="1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    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현정 </a:t>
            </a: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ko-KR" altLang="en-US" sz="1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전체 교육을 시작으로 벌써 4개월이 다 되어가는데 유의미한 활동을 많이 하지 않은 것 같아 걱정이 되었지만 지금부터라도 부지런히 활동을 해서 리필스테이션과 분리수거 방법 안내 등 목표했던 프로젝트를 수행할 수 있길 바란다. 활동을 하면서 환경에 대해 더 관심을 가지며 바라보고 어떻게 해야 실천할 수 있을지 고민하게 된 것 같다.</a:t>
            </a:r>
            <a:endParaRPr kumimoji="0" lang="ko-KR" altLang="en-US" sz="12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en-US" altLang="ko-KR" sz="12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200" b="1" i="0" u="none" strike="noStrike" kern="1200" cap="none" spc="0" normalizeH="0" baseline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</a:t>
            </a:r>
            <a:endParaRPr kumimoji="0" lang="ko-KR" altLang="en-US" sz="1100" b="1" i="0" u="none" strike="noStrike" kern="1200" cap="none" spc="0" normalizeH="0" baseline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14:cNvPr>
              <p14:cNvContentPartPr/>
              <p14:nvPr/>
            </p14:nvContentPartPr>
            <p14:xfrm>
              <a:off x="-1247338" y="4236584"/>
              <a:ext cx="60840" cy="113040"/>
            </p14:xfrm>
          </p:contentPart>
        </mc:Choice>
        <mc:Fallback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256338" y="4227944"/>
                <a:ext cx="78480" cy="1306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그림 2">
            <a:extLst>
              <a:ext uri="{FF2B5EF4-FFF2-40B4-BE49-F238E27FC236}">
                <a16:creationId xmlns:a16="http://schemas.microsoft.com/office/drawing/2014/main" id="{C6A30465-28DB-1505-C1BC-EAEDFA5312C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8" y="1391029"/>
            <a:ext cx="742046" cy="59505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471160" y="3166322"/>
            <a:ext cx="760372" cy="75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45582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508</ep:Words>
  <ep:PresentationFormat>사용자 지정</ep:PresentationFormat>
  <ep:Paragraphs>91</ep:Paragraphs>
  <ep:Slides>12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ep:HeadingPairs>
  <ep: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2022-09-27T11:45:11.000</dcterms:created>
  <dc:creator>김현정</dc:creator>
  <cp:lastModifiedBy>paaq9</cp:lastModifiedBy>
  <dcterms:modified xsi:type="dcterms:W3CDTF">2022-12-12T11:20:34.352</dcterms:modified>
  <cp:revision>65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