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10287000" cy="18288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>
      <p:cViewPr varScale="1">
        <p:scale>
          <a:sx n="72" d="100"/>
          <a:sy n="72" d="100"/>
        </p:scale>
        <p:origin x="68" y="1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A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840786" y="4363060"/>
            <a:ext cx="12023464" cy="5318247"/>
            <a:chOff x="5840786" y="4363060"/>
            <a:chExt cx="12023464" cy="531824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40786" y="4363060"/>
              <a:ext cx="12023464" cy="5318247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0431" y="570053"/>
            <a:ext cx="7508696" cy="30636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DE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524" y="334254"/>
            <a:ext cx="5588112" cy="151899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9410550" y="2042974"/>
            <a:ext cx="5613757" cy="3777591"/>
            <a:chOff x="9410550" y="2042974"/>
            <a:chExt cx="5613757" cy="3777591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10550" y="2042974"/>
              <a:ext cx="5613757" cy="37775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212125" y="2350011"/>
            <a:ext cx="5515508" cy="2865000"/>
            <a:chOff x="3212125" y="2350011"/>
            <a:chExt cx="5515508" cy="286500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2125" y="2350011"/>
              <a:ext cx="5515508" cy="28650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6340739" y="4483180"/>
            <a:ext cx="5604236" cy="3152383"/>
            <a:chOff x="6340739" y="4483180"/>
            <a:chExt cx="5604236" cy="3152383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0739" y="4483180"/>
              <a:ext cx="5604236" cy="3152383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74216" y="8667624"/>
            <a:ext cx="7967594" cy="7076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DE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524" y="334254"/>
            <a:ext cx="7972016" cy="1538047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1052742" y="2932256"/>
            <a:ext cx="5262712" cy="5292161"/>
            <a:chOff x="11052742" y="2932256"/>
            <a:chExt cx="5262712" cy="5292161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52742" y="2932256"/>
              <a:ext cx="5262712" cy="529216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206955" y="2915199"/>
            <a:ext cx="5309219" cy="5309219"/>
            <a:chOff x="2206955" y="2915199"/>
            <a:chExt cx="5309219" cy="5309219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6955" y="2915199"/>
              <a:ext cx="5309219" cy="5309219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1184" y="8827214"/>
            <a:ext cx="5108737" cy="682967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378971" y="8827214"/>
            <a:ext cx="2624218" cy="6829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DE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543399" y="2742931"/>
            <a:ext cx="3420979" cy="3093957"/>
            <a:chOff x="3543399" y="2742931"/>
            <a:chExt cx="3420979" cy="309395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3399" y="2742931"/>
              <a:ext cx="3420979" cy="309395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1276580" y="2345224"/>
            <a:ext cx="3198420" cy="3070609"/>
            <a:chOff x="11276580" y="2345224"/>
            <a:chExt cx="3198420" cy="307060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6580" y="2345224"/>
              <a:ext cx="3198420" cy="307060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524" y="334254"/>
            <a:ext cx="6352940" cy="153804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7280952" y="3880528"/>
            <a:ext cx="3723207" cy="3581998"/>
            <a:chOff x="7280952" y="3880528"/>
            <a:chExt cx="3723207" cy="358199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80952" y="3880528"/>
              <a:ext cx="3723207" cy="358199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496091" y="4287998"/>
            <a:ext cx="216866" cy="124152"/>
            <a:chOff x="8496091" y="4287998"/>
            <a:chExt cx="216866" cy="124152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6091" y="4287998"/>
              <a:ext cx="216866" cy="12415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7655310" y="3990219"/>
            <a:ext cx="949214" cy="133290"/>
            <a:chOff x="7655310" y="3990219"/>
            <a:chExt cx="949214" cy="13329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55310" y="3990219"/>
              <a:ext cx="949214" cy="13329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7655310" y="5425939"/>
            <a:ext cx="723827" cy="245588"/>
            <a:chOff x="7655310" y="5425939"/>
            <a:chExt cx="723827" cy="245588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55310" y="5425939"/>
              <a:ext cx="723827" cy="24558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873960" y="5781186"/>
            <a:ext cx="730564" cy="102220"/>
            <a:chOff x="7873960" y="5781186"/>
            <a:chExt cx="730564" cy="102220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73960" y="5781186"/>
              <a:ext cx="730564" cy="102220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48712" y="8278540"/>
            <a:ext cx="6243661" cy="11577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DE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524" y="334254"/>
            <a:ext cx="4695112" cy="151899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6828571" y="2316418"/>
            <a:ext cx="4628571" cy="5345842"/>
            <a:chOff x="6828571" y="2316418"/>
            <a:chExt cx="4628571" cy="5345842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8571" y="2316418"/>
              <a:ext cx="4628571" cy="5345842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8452" y="8524323"/>
            <a:ext cx="7304499" cy="7076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DE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524" y="334254"/>
            <a:ext cx="7413807" cy="1538047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619616" y="2133776"/>
            <a:ext cx="16922246" cy="2555739"/>
            <a:chOff x="619616" y="2133777"/>
            <a:chExt cx="16922246" cy="2261390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16" y="2133777"/>
              <a:ext cx="16922246" cy="226139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81734" y="5014089"/>
            <a:ext cx="16922246" cy="2261390"/>
            <a:chOff x="681734" y="4804549"/>
            <a:chExt cx="16922246" cy="226139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734" y="4804549"/>
              <a:ext cx="16922246" cy="226139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681734" y="7697068"/>
            <a:ext cx="16922246" cy="2261390"/>
            <a:chOff x="681734" y="7697068"/>
            <a:chExt cx="16922246" cy="2261390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734" y="7697068"/>
              <a:ext cx="16922246" cy="2261390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002" y="2888973"/>
            <a:ext cx="1574727" cy="798755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4002" y="5559745"/>
            <a:ext cx="1574727" cy="798755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4002" y="8435202"/>
            <a:ext cx="1603298" cy="7987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C9F6AA-B639-6F0E-107F-B3A7506F89DE}"/>
              </a:ext>
            </a:extLst>
          </p:cNvPr>
          <p:cNvSpPr txBox="1"/>
          <p:nvPr/>
        </p:nvSpPr>
        <p:spPr>
          <a:xfrm>
            <a:off x="3643154" y="5252232"/>
            <a:ext cx="13106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움의 </a:t>
            </a:r>
            <a:r>
              <a:rPr lang="en-US" altLang="ko-KR" dirty="0">
                <a:solidFill>
                  <a:schemeClr val="bg1"/>
                </a:solidFill>
              </a:rPr>
              <a:t>10</a:t>
            </a:r>
            <a:r>
              <a:rPr lang="ko-KR" altLang="en-US" dirty="0">
                <a:solidFill>
                  <a:schemeClr val="bg1"/>
                </a:solidFill>
              </a:rPr>
              <a:t>월은 </a:t>
            </a:r>
            <a:r>
              <a:rPr lang="en-US" altLang="ko-KR" dirty="0">
                <a:solidFill>
                  <a:schemeClr val="bg1"/>
                </a:solidFill>
              </a:rPr>
              <a:t>‘</a:t>
            </a:r>
            <a:r>
              <a:rPr lang="ko-KR" altLang="en-US" dirty="0">
                <a:solidFill>
                  <a:schemeClr val="bg1"/>
                </a:solidFill>
              </a:rPr>
              <a:t>고진감래</a:t>
            </a:r>
            <a:r>
              <a:rPr lang="en-US" altLang="ko-KR" dirty="0">
                <a:solidFill>
                  <a:schemeClr val="bg1"/>
                </a:solidFill>
              </a:rPr>
              <a:t>’</a:t>
            </a:r>
            <a:r>
              <a:rPr lang="ko-KR" altLang="en-US" dirty="0">
                <a:solidFill>
                  <a:schemeClr val="bg1"/>
                </a:solidFill>
              </a:rPr>
              <a:t>라고 표현할 수 있을 것 같다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</a:p>
          <a:p>
            <a:r>
              <a:rPr lang="ko-KR" altLang="en-US" dirty="0">
                <a:solidFill>
                  <a:schemeClr val="bg1"/>
                </a:solidFill>
              </a:rPr>
              <a:t>처음에는 모든 것이 막막했다</a:t>
            </a:r>
            <a:r>
              <a:rPr lang="en-US" altLang="ko-KR" dirty="0">
                <a:solidFill>
                  <a:schemeClr val="bg1"/>
                </a:solidFill>
              </a:rPr>
              <a:t>. </a:t>
            </a:r>
            <a:r>
              <a:rPr lang="ko-KR" altLang="en-US" dirty="0">
                <a:solidFill>
                  <a:schemeClr val="bg1"/>
                </a:solidFill>
              </a:rPr>
              <a:t>사업의 방향성을 완전히 바꾸게 되면서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프로젝트를 </a:t>
            </a:r>
            <a:r>
              <a:rPr lang="en-US" altLang="ko-KR" dirty="0">
                <a:solidFill>
                  <a:schemeClr val="bg1"/>
                </a:solidFill>
              </a:rPr>
              <a:t>0</a:t>
            </a:r>
            <a:r>
              <a:rPr lang="ko-KR" altLang="en-US" dirty="0">
                <a:solidFill>
                  <a:schemeClr val="bg1"/>
                </a:solidFill>
              </a:rPr>
              <a:t>부터 다시 시작해야 했는데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사업 시행 기간은 다가오고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사업을 준비할 시간은 부족하다 보니 마음이 조급하고 불편했다</a:t>
            </a:r>
            <a:r>
              <a:rPr lang="en-US" altLang="ko-KR" dirty="0">
                <a:solidFill>
                  <a:schemeClr val="bg1"/>
                </a:solidFill>
              </a:rPr>
              <a:t>. </a:t>
            </a:r>
            <a:r>
              <a:rPr lang="ko-KR" altLang="en-US" dirty="0">
                <a:solidFill>
                  <a:schemeClr val="bg1"/>
                </a:solidFill>
              </a:rPr>
              <a:t>게다가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 err="1">
                <a:solidFill>
                  <a:schemeClr val="bg1"/>
                </a:solidFill>
              </a:rPr>
              <a:t>컨택</a:t>
            </a:r>
            <a:r>
              <a:rPr lang="ko-KR" altLang="en-US" dirty="0">
                <a:solidFill>
                  <a:schemeClr val="bg1"/>
                </a:solidFill>
              </a:rPr>
              <a:t> 과정에서 사업처를 구하는 데 또 다시 어려움을 겪으면서 새로운 사업마저 엎어질까 조마조마했다</a:t>
            </a:r>
            <a:r>
              <a:rPr lang="en-US" altLang="ko-KR" dirty="0">
                <a:solidFill>
                  <a:schemeClr val="bg1"/>
                </a:solidFill>
              </a:rPr>
              <a:t>. </a:t>
            </a:r>
            <a:r>
              <a:rPr lang="ko-KR" altLang="en-US" dirty="0">
                <a:solidFill>
                  <a:schemeClr val="bg1"/>
                </a:solidFill>
              </a:rPr>
              <a:t>하지만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그동안의 고생이 빛을 발하듯</a:t>
            </a:r>
            <a:r>
              <a:rPr lang="en-US" altLang="ko-KR" dirty="0">
                <a:solidFill>
                  <a:schemeClr val="bg1"/>
                </a:solidFill>
              </a:rPr>
              <a:t>, 11</a:t>
            </a:r>
            <a:r>
              <a:rPr lang="ko-KR" altLang="en-US" dirty="0">
                <a:solidFill>
                  <a:schemeClr val="bg1"/>
                </a:solidFill>
              </a:rPr>
              <a:t>월 초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같이 사업을 진행해보고 싶다는 연락이 </a:t>
            </a:r>
            <a:r>
              <a:rPr lang="ko-KR" altLang="en-US" dirty="0" err="1">
                <a:solidFill>
                  <a:schemeClr val="bg1"/>
                </a:solidFill>
              </a:rPr>
              <a:t>하나둘씩</a:t>
            </a:r>
            <a:r>
              <a:rPr lang="ko-KR" altLang="en-US" dirty="0">
                <a:solidFill>
                  <a:schemeClr val="bg1"/>
                </a:solidFill>
              </a:rPr>
              <a:t> 오기 시작했고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다가오는 </a:t>
            </a:r>
            <a:r>
              <a:rPr lang="en-US" altLang="ko-KR" dirty="0">
                <a:solidFill>
                  <a:schemeClr val="bg1"/>
                </a:solidFill>
              </a:rPr>
              <a:t>17</a:t>
            </a:r>
            <a:r>
              <a:rPr lang="ko-KR" altLang="en-US" dirty="0">
                <a:solidFill>
                  <a:schemeClr val="bg1"/>
                </a:solidFill>
              </a:rPr>
              <a:t>일</a:t>
            </a:r>
            <a:r>
              <a:rPr lang="en-US" altLang="ko-KR" dirty="0">
                <a:solidFill>
                  <a:schemeClr val="bg1"/>
                </a:solidFill>
              </a:rPr>
              <a:t>,</a:t>
            </a:r>
            <a:r>
              <a:rPr lang="ko-KR" altLang="en-US" dirty="0">
                <a:solidFill>
                  <a:schemeClr val="bg1"/>
                </a:solidFill>
              </a:rPr>
              <a:t> 마침내 우리의 프로젝트가 베일을 벗는다</a:t>
            </a:r>
            <a:r>
              <a:rPr lang="en-US" altLang="ko-KR" dirty="0">
                <a:solidFill>
                  <a:schemeClr val="bg1"/>
                </a:solidFill>
              </a:rPr>
              <a:t>! 2</a:t>
            </a:r>
            <a:r>
              <a:rPr lang="ko-KR" altLang="en-US" dirty="0" err="1">
                <a:solidFill>
                  <a:schemeClr val="bg1"/>
                </a:solidFill>
              </a:rPr>
              <a:t>달동안의</a:t>
            </a:r>
            <a:r>
              <a:rPr lang="ko-KR" altLang="en-US" dirty="0">
                <a:solidFill>
                  <a:schemeClr val="bg1"/>
                </a:solidFill>
              </a:rPr>
              <a:t> 실패가 지금을 위한 </a:t>
            </a:r>
            <a:r>
              <a:rPr lang="ko-KR" altLang="en-US" dirty="0" err="1">
                <a:solidFill>
                  <a:schemeClr val="bg1"/>
                </a:solidFill>
              </a:rPr>
              <a:t>밑거름이었나보다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DF0A34-F9E6-6FEF-31F7-8C39615B7618}"/>
              </a:ext>
            </a:extLst>
          </p:cNvPr>
          <p:cNvSpPr txBox="1"/>
          <p:nvPr/>
        </p:nvSpPr>
        <p:spPr>
          <a:xfrm>
            <a:off x="3559731" y="7812100"/>
            <a:ext cx="132732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활동평가 : 계획 단계를 벗어나 실질적인 활동을 할 수 있었다. 카페 </a:t>
            </a:r>
            <a:r>
              <a:rPr lang="ko-KR" altLang="en-US" dirty="0" err="1">
                <a:solidFill>
                  <a:schemeClr val="bg1"/>
                </a:solidFill>
              </a:rPr>
              <a:t>그레이스에</a:t>
            </a:r>
            <a:r>
              <a:rPr lang="ko-KR" altLang="en-US" dirty="0">
                <a:solidFill>
                  <a:schemeClr val="bg1"/>
                </a:solidFill>
              </a:rPr>
              <a:t> 협약 제안 발표를 하러 갔다. 긍정적으로 바라봐 주시는 것 같았지만 생업과 직결된 부분이기 때문에 업체의 니즈를 맞추는 과정에서 어려움을 겪었다. 서울대 행사 계획을 완료했다. 학교 </a:t>
            </a:r>
            <a:r>
              <a:rPr lang="ko-KR" altLang="en-US" dirty="0" err="1">
                <a:solidFill>
                  <a:schemeClr val="bg1"/>
                </a:solidFill>
              </a:rPr>
              <a:t>다회용기</a:t>
            </a:r>
            <a:r>
              <a:rPr lang="ko-KR" altLang="en-US" dirty="0">
                <a:solidFill>
                  <a:schemeClr val="bg1"/>
                </a:solidFill>
              </a:rPr>
              <a:t> 사업을 직접 진행할 수 있게 되어 기뻤다. 매일 회의를 하며 준비를 철저히 해서 후발 사업에 좋은 레퍼런스가 될 수 있길 기대한다. 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움의 </a:t>
            </a:r>
            <a:r>
              <a:rPr lang="en-US" altLang="ko-KR" dirty="0">
                <a:solidFill>
                  <a:schemeClr val="bg1"/>
                </a:solidFill>
              </a:rPr>
              <a:t>10</a:t>
            </a:r>
            <a:r>
              <a:rPr lang="ko-KR" altLang="en-US" dirty="0">
                <a:solidFill>
                  <a:schemeClr val="bg1"/>
                </a:solidFill>
              </a:rPr>
              <a:t>월 </a:t>
            </a:r>
            <a:r>
              <a:rPr lang="en-US" altLang="ko-KR" dirty="0">
                <a:solidFill>
                  <a:schemeClr val="bg1"/>
                </a:solidFill>
              </a:rPr>
              <a:t>: </a:t>
            </a:r>
            <a:r>
              <a:rPr lang="ko-KR" altLang="en-US" dirty="0">
                <a:solidFill>
                  <a:schemeClr val="bg1"/>
                </a:solidFill>
              </a:rPr>
              <a:t>회의의 연속이었다</a:t>
            </a:r>
            <a:r>
              <a:rPr lang="en-US" altLang="ko-KR" dirty="0">
                <a:solidFill>
                  <a:schemeClr val="bg1"/>
                </a:solidFill>
              </a:rPr>
              <a:t>. </a:t>
            </a:r>
            <a:r>
              <a:rPr lang="ko-KR" altLang="en-US" dirty="0">
                <a:solidFill>
                  <a:schemeClr val="bg1"/>
                </a:solidFill>
              </a:rPr>
              <a:t>계획을 철저히 하는 단계도 필수적이었지만 실제로 업체 측 혹은 학교와 </a:t>
            </a:r>
            <a:r>
              <a:rPr lang="ko-KR" altLang="en-US" dirty="0" err="1">
                <a:solidFill>
                  <a:schemeClr val="bg1"/>
                </a:solidFill>
              </a:rPr>
              <a:t>컨택</a:t>
            </a:r>
            <a:r>
              <a:rPr lang="ko-KR" altLang="en-US" dirty="0">
                <a:solidFill>
                  <a:schemeClr val="bg1"/>
                </a:solidFill>
              </a:rPr>
              <a:t> 해보며 부족한 부분과 개선해야 할 사항들을 발견할 수 있었다</a:t>
            </a:r>
            <a:r>
              <a:rPr lang="en-US" altLang="ko-KR" dirty="0">
                <a:solidFill>
                  <a:schemeClr val="bg1"/>
                </a:solidFill>
              </a:rPr>
              <a:t>. </a:t>
            </a:r>
            <a:r>
              <a:rPr lang="ko-KR" altLang="en-US" dirty="0" err="1">
                <a:solidFill>
                  <a:schemeClr val="bg1"/>
                </a:solidFill>
              </a:rPr>
              <a:t>그뿐만</a:t>
            </a:r>
            <a:r>
              <a:rPr lang="ko-KR" altLang="en-US" dirty="0">
                <a:solidFill>
                  <a:schemeClr val="bg1"/>
                </a:solidFill>
              </a:rPr>
              <a:t> 아니라 물품 준비 과정에서 조금 더 친환경적인 것이 무엇일지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우리의 취지와 맞는 상품은 무엇일지 고민하는 과정에서 지속가능한 발전에 한 발자국 가까워진 느낌이 들었다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CDD694-F87E-095A-93E7-3C1BACBDE865}"/>
              </a:ext>
            </a:extLst>
          </p:cNvPr>
          <p:cNvSpPr txBox="1"/>
          <p:nvPr/>
        </p:nvSpPr>
        <p:spPr>
          <a:xfrm>
            <a:off x="3540496" y="2254680"/>
            <a:ext cx="135642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10월은 우리의 프로젝트를 시행할 수 있는 장소를 모색하고 프로젝트를 점점 더 구체화시키는 한 달이었다. </a:t>
            </a:r>
            <a:r>
              <a:rPr lang="ko-KR" altLang="en-US" dirty="0" err="1">
                <a:solidFill>
                  <a:schemeClr val="bg1"/>
                </a:solidFill>
              </a:rPr>
              <a:t>sns</a:t>
            </a:r>
            <a:r>
              <a:rPr lang="ko-KR" altLang="en-US" dirty="0">
                <a:solidFill>
                  <a:schemeClr val="bg1"/>
                </a:solidFill>
              </a:rPr>
              <a:t> 홍보 계정을 만들고 </a:t>
            </a:r>
            <a:r>
              <a:rPr lang="ko-KR" altLang="en-US" dirty="0" err="1">
                <a:solidFill>
                  <a:schemeClr val="bg1"/>
                </a:solidFill>
              </a:rPr>
              <a:t>인스타툰</a:t>
            </a:r>
            <a:r>
              <a:rPr lang="ko-KR" altLang="en-US" dirty="0">
                <a:solidFill>
                  <a:schemeClr val="bg1"/>
                </a:solidFill>
              </a:rPr>
              <a:t> 또한 제작을 하였는데 처음이라 미숙한 점도 많았지만 이러한 과정들을 통해서 우리 팀과 팀 프로젝트의 색깔을 점점 찾을 수 있었다고 생각한다.</a:t>
            </a:r>
          </a:p>
          <a:p>
            <a:r>
              <a:rPr lang="ko-KR" altLang="en-US" dirty="0">
                <a:solidFill>
                  <a:schemeClr val="bg1"/>
                </a:solidFill>
              </a:rPr>
              <a:t>9월 활동과 10월 활동을 비교해보았을 때 가장 큰 차이점은 우리의 길이 </a:t>
            </a:r>
            <a:r>
              <a:rPr lang="ko-KR" altLang="en-US" dirty="0" err="1">
                <a:solidFill>
                  <a:schemeClr val="bg1"/>
                </a:solidFill>
              </a:rPr>
              <a:t>뚜렷해졌다는</a:t>
            </a:r>
            <a:r>
              <a:rPr lang="ko-KR" altLang="en-US" dirty="0">
                <a:solidFill>
                  <a:schemeClr val="bg1"/>
                </a:solidFill>
              </a:rPr>
              <a:t> 것이다. 9월달에는 내가 진행해야 하는 프로젝트의 방향성을 나조차 모르고 있는 느낌, 그리고 이 단기간 프로젝트를 통해서 우리가 과연 환경에 조금이라도 변화를 줄 수 있을까 하는 생각을 정말 많이 가졌었다. 하지만 팀원들과 우리의 아이디어를 점점 더 구체화시키고 방향성을 뚜렷하게 잡고 난 후에는 우리가 환경을 위해 실천할 수 있는 길들은 정말 다양하고 환경 보호에 앞장서는 우리의 모습이 뿌듯하고 자랑스러웠다. 그리고 이러한 시간들을 통해서 앞으로 우리 프로젝트를 </a:t>
            </a:r>
            <a:r>
              <a:rPr lang="ko-KR" altLang="en-US" dirty="0" err="1">
                <a:solidFill>
                  <a:schemeClr val="bg1"/>
                </a:solidFill>
              </a:rPr>
              <a:t>시행해나갈</a:t>
            </a:r>
            <a:r>
              <a:rPr lang="ko-KR" altLang="en-US" dirty="0">
                <a:solidFill>
                  <a:schemeClr val="bg1"/>
                </a:solidFill>
              </a:rPr>
              <a:t> 원동력을 얻은 거 같다!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DE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524" y="334254"/>
            <a:ext cx="7413807" cy="1538047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619616" y="2133777"/>
            <a:ext cx="16922246" cy="2261390"/>
            <a:chOff x="619616" y="2133777"/>
            <a:chExt cx="16922246" cy="2261390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16" y="2133777"/>
              <a:ext cx="16922246" cy="226139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81734" y="4804548"/>
            <a:ext cx="16922246" cy="4758551"/>
            <a:chOff x="681734" y="4804549"/>
            <a:chExt cx="16922246" cy="226139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734" y="4804549"/>
              <a:ext cx="16922246" cy="2261390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002" y="2871916"/>
            <a:ext cx="1565203" cy="798755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4002" y="5542687"/>
            <a:ext cx="1603298" cy="8082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D29A39-615E-4FBE-414F-85E9031B4130}"/>
              </a:ext>
            </a:extLst>
          </p:cNvPr>
          <p:cNvSpPr txBox="1"/>
          <p:nvPr/>
        </p:nvSpPr>
        <p:spPr>
          <a:xfrm>
            <a:off x="3786950" y="5198664"/>
            <a:ext cx="1329706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지난 달에는 방향성을 잡아가는 데 집중했던 만큼, 확정된 사항이 많지 않아 </a:t>
            </a:r>
            <a:r>
              <a:rPr lang="ko-KR" altLang="en-US" dirty="0" err="1">
                <a:solidFill>
                  <a:schemeClr val="bg1"/>
                </a:solidFill>
              </a:rPr>
              <a:t>자신있게</a:t>
            </a:r>
            <a:r>
              <a:rPr lang="ko-KR" altLang="en-US" dirty="0">
                <a:solidFill>
                  <a:schemeClr val="bg1"/>
                </a:solidFill>
              </a:rPr>
              <a:t> 추진을 할 수 있는 것도 거의 없어서 많이 막막했다. 그러나 10월엔 그동안 꾸준히 </a:t>
            </a:r>
            <a:r>
              <a:rPr lang="ko-KR" altLang="en-US" dirty="0" err="1">
                <a:solidFill>
                  <a:schemeClr val="bg1"/>
                </a:solidFill>
              </a:rPr>
              <a:t>컨택을</a:t>
            </a:r>
            <a:r>
              <a:rPr lang="ko-KR" altLang="en-US" dirty="0">
                <a:solidFill>
                  <a:schemeClr val="bg1"/>
                </a:solidFill>
              </a:rPr>
              <a:t> 시도했던 곳에서 프로젝트를 시행해도 좋다는 허가를 받게 되었으며, 우연한 기회에 새로운 프로젝트 장소도 소개 받게 되었다. 멈추지 않고 아이디어 회의를 반복한 끝에, 이전에는 생각하지 못 했던 또 다른 타겟층도 선정할 수 있었다. 부족한 점 없이 모든 프로젝트가 완벽하게 진행될 수 있을지는 아직 확신할 수 없으나, 그럼에도 큰 틀은 잡히게 되어 뿌듯한 마음이 든다. </a:t>
            </a:r>
          </a:p>
          <a:p>
            <a:endParaRPr lang="ko-KR" altLang="en-US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사실 시행 장소만 확정되면 나머지는 일사천리일 줄 알았는데, 생각보다 사소하고 다양한 부분에서 또 다시 한계에 부딪친다는 것을 몸소 </a:t>
            </a:r>
            <a:r>
              <a:rPr lang="ko-KR" altLang="en-US" dirty="0" err="1">
                <a:solidFill>
                  <a:schemeClr val="bg1"/>
                </a:solidFill>
              </a:rPr>
              <a:t>깨달았다</a:t>
            </a:r>
            <a:r>
              <a:rPr lang="ko-KR" altLang="en-US" dirty="0">
                <a:solidFill>
                  <a:schemeClr val="bg1"/>
                </a:solidFill>
              </a:rPr>
              <a:t>. 그렇지만 팀원들 모두 바쁜 시간을 </a:t>
            </a:r>
            <a:r>
              <a:rPr lang="ko-KR" altLang="en-US" dirty="0" err="1">
                <a:solidFill>
                  <a:schemeClr val="bg1"/>
                </a:solidFill>
              </a:rPr>
              <a:t>쪼개가며</a:t>
            </a:r>
            <a:r>
              <a:rPr lang="ko-KR" altLang="en-US" dirty="0">
                <a:solidFill>
                  <a:schemeClr val="bg1"/>
                </a:solidFill>
              </a:rPr>
              <a:t> 본격적으로 프로젝트가 시작될 11월을 위해 필요한 것들을 꼼꼼히 준비 중에 있고, 계획한 대로 무사히 일정을 따라가고 있다. </a:t>
            </a:r>
          </a:p>
          <a:p>
            <a:endParaRPr lang="ko-KR" altLang="en-US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9월 활동을 마무리하며, '우리가 환경 보호에 직접 기여할 수는 없나' 하는 회의감과 무력감을 조금은 느낄 수밖에 없었다. 하지만 한 달이 지난 지금 시점에서 생각해 보면 우리 수준에서도 할 수 있는 것들은 충분히 많으며, '누구나 실현 가능하다는 것을 널리 </a:t>
            </a:r>
            <a:r>
              <a:rPr lang="ko-KR" altLang="en-US" dirty="0" err="1">
                <a:solidFill>
                  <a:schemeClr val="bg1"/>
                </a:solidFill>
              </a:rPr>
              <a:t>알리자'는</a:t>
            </a:r>
            <a:r>
              <a:rPr lang="ko-KR" altLang="en-US" dirty="0">
                <a:solidFill>
                  <a:schemeClr val="bg1"/>
                </a:solidFill>
              </a:rPr>
              <a:t> 움의 프로젝트 목표도 어느 정도 달성해가고 있는 것 같다. 꼼꼼히 잘 준비해서 프로젝트 최종 시행까지 잘 마무리하고 싶다.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591B64-DED6-25E3-86D8-AD2E20D8367E}"/>
              </a:ext>
            </a:extLst>
          </p:cNvPr>
          <p:cNvSpPr txBox="1"/>
          <p:nvPr/>
        </p:nvSpPr>
        <p:spPr>
          <a:xfrm>
            <a:off x="3755878" y="2525808"/>
            <a:ext cx="135415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"이게 될까?" 했던 의문은, 조금씩, "될 수도 있겠다!" 걱정스럽고도 신나는 기대로 바뀌고 있다. 서울대, 카페, 고등학교 등 기회가 </a:t>
            </a:r>
            <a:r>
              <a:rPr lang="ko-KR" altLang="en-US" dirty="0" err="1">
                <a:solidFill>
                  <a:schemeClr val="bg1"/>
                </a:solidFill>
              </a:rPr>
              <a:t>닿는대로</a:t>
            </a:r>
            <a:r>
              <a:rPr lang="ko-KR" altLang="en-US" dirty="0">
                <a:solidFill>
                  <a:schemeClr val="bg1"/>
                </a:solidFill>
              </a:rPr>
              <a:t> 연락을 돌리고 거절 당하기를 반복하면서도 몇몇 사업이 성사되는 것을 보고 '과정의 </a:t>
            </a:r>
            <a:r>
              <a:rPr lang="ko-KR" altLang="en-US" dirty="0" err="1">
                <a:solidFill>
                  <a:schemeClr val="bg1"/>
                </a:solidFill>
              </a:rPr>
              <a:t>참맛'을</a:t>
            </a:r>
            <a:r>
              <a:rPr lang="ko-KR" altLang="en-US" dirty="0">
                <a:solidFill>
                  <a:schemeClr val="bg1"/>
                </a:solidFill>
              </a:rPr>
              <a:t> 느끼고 있는 듯하다. 처음 생각한 거창한 결과는 아닐지라도, 현실적 제약과 초반의 기대 사이에서 균형을 찾으며 한 발짝 딛고 나간 한 달이었다고 생각한다. 학업과 병행하면서 이 일을 </a:t>
            </a:r>
            <a:r>
              <a:rPr lang="ko-KR" altLang="en-US" dirty="0" err="1">
                <a:solidFill>
                  <a:schemeClr val="bg1"/>
                </a:solidFill>
              </a:rPr>
              <a:t>해나가야</a:t>
            </a:r>
            <a:r>
              <a:rPr lang="ko-KR" altLang="en-US" dirty="0">
                <a:solidFill>
                  <a:schemeClr val="bg1"/>
                </a:solidFill>
              </a:rPr>
              <a:t> 한다는 것이 버거울 때도 있었다. 그러나 늘 의지할 수 있는 부원이 있어 든든하고 기쁜 마음으로 임하고 있다. 서울대 행사를 앞두고 걱정되는 부분들이 많지만, 걸어왔던 그대로 걸어가면 될 것 같다.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3866</TotalTime>
  <Words>657</Words>
  <Application>Microsoft Office PowerPoint</Application>
  <PresentationFormat>사용자 지정</PresentationFormat>
  <Paragraphs>12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박수현[ 학부재학 / 경영학과 ]</cp:lastModifiedBy>
  <cp:revision>6</cp:revision>
  <dcterms:created xsi:type="dcterms:W3CDTF">2022-11-07T14:50:22Z</dcterms:created>
  <dcterms:modified xsi:type="dcterms:W3CDTF">2022-11-11T03:08:46Z</dcterms:modified>
</cp:coreProperties>
</file>