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0" r:id="rId2"/>
    <p:sldId id="266" r:id="rId3"/>
    <p:sldId id="271" r:id="rId4"/>
    <p:sldId id="275" r:id="rId5"/>
    <p:sldId id="276" r:id="rId6"/>
    <p:sldId id="277" r:id="rId7"/>
    <p:sldId id="278" r:id="rId8"/>
    <p:sldId id="279" r:id="rId9"/>
    <p:sldId id="267" r:id="rId10"/>
    <p:sldId id="280" r:id="rId11"/>
    <p:sldId id="272" r:id="rId12"/>
    <p:sldId id="281" r:id="rId13"/>
  </p:sldIdLst>
  <p:sldSz cx="5759450" cy="57594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14" userDrawn="1">
          <p15:clr>
            <a:srgbClr val="A4A3A4"/>
          </p15:clr>
        </p15:guide>
        <p15:guide id="2" pos="18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0000"/>
    <a:srgbClr val="DEED86"/>
    <a:srgbClr val="FFC5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34" d="100"/>
          <a:sy n="134" d="100"/>
        </p:scale>
        <p:origin x="-2574" y="-84"/>
      </p:cViewPr>
      <p:guideLst>
        <p:guide orient="horz" pos="1814"/>
        <p:guide pos="181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942577"/>
            <a:ext cx="4895533" cy="2005142"/>
          </a:xfrm>
        </p:spPr>
        <p:txBody>
          <a:bodyPr anchor="b"/>
          <a:lstStyle>
            <a:lvl1pPr algn="ctr">
              <a:defRPr sz="377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9931" y="3025045"/>
            <a:ext cx="4319588" cy="1390533"/>
          </a:xfrm>
        </p:spPr>
        <p:txBody>
          <a:bodyPr/>
          <a:lstStyle>
            <a:lvl1pPr marL="0" indent="0" algn="ctr">
              <a:buNone/>
              <a:defRPr sz="1512"/>
            </a:lvl1pPr>
            <a:lvl2pPr marL="287990" indent="0" algn="ctr">
              <a:buNone/>
              <a:defRPr sz="1260"/>
            </a:lvl2pPr>
            <a:lvl3pPr marL="575981" indent="0" algn="ctr">
              <a:buNone/>
              <a:defRPr sz="1134"/>
            </a:lvl3pPr>
            <a:lvl4pPr marL="863971" indent="0" algn="ctr">
              <a:buNone/>
              <a:defRPr sz="1008"/>
            </a:lvl4pPr>
            <a:lvl5pPr marL="1151961" indent="0" algn="ctr">
              <a:buNone/>
              <a:defRPr sz="1008"/>
            </a:lvl5pPr>
            <a:lvl6pPr marL="1439951" indent="0" algn="ctr">
              <a:buNone/>
              <a:defRPr sz="1008"/>
            </a:lvl6pPr>
            <a:lvl7pPr marL="1727942" indent="0" algn="ctr">
              <a:buNone/>
              <a:defRPr sz="1008"/>
            </a:lvl7pPr>
            <a:lvl8pPr marL="2015932" indent="0" algn="ctr">
              <a:buNone/>
              <a:defRPr sz="1008"/>
            </a:lvl8pPr>
            <a:lvl9pPr marL="2303922" indent="0" algn="ctr">
              <a:buNone/>
              <a:defRPr sz="1008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2022-10-20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7882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2022-10-20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685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963" y="1435864"/>
            <a:ext cx="4967526" cy="2395771"/>
          </a:xfrm>
        </p:spPr>
        <p:txBody>
          <a:bodyPr anchor="b"/>
          <a:lstStyle>
            <a:lvl1pPr>
              <a:defRPr sz="377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963" y="3854300"/>
            <a:ext cx="4967526" cy="1259879"/>
          </a:xfrm>
        </p:spPr>
        <p:txBody>
          <a:bodyPr/>
          <a:lstStyle>
            <a:lvl1pPr marL="0" indent="0">
              <a:buNone/>
              <a:defRPr sz="1512">
                <a:solidFill>
                  <a:schemeClr val="tx1"/>
                </a:solidFill>
              </a:defRPr>
            </a:lvl1pPr>
            <a:lvl2pPr marL="28799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2pPr>
            <a:lvl3pPr marL="57598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3pPr>
            <a:lvl4pPr marL="863971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4pPr>
            <a:lvl5pPr marL="1151961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5pPr>
            <a:lvl6pPr marL="1439951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6pPr>
            <a:lvl7pPr marL="1727942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7pPr>
            <a:lvl8pPr marL="2015932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8pPr>
            <a:lvl9pPr marL="2303922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2022-10-20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2517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962" y="1533187"/>
            <a:ext cx="2447766" cy="365431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15722" y="1533187"/>
            <a:ext cx="2447766" cy="365431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2022-10-20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8020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712" y="306639"/>
            <a:ext cx="4967526" cy="111322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6713" y="1411865"/>
            <a:ext cx="2436517" cy="691934"/>
          </a:xfrm>
        </p:spPr>
        <p:txBody>
          <a:bodyPr anchor="b"/>
          <a:lstStyle>
            <a:lvl1pPr marL="0" indent="0">
              <a:buNone/>
              <a:defRPr sz="1512" b="1"/>
            </a:lvl1pPr>
            <a:lvl2pPr marL="287990" indent="0">
              <a:buNone/>
              <a:defRPr sz="1260" b="1"/>
            </a:lvl2pPr>
            <a:lvl3pPr marL="575981" indent="0">
              <a:buNone/>
              <a:defRPr sz="1134" b="1"/>
            </a:lvl3pPr>
            <a:lvl4pPr marL="863971" indent="0">
              <a:buNone/>
              <a:defRPr sz="1008" b="1"/>
            </a:lvl4pPr>
            <a:lvl5pPr marL="1151961" indent="0">
              <a:buNone/>
              <a:defRPr sz="1008" b="1"/>
            </a:lvl5pPr>
            <a:lvl6pPr marL="1439951" indent="0">
              <a:buNone/>
              <a:defRPr sz="1008" b="1"/>
            </a:lvl6pPr>
            <a:lvl7pPr marL="1727942" indent="0">
              <a:buNone/>
              <a:defRPr sz="1008" b="1"/>
            </a:lvl7pPr>
            <a:lvl8pPr marL="2015932" indent="0">
              <a:buNone/>
              <a:defRPr sz="1008" b="1"/>
            </a:lvl8pPr>
            <a:lvl9pPr marL="2303922" indent="0">
              <a:buNone/>
              <a:defRPr sz="1008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713" y="2103799"/>
            <a:ext cx="2436517" cy="309437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5722" y="1411865"/>
            <a:ext cx="2448516" cy="691934"/>
          </a:xfrm>
        </p:spPr>
        <p:txBody>
          <a:bodyPr anchor="b"/>
          <a:lstStyle>
            <a:lvl1pPr marL="0" indent="0">
              <a:buNone/>
              <a:defRPr sz="1512" b="1"/>
            </a:lvl1pPr>
            <a:lvl2pPr marL="287990" indent="0">
              <a:buNone/>
              <a:defRPr sz="1260" b="1"/>
            </a:lvl2pPr>
            <a:lvl3pPr marL="575981" indent="0">
              <a:buNone/>
              <a:defRPr sz="1134" b="1"/>
            </a:lvl3pPr>
            <a:lvl4pPr marL="863971" indent="0">
              <a:buNone/>
              <a:defRPr sz="1008" b="1"/>
            </a:lvl4pPr>
            <a:lvl5pPr marL="1151961" indent="0">
              <a:buNone/>
              <a:defRPr sz="1008" b="1"/>
            </a:lvl5pPr>
            <a:lvl6pPr marL="1439951" indent="0">
              <a:buNone/>
              <a:defRPr sz="1008" b="1"/>
            </a:lvl6pPr>
            <a:lvl7pPr marL="1727942" indent="0">
              <a:buNone/>
              <a:defRPr sz="1008" b="1"/>
            </a:lvl7pPr>
            <a:lvl8pPr marL="2015932" indent="0">
              <a:buNone/>
              <a:defRPr sz="1008" b="1"/>
            </a:lvl8pPr>
            <a:lvl9pPr marL="2303922" indent="0">
              <a:buNone/>
              <a:defRPr sz="1008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15722" y="2103799"/>
            <a:ext cx="2448516" cy="309437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2022-10-20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7643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2022-10-20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5679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2022-10-20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3329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712" y="383963"/>
            <a:ext cx="1857573" cy="1343872"/>
          </a:xfrm>
        </p:spPr>
        <p:txBody>
          <a:bodyPr anchor="b"/>
          <a:lstStyle>
            <a:lvl1pPr>
              <a:defRPr sz="201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8516" y="829256"/>
            <a:ext cx="2915722" cy="4092942"/>
          </a:xfrm>
        </p:spPr>
        <p:txBody>
          <a:bodyPr/>
          <a:lstStyle>
            <a:lvl1pPr>
              <a:defRPr sz="2016"/>
            </a:lvl1pPr>
            <a:lvl2pPr>
              <a:defRPr sz="1764"/>
            </a:lvl2pPr>
            <a:lvl3pPr>
              <a:defRPr sz="1512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6712" y="1727835"/>
            <a:ext cx="1857573" cy="3201028"/>
          </a:xfrm>
        </p:spPr>
        <p:txBody>
          <a:bodyPr/>
          <a:lstStyle>
            <a:lvl1pPr marL="0" indent="0">
              <a:buNone/>
              <a:defRPr sz="1008"/>
            </a:lvl1pPr>
            <a:lvl2pPr marL="287990" indent="0">
              <a:buNone/>
              <a:defRPr sz="882"/>
            </a:lvl2pPr>
            <a:lvl3pPr marL="575981" indent="0">
              <a:buNone/>
              <a:defRPr sz="756"/>
            </a:lvl3pPr>
            <a:lvl4pPr marL="863971" indent="0">
              <a:buNone/>
              <a:defRPr sz="630"/>
            </a:lvl4pPr>
            <a:lvl5pPr marL="1151961" indent="0">
              <a:buNone/>
              <a:defRPr sz="630"/>
            </a:lvl5pPr>
            <a:lvl6pPr marL="1439951" indent="0">
              <a:buNone/>
              <a:defRPr sz="630"/>
            </a:lvl6pPr>
            <a:lvl7pPr marL="1727942" indent="0">
              <a:buNone/>
              <a:defRPr sz="630"/>
            </a:lvl7pPr>
            <a:lvl8pPr marL="2015932" indent="0">
              <a:buNone/>
              <a:defRPr sz="630"/>
            </a:lvl8pPr>
            <a:lvl9pPr marL="2303922" indent="0">
              <a:buNone/>
              <a:defRPr sz="63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2022-10-20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5029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712" y="383963"/>
            <a:ext cx="1857573" cy="1343872"/>
          </a:xfrm>
        </p:spPr>
        <p:txBody>
          <a:bodyPr anchor="b"/>
          <a:lstStyle>
            <a:lvl1pPr>
              <a:defRPr sz="201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48516" y="829256"/>
            <a:ext cx="2915722" cy="4092942"/>
          </a:xfrm>
        </p:spPr>
        <p:txBody>
          <a:bodyPr anchor="t"/>
          <a:lstStyle>
            <a:lvl1pPr marL="0" indent="0">
              <a:buNone/>
              <a:defRPr sz="2016"/>
            </a:lvl1pPr>
            <a:lvl2pPr marL="287990" indent="0">
              <a:buNone/>
              <a:defRPr sz="1764"/>
            </a:lvl2pPr>
            <a:lvl3pPr marL="575981" indent="0">
              <a:buNone/>
              <a:defRPr sz="1512"/>
            </a:lvl3pPr>
            <a:lvl4pPr marL="863971" indent="0">
              <a:buNone/>
              <a:defRPr sz="1260"/>
            </a:lvl4pPr>
            <a:lvl5pPr marL="1151961" indent="0">
              <a:buNone/>
              <a:defRPr sz="1260"/>
            </a:lvl5pPr>
            <a:lvl6pPr marL="1439951" indent="0">
              <a:buNone/>
              <a:defRPr sz="1260"/>
            </a:lvl6pPr>
            <a:lvl7pPr marL="1727942" indent="0">
              <a:buNone/>
              <a:defRPr sz="1260"/>
            </a:lvl7pPr>
            <a:lvl8pPr marL="2015932" indent="0">
              <a:buNone/>
              <a:defRPr sz="1260"/>
            </a:lvl8pPr>
            <a:lvl9pPr marL="2303922" indent="0">
              <a:buNone/>
              <a:defRPr sz="126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6712" y="1727835"/>
            <a:ext cx="1857573" cy="3201028"/>
          </a:xfrm>
        </p:spPr>
        <p:txBody>
          <a:bodyPr/>
          <a:lstStyle>
            <a:lvl1pPr marL="0" indent="0">
              <a:buNone/>
              <a:defRPr sz="1008"/>
            </a:lvl1pPr>
            <a:lvl2pPr marL="287990" indent="0">
              <a:buNone/>
              <a:defRPr sz="882"/>
            </a:lvl2pPr>
            <a:lvl3pPr marL="575981" indent="0">
              <a:buNone/>
              <a:defRPr sz="756"/>
            </a:lvl3pPr>
            <a:lvl4pPr marL="863971" indent="0">
              <a:buNone/>
              <a:defRPr sz="630"/>
            </a:lvl4pPr>
            <a:lvl5pPr marL="1151961" indent="0">
              <a:buNone/>
              <a:defRPr sz="630"/>
            </a:lvl5pPr>
            <a:lvl6pPr marL="1439951" indent="0">
              <a:buNone/>
              <a:defRPr sz="630"/>
            </a:lvl6pPr>
            <a:lvl7pPr marL="1727942" indent="0">
              <a:buNone/>
              <a:defRPr sz="630"/>
            </a:lvl7pPr>
            <a:lvl8pPr marL="2015932" indent="0">
              <a:buNone/>
              <a:defRPr sz="630"/>
            </a:lvl8pPr>
            <a:lvl9pPr marL="2303922" indent="0">
              <a:buNone/>
              <a:defRPr sz="63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2022-10-20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1571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2022-10-20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3527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121607" y="306637"/>
            <a:ext cx="1241881" cy="488086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963" y="306637"/>
            <a:ext cx="3653651" cy="488086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2022-10-20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6134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5962" y="306639"/>
            <a:ext cx="4967526" cy="1113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962" y="1533187"/>
            <a:ext cx="4967526" cy="3654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5962" y="5338158"/>
            <a:ext cx="1295876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F9CCB-B29B-499D-B3A3-1815BA342336}" type="datetimeFigureOut">
              <a:rPr lang="ko-KR" altLang="en-US" smtClean="0"/>
              <a:t>2022-10-20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07818" y="5338158"/>
            <a:ext cx="1943814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67612" y="5338158"/>
            <a:ext cx="1295876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3944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75981" rtl="0" eaLnBrk="1" latinLnBrk="1" hangingPunct="1">
        <a:lnSpc>
          <a:spcPct val="90000"/>
        </a:lnSpc>
        <a:spcBef>
          <a:spcPct val="0"/>
        </a:spcBef>
        <a:buNone/>
        <a:defRPr sz="27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3995" indent="-143995" algn="l" defTabSz="575981" rtl="0" eaLnBrk="1" latinLnBrk="1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1pPr>
      <a:lvl2pPr marL="431985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2pPr>
      <a:lvl3pPr marL="719976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1007966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295956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583947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871937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159927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447917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90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81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71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961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951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942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932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922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>
            <a:extLst>
              <a:ext uri="{FF2B5EF4-FFF2-40B4-BE49-F238E27FC236}">
                <a16:creationId xmlns:a16="http://schemas.microsoft.com/office/drawing/2014/main" xmlns="" id="{7ED1E1B7-F6E2-6351-C1C0-3F819B03605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DE498148-8F85-CE1A-8825-E1D9AB6F0EED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xmlns="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85DF6EA0-C755-38B9-C968-EB61E245E8FC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xmlns="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148E4E5-F976-1BCD-AAF7-09643CE3BC6F}"/>
              </a:ext>
            </a:extLst>
          </p:cNvPr>
          <p:cNvSpPr txBox="1"/>
          <p:nvPr/>
        </p:nvSpPr>
        <p:spPr>
          <a:xfrm rot="-600000">
            <a:off x="377736" y="806049"/>
            <a:ext cx="35986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b="1" spc="300" dirty="0" err="1">
                <a:ln w="2857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라온아띠</a:t>
            </a:r>
            <a:endParaRPr lang="ko-KR" altLang="en-US" sz="6000" b="1" spc="300" dirty="0">
              <a:ln w="28575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xmlns="" id="{02E0BBDB-C7EF-586E-05AE-B6657123B6B5}"/>
              </a:ext>
            </a:extLst>
          </p:cNvPr>
          <p:cNvGrpSpPr/>
          <p:nvPr/>
        </p:nvGrpSpPr>
        <p:grpSpPr>
          <a:xfrm>
            <a:off x="1322363" y="1768564"/>
            <a:ext cx="4071803" cy="1331795"/>
            <a:chOff x="2620463" y="1587062"/>
            <a:chExt cx="3161930" cy="133179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6BBBFE66-ECF9-4E4C-6042-CF9EBAAD9FC3}"/>
                </a:ext>
              </a:extLst>
            </p:cNvPr>
            <p:cNvSpPr txBox="1">
              <a:spLocks/>
            </p:cNvSpPr>
            <p:nvPr/>
          </p:nvSpPr>
          <p:spPr>
            <a:xfrm>
              <a:off x="2650792" y="1595418"/>
              <a:ext cx="313160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0" b="1" spc="300" dirty="0" err="1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50000"/>
                    </a:schemeClr>
                  </a:solidFill>
                  <a:latin typeface="Y 너만을 비춤체" panose="020B0600000101010101" pitchFamily="50" charset="-127"/>
                  <a:ea typeface="Y 너만을 비춤체" panose="020B0600000101010101" pitchFamily="50" charset="-127"/>
                </a:rPr>
                <a:t>순그린</a:t>
              </a:r>
              <a:endParaRPr lang="ko-KR" altLang="en-US" sz="8000" b="1" spc="300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881C6FB5-A346-AF5E-C8C1-920C942FB33A}"/>
                </a:ext>
              </a:extLst>
            </p:cNvPr>
            <p:cNvSpPr txBox="1">
              <a:spLocks/>
            </p:cNvSpPr>
            <p:nvPr/>
          </p:nvSpPr>
          <p:spPr>
            <a:xfrm>
              <a:off x="2620463" y="1587062"/>
              <a:ext cx="313160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0" b="1" spc="300" dirty="0" err="1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40000"/>
                      <a:lumOff val="60000"/>
                    </a:schemeClr>
                  </a:solidFill>
                  <a:latin typeface="Y 너만을 비춤체" panose="020B0600000101010101" pitchFamily="50" charset="-127"/>
                  <a:ea typeface="Y 너만을 비춤체" panose="020B0600000101010101" pitchFamily="50" charset="-127"/>
                </a:rPr>
                <a:t>순그린</a:t>
              </a:r>
              <a:endParaRPr lang="ko-KR" altLang="en-US" sz="8000" b="1" spc="300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endParaRP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2155141" y="3422630"/>
            <a:ext cx="1449167" cy="16333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A0C7F5F-7870-4513-9F5E-DE745EDB9412}"/>
              </a:ext>
            </a:extLst>
          </p:cNvPr>
          <p:cNvSpPr txBox="1"/>
          <p:nvPr/>
        </p:nvSpPr>
        <p:spPr>
          <a:xfrm>
            <a:off x="152545" y="126051"/>
            <a:ext cx="33643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288DBF5-B738-A3AE-88C9-C1B6A90FE99C}"/>
              </a:ext>
            </a:extLst>
          </p:cNvPr>
          <p:cNvSpPr txBox="1"/>
          <p:nvPr/>
        </p:nvSpPr>
        <p:spPr>
          <a:xfrm>
            <a:off x="3889718" y="125066"/>
            <a:ext cx="16837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xmlns="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xmlns="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CF6FDF13-99DF-06A8-326A-1A4F02980156}"/>
              </a:ext>
            </a:extLst>
          </p:cNvPr>
          <p:cNvSpPr txBox="1"/>
          <p:nvPr/>
        </p:nvSpPr>
        <p:spPr>
          <a:xfrm>
            <a:off x="4013676" y="1410415"/>
            <a:ext cx="1026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pc="300" dirty="0">
                <a:ln w="19050">
                  <a:noFill/>
                </a:ln>
                <a:solidFill>
                  <a:schemeClr val="accent6">
                    <a:lumMod val="50000"/>
                  </a:schemeClr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22</a:t>
            </a:r>
            <a:r>
              <a:rPr lang="ko-KR" altLang="en-US" sz="2400" b="1" spc="300" dirty="0">
                <a:ln w="19050">
                  <a:noFill/>
                </a:ln>
                <a:solidFill>
                  <a:schemeClr val="accent6">
                    <a:lumMod val="50000"/>
                  </a:schemeClr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기</a:t>
            </a:r>
          </a:p>
        </p:txBody>
      </p:sp>
    </p:spTree>
    <p:extLst>
      <p:ext uri="{BB962C8B-B14F-4D97-AF65-F5344CB8AC3E}">
        <p14:creationId xmlns:p14="http://schemas.microsoft.com/office/powerpoint/2010/main" val="176626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6F6022DB-F763-6AFF-7C81-F821D5C17A6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xmlns="" id="{A833E289-8354-7828-FAE5-2983CFED17C6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xmlns="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xmlns="" id="{9332485E-FED3-A37D-A4C9-A9D2590924C3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xmlns="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1892203" y="818496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362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288DBF5-B738-A3AE-88C9-C1B6A90FE99C}"/>
              </a:ext>
            </a:extLst>
          </p:cNvPr>
          <p:cNvSpPr txBox="1"/>
          <p:nvPr/>
        </p:nvSpPr>
        <p:spPr>
          <a:xfrm>
            <a:off x="4002258" y="125066"/>
            <a:ext cx="15711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xmlns="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xmlns="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24722BE-820E-D466-2DF7-CF21C401685C}"/>
              </a:ext>
            </a:extLst>
          </p:cNvPr>
          <p:cNvSpPr txBox="1"/>
          <p:nvPr/>
        </p:nvSpPr>
        <p:spPr>
          <a:xfrm>
            <a:off x="2456954" y="818496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목차</a:t>
            </a:r>
            <a:endParaRPr lang="ko-KR" altLang="en-US" sz="40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C096463-0CC4-7FEC-05D8-A0B059133785}"/>
              </a:ext>
            </a:extLst>
          </p:cNvPr>
          <p:cNvSpPr txBox="1"/>
          <p:nvPr/>
        </p:nvSpPr>
        <p:spPr>
          <a:xfrm>
            <a:off x="1395183" y="1526382"/>
            <a:ext cx="2969083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2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01. </a:t>
            </a:r>
            <a:r>
              <a:rPr lang="ko-KR" altLang="en-US" sz="25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순그린</a:t>
            </a:r>
            <a:r>
              <a:rPr lang="ko-KR" altLang="en-US" sz="2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ko-KR" altLang="en-US" sz="25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팀소개</a:t>
            </a:r>
            <a:endParaRPr lang="en-US" altLang="ko-KR" sz="2500" b="1" dirty="0" smtClean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02. 9</a:t>
            </a:r>
            <a:r>
              <a:rPr lang="ko-KR" altLang="en-US" sz="2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월 활동보고</a:t>
            </a:r>
            <a:endParaRPr lang="en-US" altLang="ko-KR" sz="2500" b="1" dirty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03. </a:t>
            </a:r>
            <a:r>
              <a:rPr lang="ko-KR" altLang="en-US" sz="25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활동평가</a:t>
            </a:r>
            <a:endParaRPr lang="en-US" altLang="ko-KR" sz="2500" b="1" dirty="0" smtClean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04. </a:t>
            </a:r>
            <a:r>
              <a:rPr lang="ko-KR" altLang="en-US" sz="2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소감 및 피드백</a:t>
            </a:r>
            <a:endParaRPr lang="en-US" altLang="ko-KR" sz="2500" b="1" dirty="0" smtClean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48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6F6022DB-F763-6AFF-7C81-F821D5C17A6F}"/>
              </a:ext>
            </a:extLst>
          </p:cNvPr>
          <p:cNvGrpSpPr>
            <a:grpSpLocks/>
          </p:cNvGrpSpPr>
          <p:nvPr/>
        </p:nvGrpSpPr>
        <p:grpSpPr>
          <a:xfrm>
            <a:off x="246505" y="524038"/>
            <a:ext cx="5028881" cy="5053439"/>
            <a:chOff x="413680" y="524038"/>
            <a:chExt cx="5028881" cy="505343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xmlns="" id="{A833E289-8354-7828-FAE5-2983CFED17C6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xmlns="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xmlns="" id="{9332485E-FED3-A37D-A4C9-A9D2590924C3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xmlns="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595141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362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012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xmlns="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xmlns="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24722BE-820E-D466-2DF7-CF21C401685C}"/>
              </a:ext>
            </a:extLst>
          </p:cNvPr>
          <p:cNvSpPr txBox="1"/>
          <p:nvPr/>
        </p:nvSpPr>
        <p:spPr>
          <a:xfrm>
            <a:off x="1159892" y="645387"/>
            <a:ext cx="34435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err="1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순그린</a:t>
            </a:r>
            <a:r>
              <a:rPr lang="ko-KR" altLang="en-US" sz="40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 </a:t>
            </a:r>
            <a:r>
              <a:rPr lang="ko-KR" altLang="en-US" sz="4000" b="1" dirty="0" err="1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팀소개</a:t>
            </a:r>
            <a:endParaRPr lang="ko-KR" altLang="en-US" sz="40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C096463-0CC4-7FEC-05D8-A0B059133785}"/>
              </a:ext>
            </a:extLst>
          </p:cNvPr>
          <p:cNvSpPr txBox="1"/>
          <p:nvPr/>
        </p:nvSpPr>
        <p:spPr>
          <a:xfrm>
            <a:off x="595141" y="1679820"/>
            <a:ext cx="184731" cy="6515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800" b="1" dirty="0">
              <a:solidFill>
                <a:schemeClr val="accent6">
                  <a:lumMod val="50000"/>
                </a:schemeClr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47A06E9-5531-6A28-9673-CEBFEF5E2855}"/>
              </a:ext>
            </a:extLst>
          </p:cNvPr>
          <p:cNvSpPr txBox="1"/>
          <p:nvPr/>
        </p:nvSpPr>
        <p:spPr>
          <a:xfrm>
            <a:off x="1273165" y="1277538"/>
            <a:ext cx="3220753" cy="669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녹색 </a:t>
            </a:r>
            <a:r>
              <a:rPr lang="ko-KR" altLang="en-US" sz="25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오樂실</a:t>
            </a:r>
            <a:r>
              <a:rPr lang="ko-KR" altLang="en-US" sz="2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프로젝트</a:t>
            </a:r>
            <a:endParaRPr lang="en-US" altLang="ko-KR" sz="2500" b="1" dirty="0" smtClean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4604" y="4299324"/>
            <a:ext cx="466947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err="1" smtClean="0">
                <a:latin typeface="HY동녘M" panose="02030600000101010101" pitchFamily="18" charset="-127"/>
                <a:ea typeface="HY동녘M" panose="02030600000101010101" pitchFamily="18" charset="-127"/>
              </a:rPr>
              <a:t>순그린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 팀의 녹색 </a:t>
            </a:r>
            <a:r>
              <a:rPr lang="ko-KR" altLang="en-US" sz="1300" b="1" dirty="0" err="1" smtClean="0">
                <a:latin typeface="HY동녘M" panose="02030600000101010101" pitchFamily="18" charset="-127"/>
                <a:ea typeface="HY동녘M" panose="02030600000101010101" pitchFamily="18" charset="-127"/>
              </a:rPr>
              <a:t>오樂실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 프로젝트는 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SDGs 17 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중 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12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번 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‘</a:t>
            </a:r>
            <a:r>
              <a:rPr lang="ko-KR" altLang="en-US" sz="1300" b="1" dirty="0" err="1" smtClean="0">
                <a:latin typeface="HY동녘M" panose="02030600000101010101" pitchFamily="18" charset="-127"/>
                <a:ea typeface="HY동녘M" panose="02030600000101010101" pitchFamily="18" charset="-127"/>
              </a:rPr>
              <a:t>지속가능한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 소비와 생산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’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을 지표로 삼아 환경 보호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</a:p>
          <a:p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실천의 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5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가지 즐거움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(</a:t>
            </a:r>
            <a:r>
              <a:rPr lang="ko-KR" altLang="en-US" sz="13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리필스테이션</a:t>
            </a:r>
            <a:r>
              <a:rPr lang="en-US" altLang="ko-KR" sz="13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분리수거</a:t>
            </a:r>
            <a:r>
              <a:rPr lang="en-US" altLang="ko-KR" sz="13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플로깅</a:t>
            </a:r>
            <a:r>
              <a:rPr lang="en-US" altLang="ko-KR" sz="13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온라인 </a:t>
            </a:r>
            <a:r>
              <a:rPr lang="ko-KR" altLang="en-US" sz="13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챌린지</a:t>
            </a:r>
            <a:r>
              <a:rPr lang="en-US" altLang="ko-KR" sz="13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업사이클링</a:t>
            </a:r>
            <a:r>
              <a:rPr lang="en-US" altLang="ko-KR" sz="13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)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을 테마로 활동을 기획했습니다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.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70" y="1985424"/>
            <a:ext cx="4313560" cy="207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39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6F6022DB-F763-6AFF-7C81-F821D5C17A6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xmlns="" id="{A833E289-8354-7828-FAE5-2983CFED17C6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xmlns="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xmlns="" id="{9332485E-FED3-A37D-A4C9-A9D2590924C3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xmlns="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595141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292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5942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xmlns="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xmlns="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24722BE-820E-D466-2DF7-CF21C401685C}"/>
              </a:ext>
            </a:extLst>
          </p:cNvPr>
          <p:cNvSpPr txBox="1"/>
          <p:nvPr/>
        </p:nvSpPr>
        <p:spPr>
          <a:xfrm>
            <a:off x="1159892" y="645387"/>
            <a:ext cx="34435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err="1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순그린</a:t>
            </a:r>
            <a:r>
              <a:rPr lang="ko-KR" altLang="en-US" sz="40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 </a:t>
            </a:r>
            <a:r>
              <a:rPr lang="ko-KR" altLang="en-US" sz="4000" b="1" dirty="0" err="1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팀소개</a:t>
            </a:r>
            <a:endParaRPr lang="ko-KR" altLang="en-US" sz="40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C096463-0CC4-7FEC-05D8-A0B059133785}"/>
              </a:ext>
            </a:extLst>
          </p:cNvPr>
          <p:cNvSpPr txBox="1"/>
          <p:nvPr/>
        </p:nvSpPr>
        <p:spPr>
          <a:xfrm>
            <a:off x="595141" y="1679820"/>
            <a:ext cx="184731" cy="6515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800" b="1" dirty="0">
              <a:solidFill>
                <a:schemeClr val="accent6">
                  <a:lumMod val="50000"/>
                </a:schemeClr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47A06E9-5531-6A28-9673-CEBFEF5E2855}"/>
              </a:ext>
            </a:extLst>
          </p:cNvPr>
          <p:cNvSpPr txBox="1"/>
          <p:nvPr/>
        </p:nvSpPr>
        <p:spPr>
          <a:xfrm>
            <a:off x="1134214" y="1386817"/>
            <a:ext cx="3406702" cy="669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5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팀원소개</a:t>
            </a:r>
            <a:r>
              <a:rPr lang="ko-KR" altLang="en-US" sz="2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 및 업무분장</a:t>
            </a:r>
            <a:endParaRPr lang="en-US" altLang="ko-KR" sz="2500" b="1" dirty="0" smtClean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24722BE-820E-D466-2DF7-CF21C401685C}"/>
              </a:ext>
            </a:extLst>
          </p:cNvPr>
          <p:cNvSpPr txBox="1"/>
          <p:nvPr/>
        </p:nvSpPr>
        <p:spPr>
          <a:xfrm>
            <a:off x="1168790" y="2239730"/>
            <a:ext cx="414610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송민영 </a:t>
            </a:r>
            <a:r>
              <a:rPr lang="en-US" altLang="ko-KR" sz="25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: </a:t>
            </a:r>
            <a:r>
              <a:rPr lang="ko-KR" altLang="en-US" sz="25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팀장</a:t>
            </a:r>
            <a:r>
              <a:rPr lang="en-US" altLang="ko-KR" sz="25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25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대외협력</a:t>
            </a:r>
            <a:endParaRPr lang="ko-KR" altLang="en-US" sz="25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xmlns="" id="{B3356247-1651-AB6F-01E1-12C12C01B1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7550">
            <a:off x="558420" y="2169020"/>
            <a:ext cx="655053" cy="624347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A24722BE-820E-D466-2DF7-CF21C401685C}"/>
              </a:ext>
            </a:extLst>
          </p:cNvPr>
          <p:cNvSpPr txBox="1"/>
          <p:nvPr/>
        </p:nvSpPr>
        <p:spPr>
          <a:xfrm>
            <a:off x="1168790" y="2865657"/>
            <a:ext cx="414610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김현정 </a:t>
            </a:r>
            <a:r>
              <a:rPr lang="en-US" altLang="ko-KR" sz="25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: </a:t>
            </a:r>
            <a:r>
              <a:rPr lang="ko-KR" altLang="en-US" sz="25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총무</a:t>
            </a:r>
            <a:r>
              <a:rPr lang="en-US" altLang="ko-KR" sz="25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2500" b="1" dirty="0" err="1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회의기록</a:t>
            </a:r>
            <a:endParaRPr lang="ko-KR" altLang="en-US" sz="25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24722BE-820E-D466-2DF7-CF21C401685C}"/>
              </a:ext>
            </a:extLst>
          </p:cNvPr>
          <p:cNvSpPr txBox="1"/>
          <p:nvPr/>
        </p:nvSpPr>
        <p:spPr>
          <a:xfrm>
            <a:off x="1168790" y="3492055"/>
            <a:ext cx="414610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 err="1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박찬진</a:t>
            </a:r>
            <a:r>
              <a:rPr lang="ko-KR" altLang="en-US" sz="25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en-US" altLang="ko-KR" sz="25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: </a:t>
            </a:r>
            <a:r>
              <a:rPr lang="ko-KR" altLang="en-US" sz="25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서기</a:t>
            </a:r>
            <a:r>
              <a:rPr lang="en-US" altLang="ko-KR" sz="25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25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일정관리</a:t>
            </a:r>
            <a:endParaRPr lang="ko-KR" altLang="en-US" sz="25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A24722BE-820E-D466-2DF7-CF21C401685C}"/>
              </a:ext>
            </a:extLst>
          </p:cNvPr>
          <p:cNvSpPr txBox="1"/>
          <p:nvPr/>
        </p:nvSpPr>
        <p:spPr>
          <a:xfrm>
            <a:off x="1168790" y="4111160"/>
            <a:ext cx="414610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박재민 </a:t>
            </a:r>
            <a:r>
              <a:rPr lang="en-US" altLang="ko-KR" sz="25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: </a:t>
            </a:r>
            <a:r>
              <a:rPr lang="ko-KR" altLang="en-US" sz="25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마케팅</a:t>
            </a:r>
            <a:r>
              <a:rPr lang="en-US" altLang="ko-KR" sz="25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25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대외협력</a:t>
            </a:r>
            <a:endParaRPr lang="ko-KR" altLang="en-US" sz="25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A24722BE-820E-D466-2DF7-CF21C401685C}"/>
              </a:ext>
            </a:extLst>
          </p:cNvPr>
          <p:cNvSpPr txBox="1"/>
          <p:nvPr/>
        </p:nvSpPr>
        <p:spPr>
          <a:xfrm>
            <a:off x="1168790" y="4744848"/>
            <a:ext cx="414610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 err="1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송예원</a:t>
            </a:r>
            <a:r>
              <a:rPr lang="ko-KR" altLang="en-US" sz="25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en-US" altLang="ko-KR" sz="25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: </a:t>
            </a:r>
            <a:r>
              <a:rPr lang="ko-KR" altLang="en-US" sz="2500" b="1" dirty="0" err="1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자료정리</a:t>
            </a:r>
            <a:r>
              <a:rPr lang="en-US" altLang="ko-KR" sz="25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25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홍보담당</a:t>
            </a:r>
            <a:endParaRPr lang="ko-KR" altLang="en-US" sz="25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xmlns="" id="{B9669A12-64D8-050F-938C-4E1B951BE16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17" t="7154" r="13132" b="17670"/>
          <a:stretch/>
        </p:blipFill>
        <p:spPr>
          <a:xfrm>
            <a:off x="558346" y="4082034"/>
            <a:ext cx="655200" cy="622800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xmlns="" id="{D35997FB-053E-6A4A-989B-F7FE62FB2ECA}"/>
              </a:ext>
            </a:extLst>
          </p:cNvPr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60" y="4669899"/>
            <a:ext cx="879908" cy="768660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xmlns="" id="{A9B46ED8-0C60-B4B2-FE8F-AD36768ABA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60" y="2734142"/>
            <a:ext cx="760372" cy="752304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xmlns="" id="{D0EEA941-D506-E727-1523-7F33CDFC119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54" y="3494606"/>
            <a:ext cx="742046" cy="59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50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2A0A4B4E-DD0C-4080-1F5F-A56D2DC71060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A34927D7-9141-5582-8DC9-CD165D7FBD01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xmlns="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99146C71-ED3F-8242-C099-16BEC293E204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xmlns="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963735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292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288DBF5-B738-A3AE-88C9-C1B6A90FE99C}"/>
              </a:ext>
            </a:extLst>
          </p:cNvPr>
          <p:cNvSpPr txBox="1"/>
          <p:nvPr/>
        </p:nvSpPr>
        <p:spPr>
          <a:xfrm>
            <a:off x="4222751" y="125066"/>
            <a:ext cx="15731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xmlns="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xmlns="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24722BE-820E-D466-2DF7-CF21C401685C}"/>
              </a:ext>
            </a:extLst>
          </p:cNvPr>
          <p:cNvSpPr txBox="1"/>
          <p:nvPr/>
        </p:nvSpPr>
        <p:spPr>
          <a:xfrm>
            <a:off x="1528486" y="645387"/>
            <a:ext cx="32576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9</a:t>
            </a:r>
            <a:r>
              <a:rPr lang="ko-KR" altLang="en-US" sz="40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월 활동보고</a:t>
            </a:r>
            <a:endParaRPr lang="ko-KR" altLang="en-US" sz="40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47A06E9-5531-6A28-9673-CEBFEF5E2855}"/>
              </a:ext>
            </a:extLst>
          </p:cNvPr>
          <p:cNvSpPr txBox="1"/>
          <p:nvPr/>
        </p:nvSpPr>
        <p:spPr>
          <a:xfrm>
            <a:off x="1043935" y="2103106"/>
            <a:ext cx="3865161" cy="263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en-US" altLang="ko-KR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1. </a:t>
            </a:r>
            <a:r>
              <a:rPr lang="ko-KR" altLang="en-US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녹색 오락실 프로젝트 기획</a:t>
            </a:r>
            <a:endParaRPr lang="en-US" altLang="ko-KR" sz="2200" b="1" dirty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ctr">
              <a:lnSpc>
                <a:spcPct val="250000"/>
              </a:lnSpc>
            </a:pPr>
            <a:r>
              <a:rPr lang="en-US" altLang="ko-KR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2. </a:t>
            </a:r>
            <a:r>
              <a:rPr lang="ko-KR" altLang="en-US" sz="22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순그린</a:t>
            </a:r>
            <a:r>
              <a:rPr lang="ko-KR" altLang="en-US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en-US" altLang="ko-KR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SNS </a:t>
            </a:r>
            <a:r>
              <a:rPr lang="ko-KR" altLang="en-US" sz="22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팀계정</a:t>
            </a:r>
            <a:r>
              <a:rPr lang="ko-KR" altLang="en-US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만들기</a:t>
            </a:r>
            <a:endParaRPr lang="en-US" altLang="ko-KR" sz="2200" b="1" dirty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ctr">
              <a:lnSpc>
                <a:spcPct val="250000"/>
              </a:lnSpc>
            </a:pPr>
            <a:r>
              <a:rPr lang="en-US" altLang="ko-KR" sz="22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3</a:t>
            </a:r>
            <a:r>
              <a:rPr lang="en-US" altLang="ko-KR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. </a:t>
            </a:r>
            <a:r>
              <a:rPr lang="ko-KR" altLang="en-US" sz="22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플로깅</a:t>
            </a:r>
            <a:r>
              <a:rPr lang="ko-KR" altLang="en-US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참여 벤치마킹</a:t>
            </a:r>
            <a:endParaRPr lang="en-US" altLang="ko-KR" sz="2200" b="1" dirty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47A06E9-5531-6A28-9673-CEBFEF5E2855}"/>
              </a:ext>
            </a:extLst>
          </p:cNvPr>
          <p:cNvSpPr txBox="1"/>
          <p:nvPr/>
        </p:nvSpPr>
        <p:spPr>
          <a:xfrm>
            <a:off x="1611589" y="1358957"/>
            <a:ext cx="2536272" cy="669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5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순그린</a:t>
            </a:r>
            <a:r>
              <a:rPr lang="ko-KR" altLang="en-US" sz="2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en-US" altLang="ko-KR" sz="2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9</a:t>
            </a:r>
            <a:r>
              <a:rPr lang="ko-KR" altLang="en-US" sz="2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월 활동</a:t>
            </a:r>
            <a:endParaRPr lang="en-US" altLang="ko-KR" sz="2500" b="1" dirty="0" smtClean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4926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2A0A4B4E-DD0C-4080-1F5F-A56D2DC71060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A34927D7-9141-5582-8DC9-CD165D7FBD01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xmlns="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99146C71-ED3F-8242-C099-16BEC293E204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xmlns="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963735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362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0830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xmlns="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47A06E9-5531-6A28-9673-CEBFEF5E2855}"/>
              </a:ext>
            </a:extLst>
          </p:cNvPr>
          <p:cNvSpPr txBox="1"/>
          <p:nvPr/>
        </p:nvSpPr>
        <p:spPr>
          <a:xfrm>
            <a:off x="736159" y="1380654"/>
            <a:ext cx="4350871" cy="669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1. </a:t>
            </a:r>
            <a:r>
              <a:rPr lang="ko-KR" altLang="en-US" sz="2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녹색 오락실 프로젝트 기획</a:t>
            </a:r>
            <a:endParaRPr lang="en-US" altLang="ko-KR" sz="2500" b="1" dirty="0" smtClean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xmlns="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24722BE-820E-D466-2DF7-CF21C401685C}"/>
              </a:ext>
            </a:extLst>
          </p:cNvPr>
          <p:cNvSpPr txBox="1"/>
          <p:nvPr/>
        </p:nvSpPr>
        <p:spPr>
          <a:xfrm>
            <a:off x="1528486" y="645387"/>
            <a:ext cx="32576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9</a:t>
            </a:r>
            <a:r>
              <a:rPr lang="ko-KR" altLang="en-US" sz="40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월 활동보고</a:t>
            </a:r>
            <a:endParaRPr lang="ko-KR" altLang="en-US" sz="40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8150" y="4417621"/>
            <a:ext cx="47860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개인별 일정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/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거리 상 문제로 한자리에 모여 대면 회의를 </a:t>
            </a:r>
            <a:endParaRPr lang="en-US" altLang="ko-KR" sz="1300" b="1" dirty="0" smtClean="0"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진행하기 어려워 구글 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Meet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를 사용하여 녹색 </a:t>
            </a:r>
            <a:r>
              <a:rPr lang="ko-KR" altLang="en-US" sz="1300" b="1" dirty="0" err="1" smtClean="0">
                <a:latin typeface="HY동녘M" panose="02030600000101010101" pitchFamily="18" charset="-127"/>
                <a:ea typeface="HY동녘M" panose="02030600000101010101" pitchFamily="18" charset="-127"/>
              </a:rPr>
              <a:t>오樂실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 프로젝트 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(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리필스테이션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온라인 </a:t>
            </a:r>
            <a:r>
              <a:rPr lang="ko-KR" altLang="en-US" sz="1300" b="1" dirty="0" err="1" smtClean="0">
                <a:latin typeface="HY동녘M" panose="02030600000101010101" pitchFamily="18" charset="-127"/>
                <a:ea typeface="HY동녘M" panose="02030600000101010101" pitchFamily="18" charset="-127"/>
              </a:rPr>
              <a:t>챌린지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 err="1" smtClean="0">
                <a:latin typeface="HY동녘M" panose="02030600000101010101" pitchFamily="18" charset="-127"/>
                <a:ea typeface="HY동녘M" panose="02030600000101010101" pitchFamily="18" charset="-127"/>
              </a:rPr>
              <a:t>플로깅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)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에 대한 전체 회의를 진행한 후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ko-KR" altLang="en-US" sz="1300" b="1" dirty="0" err="1" smtClean="0">
                <a:latin typeface="HY동녘M" panose="02030600000101010101" pitchFamily="18" charset="-127"/>
                <a:ea typeface="HY동녘M" panose="02030600000101010101" pitchFamily="18" charset="-127"/>
              </a:rPr>
              <a:t>순천팀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 err="1" smtClean="0">
                <a:latin typeface="HY동녘M" panose="02030600000101010101" pitchFamily="18" charset="-127"/>
                <a:ea typeface="HY동녘M" panose="02030600000101010101" pitchFamily="18" charset="-127"/>
              </a:rPr>
              <a:t>광주팀으로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 나눠 세부사항을 기획했습니다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.</a:t>
            </a:r>
            <a:endParaRPr lang="ko-KR" altLang="en-US" sz="1300" b="1" dirty="0"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" t="1739" r="3571" b="2089"/>
          <a:stretch/>
        </p:blipFill>
        <p:spPr>
          <a:xfrm>
            <a:off x="608150" y="2223090"/>
            <a:ext cx="2215662" cy="204857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812" y="2234253"/>
            <a:ext cx="2398245" cy="2037413"/>
          </a:xfrm>
          <a:prstGeom prst="rect">
            <a:avLst/>
          </a:prstGeom>
          <a:ln>
            <a:noFill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049500" y="1990385"/>
            <a:ext cx="22467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순그린</a:t>
            </a:r>
            <a:r>
              <a:rPr lang="en-US" altLang="ko-KR" sz="1200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_9</a:t>
            </a:r>
            <a:r>
              <a:rPr lang="ko-KR" altLang="en-US" sz="1200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월</a:t>
            </a:r>
            <a:r>
              <a:rPr lang="en-US" altLang="ko-KR" sz="1200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_</a:t>
            </a:r>
            <a:r>
              <a:rPr lang="ko-KR" altLang="en-US" sz="1200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회의</a:t>
            </a:r>
            <a:endParaRPr lang="ko-KR" altLang="en-US" sz="1200" dirty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6737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2A0A4B4E-DD0C-4080-1F5F-A56D2DC71060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A34927D7-9141-5582-8DC9-CD165D7FBD01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xmlns="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99146C71-ED3F-8242-C099-16BEC293E204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xmlns="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963735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362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012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xmlns="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47A06E9-5531-6A28-9673-CEBFEF5E2855}"/>
              </a:ext>
            </a:extLst>
          </p:cNvPr>
          <p:cNvSpPr txBox="1"/>
          <p:nvPr/>
        </p:nvSpPr>
        <p:spPr>
          <a:xfrm>
            <a:off x="1261333" y="1374332"/>
            <a:ext cx="3106941" cy="669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2. </a:t>
            </a:r>
            <a:r>
              <a:rPr lang="ko-KR" altLang="en-US" sz="2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팀 </a:t>
            </a:r>
            <a:r>
              <a:rPr lang="en-US" altLang="ko-KR" sz="2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SNS </a:t>
            </a:r>
            <a:r>
              <a:rPr lang="ko-KR" altLang="en-US" sz="2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계정 생성</a:t>
            </a:r>
            <a:endParaRPr lang="en-US" altLang="ko-KR" sz="2500" b="1" dirty="0" smtClean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xmlns="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24722BE-820E-D466-2DF7-CF21C401685C}"/>
              </a:ext>
            </a:extLst>
          </p:cNvPr>
          <p:cNvSpPr txBox="1"/>
          <p:nvPr/>
        </p:nvSpPr>
        <p:spPr>
          <a:xfrm>
            <a:off x="1528486" y="645387"/>
            <a:ext cx="32576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9</a:t>
            </a:r>
            <a:r>
              <a:rPr lang="ko-KR" altLang="en-US" sz="40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월 활동보고</a:t>
            </a:r>
            <a:endParaRPr lang="ko-KR" altLang="en-US" sz="40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3508" y="4431628"/>
            <a:ext cx="47860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err="1" smtClean="0">
                <a:latin typeface="HY동녘M" panose="02030600000101010101" pitchFamily="18" charset="-127"/>
                <a:ea typeface="HY동녘M" panose="02030600000101010101" pitchFamily="18" charset="-127"/>
              </a:rPr>
              <a:t>녹색오樂실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 프로젝트</a:t>
            </a:r>
            <a:r>
              <a:rPr lang="en-US" altLang="ko-KR" sz="13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(</a:t>
            </a:r>
            <a:r>
              <a:rPr lang="ko-KR" altLang="en-US" sz="13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리필스테이션</a:t>
            </a:r>
            <a:r>
              <a:rPr lang="en-US" altLang="ko-KR" sz="13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온라인 </a:t>
            </a:r>
            <a:r>
              <a:rPr lang="ko-KR" altLang="en-US" sz="1300" b="1" dirty="0" err="1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챌</a:t>
            </a:r>
            <a:r>
              <a:rPr lang="ko-KR" altLang="en-US" sz="13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린지</a:t>
            </a:r>
            <a:r>
              <a:rPr lang="en-US" altLang="ko-KR" sz="13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플로깅</a:t>
            </a:r>
            <a:r>
              <a:rPr lang="en-US" altLang="ko-KR" sz="13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ko-KR" altLang="en-US" sz="13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등</a:t>
            </a:r>
            <a:r>
              <a:rPr lang="en-US" altLang="ko-KR" sz="13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)</a:t>
            </a:r>
            <a:r>
              <a:rPr lang="ko-KR" altLang="en-US" sz="13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ko-KR" altLang="en-US" sz="1300" b="1" dirty="0" err="1" smtClean="0">
                <a:latin typeface="HY동녘M" panose="02030600000101010101" pitchFamily="18" charset="-127"/>
                <a:ea typeface="HY동녘M" panose="02030600000101010101" pitchFamily="18" charset="-127"/>
              </a:rPr>
              <a:t>순그린이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 진행하는 프로젝트를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홍보하고 관심과 참여를 유도하기 위해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계정을 만들었고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,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 이후 팀 마스코트를 활용한 프로필 사진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팀 소개 및 팀원 소개 </a:t>
            </a:r>
            <a:r>
              <a:rPr lang="ko-KR" altLang="en-US" sz="1300" b="1" dirty="0" err="1" smtClean="0">
                <a:latin typeface="HY동녘M" panose="02030600000101010101" pitchFamily="18" charset="-127"/>
                <a:ea typeface="HY동녘M" panose="02030600000101010101" pitchFamily="18" charset="-127"/>
              </a:rPr>
              <a:t>게시글을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 만들었습니다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.</a:t>
            </a:r>
            <a:endParaRPr lang="ko-KR" altLang="en-US" sz="1300" b="1" dirty="0"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72"/>
          <a:stretch/>
        </p:blipFill>
        <p:spPr>
          <a:xfrm>
            <a:off x="510471" y="1952666"/>
            <a:ext cx="2627478" cy="220926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725" y="1963460"/>
            <a:ext cx="2404258" cy="218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31486" y="4081024"/>
            <a:ext cx="2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solidFill>
                  <a:srgbClr val="002060"/>
                </a:solidFill>
                <a:latin typeface="Algerian" panose="04020705040A02060702" pitchFamily="82" charset="0"/>
              </a:rPr>
              <a:t>https://www.instagram.com/_sun.green_/</a:t>
            </a:r>
            <a:endParaRPr lang="ko-KR" altLang="en-US" sz="1000" b="1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80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2A0A4B4E-DD0C-4080-1F5F-A56D2DC71060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A34927D7-9141-5582-8DC9-CD165D7FBD01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xmlns="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99146C71-ED3F-8242-C099-16BEC293E204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xmlns="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963735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292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012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xmlns="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47A06E9-5531-6A28-9673-CEBFEF5E2855}"/>
              </a:ext>
            </a:extLst>
          </p:cNvPr>
          <p:cNvSpPr txBox="1"/>
          <p:nvPr/>
        </p:nvSpPr>
        <p:spPr>
          <a:xfrm>
            <a:off x="1023095" y="1374332"/>
            <a:ext cx="3719288" cy="669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3</a:t>
            </a:r>
            <a:r>
              <a:rPr lang="en-US" altLang="ko-KR" sz="2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. </a:t>
            </a:r>
            <a:r>
              <a:rPr lang="ko-KR" altLang="en-US" sz="25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플로깅</a:t>
            </a:r>
            <a:r>
              <a:rPr lang="ko-KR" altLang="en-US" sz="2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참여</a:t>
            </a:r>
            <a:r>
              <a:rPr lang="en-US" altLang="ko-KR" sz="2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(</a:t>
            </a:r>
            <a:r>
              <a:rPr lang="ko-KR" altLang="en-US" sz="2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벤치마킹</a:t>
            </a:r>
            <a:r>
              <a:rPr lang="en-US" altLang="ko-KR" sz="2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)</a:t>
            </a: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xmlns="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24722BE-820E-D466-2DF7-CF21C401685C}"/>
              </a:ext>
            </a:extLst>
          </p:cNvPr>
          <p:cNvSpPr txBox="1"/>
          <p:nvPr/>
        </p:nvSpPr>
        <p:spPr>
          <a:xfrm>
            <a:off x="1528486" y="645387"/>
            <a:ext cx="32576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9</a:t>
            </a:r>
            <a:r>
              <a:rPr lang="ko-KR" altLang="en-US" sz="40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월 활동보고</a:t>
            </a:r>
            <a:endParaRPr lang="ko-KR" altLang="en-US" sz="40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4432" y="4408384"/>
            <a:ext cx="471796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err="1" smtClean="0">
                <a:latin typeface="HY동녘M" panose="02030600000101010101" pitchFamily="18" charset="-127"/>
                <a:ea typeface="HY동녘M" panose="02030600000101010101" pitchFamily="18" charset="-127"/>
              </a:rPr>
              <a:t>녹색오樂실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 프로젝트로 기획하고 있는 </a:t>
            </a:r>
            <a:r>
              <a:rPr lang="ko-KR" altLang="en-US" sz="1300" b="1" dirty="0" err="1" smtClean="0">
                <a:latin typeface="HY동녘M" panose="02030600000101010101" pitchFamily="18" charset="-127"/>
                <a:ea typeface="HY동녘M" panose="02030600000101010101" pitchFamily="18" charset="-127"/>
              </a:rPr>
              <a:t>플로깅에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 대해서 벤치 </a:t>
            </a:r>
            <a:r>
              <a:rPr lang="ko-KR" altLang="en-US" sz="1300" b="1" dirty="0" err="1" smtClean="0">
                <a:latin typeface="HY동녘M" panose="02030600000101010101" pitchFamily="18" charset="-127"/>
                <a:ea typeface="HY동녘M" panose="02030600000101010101" pitchFamily="18" charset="-127"/>
              </a:rPr>
              <a:t>마킹하기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 위해 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‘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순천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YMCA’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에서 진행하는 </a:t>
            </a:r>
            <a:r>
              <a:rPr lang="ko-KR" altLang="en-US" sz="1300" b="1" dirty="0" err="1" smtClean="0">
                <a:latin typeface="HY동녘M" panose="02030600000101010101" pitchFamily="18" charset="-127"/>
                <a:ea typeface="HY동녘M" panose="02030600000101010101" pitchFamily="18" charset="-127"/>
              </a:rPr>
              <a:t>플로깅에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 직접 참여하여 홍보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장소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진행 등 다양한 부분을 배운 후 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‘</a:t>
            </a:r>
            <a:r>
              <a:rPr lang="ko-KR" altLang="en-US" sz="1300" b="1" dirty="0" err="1" smtClean="0">
                <a:latin typeface="HY동녘M" panose="02030600000101010101" pitchFamily="18" charset="-127"/>
                <a:ea typeface="HY동녘M" panose="02030600000101010101" pitchFamily="18" charset="-127"/>
              </a:rPr>
              <a:t>순그린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’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 만의 </a:t>
            </a:r>
            <a:r>
              <a:rPr lang="ko-KR" altLang="en-US" sz="1300" b="1" dirty="0" err="1" smtClean="0">
                <a:latin typeface="HY동녘M" panose="02030600000101010101" pitchFamily="18" charset="-127"/>
                <a:ea typeface="HY동녘M" panose="02030600000101010101" pitchFamily="18" charset="-127"/>
              </a:rPr>
              <a:t>개성있는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ko-KR" altLang="en-US" sz="1300" b="1" dirty="0" err="1" smtClean="0">
                <a:latin typeface="HY동녘M" panose="02030600000101010101" pitchFamily="18" charset="-127"/>
                <a:ea typeface="HY동녘M" panose="02030600000101010101" pitchFamily="18" charset="-127"/>
              </a:rPr>
              <a:t>플로깅</a:t>
            </a:r>
            <a:r>
              <a:rPr lang="ko-KR" altLang="en-US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 활동을 기획했습니다</a:t>
            </a:r>
            <a:r>
              <a:rPr lang="en-US" altLang="ko-KR" sz="13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.</a:t>
            </a:r>
            <a:endParaRPr lang="ko-KR" altLang="en-US" sz="1300" b="1" dirty="0"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215" y="1935441"/>
            <a:ext cx="2274222" cy="229893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20" y="1935440"/>
            <a:ext cx="2496295" cy="2298934"/>
          </a:xfrm>
          <a:prstGeom prst="rect">
            <a:avLst/>
          </a:prstGeom>
        </p:spPr>
      </p:pic>
      <p:sp>
        <p:nvSpPr>
          <p:cNvPr id="6" name="타원 5"/>
          <p:cNvSpPr/>
          <p:nvPr/>
        </p:nvSpPr>
        <p:spPr>
          <a:xfrm>
            <a:off x="1166047" y="2926115"/>
            <a:ext cx="308769" cy="31758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264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5C275257-372D-15C0-F1BE-B8A495CB549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88C00D85-1573-B21D-63A3-54A717B5955E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xmlns="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4FF9B756-A5BD-6F6D-569C-4DC473E15288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xmlns="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811663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A0C7F5F-7870-4513-9F5E-DE745EDB9412}"/>
              </a:ext>
            </a:extLst>
          </p:cNvPr>
          <p:cNvSpPr txBox="1"/>
          <p:nvPr/>
        </p:nvSpPr>
        <p:spPr>
          <a:xfrm>
            <a:off x="152545" y="126051"/>
            <a:ext cx="3357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5872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xmlns="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xmlns="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24722BE-820E-D466-2DF7-CF21C401685C}"/>
              </a:ext>
            </a:extLst>
          </p:cNvPr>
          <p:cNvSpPr txBox="1"/>
          <p:nvPr/>
        </p:nvSpPr>
        <p:spPr>
          <a:xfrm>
            <a:off x="1376414" y="645387"/>
            <a:ext cx="39693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err="1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활동평가</a:t>
            </a:r>
            <a:r>
              <a:rPr lang="en-US" altLang="ko-KR" sz="40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(O</a:t>
            </a:r>
            <a:r>
              <a:rPr lang="ko-KR" altLang="en-US" sz="40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△</a:t>
            </a:r>
            <a:r>
              <a:rPr lang="en-US" altLang="ko-KR" sz="40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X)</a:t>
            </a:r>
            <a:endParaRPr lang="ko-KR" altLang="en-US" sz="40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095136"/>
              </p:ext>
            </p:extLst>
          </p:nvPr>
        </p:nvGraphicFramePr>
        <p:xfrm>
          <a:off x="743088" y="2032427"/>
          <a:ext cx="4301410" cy="303996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60282">
                  <a:extLst>
                    <a:ext uri="{9D8B030D-6E8A-4147-A177-3AD203B41FA5}">
                      <a16:colId xmlns:a16="http://schemas.microsoft.com/office/drawing/2014/main" xmlns="" val="3706273093"/>
                    </a:ext>
                  </a:extLst>
                </a:gridCol>
                <a:gridCol w="860282">
                  <a:extLst>
                    <a:ext uri="{9D8B030D-6E8A-4147-A177-3AD203B41FA5}">
                      <a16:colId xmlns:a16="http://schemas.microsoft.com/office/drawing/2014/main" xmlns="" val="2901666911"/>
                    </a:ext>
                  </a:extLst>
                </a:gridCol>
                <a:gridCol w="860282">
                  <a:extLst>
                    <a:ext uri="{9D8B030D-6E8A-4147-A177-3AD203B41FA5}">
                      <a16:colId xmlns:a16="http://schemas.microsoft.com/office/drawing/2014/main" xmlns="" val="461709107"/>
                    </a:ext>
                  </a:extLst>
                </a:gridCol>
                <a:gridCol w="860282">
                  <a:extLst>
                    <a:ext uri="{9D8B030D-6E8A-4147-A177-3AD203B41FA5}">
                      <a16:colId xmlns:a16="http://schemas.microsoft.com/office/drawing/2014/main" xmlns="" val="3717125924"/>
                    </a:ext>
                  </a:extLst>
                </a:gridCol>
                <a:gridCol w="860282">
                  <a:extLst>
                    <a:ext uri="{9D8B030D-6E8A-4147-A177-3AD203B41FA5}">
                      <a16:colId xmlns:a16="http://schemas.microsoft.com/office/drawing/2014/main" xmlns="" val="2779398936"/>
                    </a:ext>
                  </a:extLst>
                </a:gridCol>
              </a:tblGrid>
              <a:tr h="506661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참여도</a:t>
                      </a:r>
                      <a:endParaRPr lang="ko-KR" altLang="en-US" sz="1200" b="1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진척도</a:t>
                      </a:r>
                      <a:endParaRPr lang="ko-KR" altLang="en-US" sz="1200" b="1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성취도</a:t>
                      </a:r>
                      <a:endParaRPr lang="ko-KR" altLang="en-US" sz="1200" b="1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종합</a:t>
                      </a:r>
                      <a:endParaRPr lang="ko-KR" altLang="en-US" sz="1200" b="1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37897231"/>
                  </a:ext>
                </a:extLst>
              </a:tr>
              <a:tr h="50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송민영</a:t>
                      </a:r>
                      <a:endParaRPr lang="ko-KR" altLang="en-US" sz="1200" b="1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rgbClr val="D2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B</a:t>
                      </a:r>
                      <a:endParaRPr lang="ko-KR" altLang="en-US" sz="1200" b="0" dirty="0">
                        <a:solidFill>
                          <a:srgbClr val="D2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A-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65621536"/>
                  </a:ext>
                </a:extLst>
              </a:tr>
              <a:tr h="50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김현정</a:t>
                      </a:r>
                      <a:endParaRPr lang="ko-KR" altLang="en-US" sz="1200" b="1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 smtClean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A+</a:t>
                      </a:r>
                      <a:endParaRPr lang="ko-KR" altLang="en-US" sz="1200" b="1" dirty="0" smtClean="0">
                        <a:solidFill>
                          <a:srgbClr val="FF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594327832"/>
                  </a:ext>
                </a:extLst>
              </a:tr>
              <a:tr h="50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박찬진</a:t>
                      </a:r>
                      <a:endParaRPr lang="ko-KR" altLang="en-US" sz="1200" b="1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rgbClr val="D2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B</a:t>
                      </a:r>
                      <a:endParaRPr lang="ko-KR" altLang="en-US" sz="1200" b="0" dirty="0" smtClean="0">
                        <a:solidFill>
                          <a:srgbClr val="D2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 smtClean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A-</a:t>
                      </a:r>
                      <a:endParaRPr lang="ko-KR" altLang="en-US" sz="1200" b="1" dirty="0" smtClean="0">
                        <a:solidFill>
                          <a:srgbClr val="FF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450602403"/>
                  </a:ext>
                </a:extLst>
              </a:tr>
              <a:tr h="50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박재민</a:t>
                      </a:r>
                      <a:endParaRPr lang="ko-KR" altLang="en-US" sz="1200" b="1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 smtClean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 smtClean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A+</a:t>
                      </a:r>
                      <a:endParaRPr lang="ko-KR" altLang="en-US" sz="1200" b="1" dirty="0" smtClean="0">
                        <a:solidFill>
                          <a:srgbClr val="FF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68684607"/>
                  </a:ext>
                </a:extLst>
              </a:tr>
              <a:tr h="50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송예원</a:t>
                      </a:r>
                      <a:endParaRPr lang="ko-KR" altLang="en-US" sz="1200" b="1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 smtClean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 smtClean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A+</a:t>
                      </a:r>
                      <a:endParaRPr lang="ko-KR" altLang="en-US" sz="1200" b="1" dirty="0" smtClean="0">
                        <a:solidFill>
                          <a:srgbClr val="FF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3559154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5655" y="1755428"/>
            <a:ext cx="19988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O-</a:t>
            </a:r>
            <a:r>
              <a:rPr lang="ko-KR" altLang="en-US" sz="12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적정  △</a:t>
            </a:r>
            <a:r>
              <a:rPr lang="en-US" altLang="ko-KR" sz="12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-</a:t>
            </a:r>
            <a:r>
              <a:rPr lang="ko-KR" altLang="en-US" sz="12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미흡  </a:t>
            </a:r>
            <a:r>
              <a:rPr lang="en-US" altLang="ko-KR" sz="12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X-</a:t>
            </a:r>
            <a:r>
              <a:rPr lang="ko-KR" altLang="en-US" sz="12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부족</a:t>
            </a:r>
            <a:endParaRPr lang="ko-KR" altLang="en-US" sz="1200" b="1" dirty="0"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8518">
            <a:off x="572896" y="1517008"/>
            <a:ext cx="819895" cy="87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89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5C275257-372D-15C0-F1BE-B8A495CB549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88C00D85-1573-B21D-63A3-54A717B5955E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xmlns="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4FF9B756-A5BD-6F6D-569C-4DC473E15288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xmlns="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1305559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A0C7F5F-7870-4513-9F5E-DE745EDB9412}"/>
              </a:ext>
            </a:extLst>
          </p:cNvPr>
          <p:cNvSpPr txBox="1"/>
          <p:nvPr/>
        </p:nvSpPr>
        <p:spPr>
          <a:xfrm>
            <a:off x="152545" y="126051"/>
            <a:ext cx="3357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153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xmlns="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xmlns="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24722BE-820E-D466-2DF7-CF21C401685C}"/>
              </a:ext>
            </a:extLst>
          </p:cNvPr>
          <p:cNvSpPr txBox="1"/>
          <p:nvPr/>
        </p:nvSpPr>
        <p:spPr>
          <a:xfrm>
            <a:off x="1870310" y="645387"/>
            <a:ext cx="24176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활동 소감</a:t>
            </a:r>
            <a:endParaRPr lang="ko-KR" altLang="en-US" sz="40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D4E1B08-F00D-BD47-2A6D-44FB954C02E3}"/>
              </a:ext>
            </a:extLst>
          </p:cNvPr>
          <p:cNvSpPr txBox="1"/>
          <p:nvPr/>
        </p:nvSpPr>
        <p:spPr>
          <a:xfrm>
            <a:off x="413680" y="1495681"/>
            <a:ext cx="5150092" cy="4408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    </a:t>
            </a:r>
            <a:r>
              <a:rPr lang="en-US" altLang="ko-KR" sz="1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en-US" altLang="ko-KR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#</a:t>
            </a:r>
            <a:r>
              <a:rPr lang="ko-KR" altLang="en-US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민영 </a:t>
            </a:r>
            <a:r>
              <a:rPr lang="en-US" altLang="ko-KR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: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환경으로 부터 많은 혜택을 누리며 살아왔던 나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하지만 이번 대외활동을 진행하면서 환경 문제가 얼마나 심각한지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인간들이</a:t>
            </a:r>
            <a:endParaRPr lang="en-US" altLang="ko-KR" sz="1100" b="1" dirty="0" smtClean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얼마나 </a:t>
            </a:r>
            <a:r>
              <a:rPr lang="ko-KR" altLang="en-US" sz="11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이기적이었는지에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대해서 알게 되었다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.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이렇게 환경에 대한 경각심을</a:t>
            </a:r>
            <a:endParaRPr lang="en-US" altLang="ko-KR" sz="1100" b="1" dirty="0" smtClean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가지게 된 후 일상생활 속에서 나부터 실천하자는 마음으로 </a:t>
            </a:r>
            <a:r>
              <a:rPr lang="ko-KR" altLang="en-US" sz="11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텁블러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사용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올바른 분리배출 실천 등</a:t>
            </a:r>
            <a:r>
              <a:rPr lang="en-US" altLang="ko-KR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환경보호를 위한 작은 습관들을 만들기 위해 노력했고</a:t>
            </a:r>
            <a:endParaRPr lang="en-US" altLang="ko-KR" sz="1100" b="1" dirty="0" smtClean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주변에 있는 동기들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가족들에게도 작은 습관들에 동참해 달라고 권유했다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9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월 활동을 통해서 먼저는 </a:t>
            </a:r>
            <a:r>
              <a:rPr lang="ko-KR" altLang="en-US" sz="11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순그린의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녹색 오락실 프로젝트의 구체적인 기획을 진행했는데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처음으로 참여하는 </a:t>
            </a:r>
            <a:r>
              <a:rPr lang="ko-KR" altLang="en-US" sz="11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대외활동이다보니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생각보다 어려운 부분과</a:t>
            </a:r>
            <a:endParaRPr lang="en-US" altLang="ko-KR" sz="1100" b="1" dirty="0" smtClean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부족한 부분이 많았다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.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하지만 함께 참여하는 팀원들과 </a:t>
            </a:r>
            <a:r>
              <a:rPr lang="ko-KR" altLang="en-US" sz="11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어러번의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회의를 거쳐 프로젝트가 점점 구체화 되는 것을 보니 기쁘기도하고 많이 </a:t>
            </a:r>
            <a:r>
              <a:rPr lang="ko-KR" altLang="en-US" sz="11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설렛다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.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또한 이번 </a:t>
            </a:r>
            <a:endParaRPr lang="en-US" altLang="ko-KR" sz="1100" b="1" dirty="0" smtClean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대외활동에서는 팀장을 맡게 되었는데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팀원들의 소통을 담당하고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회의를 진행하고 하는 부분에서 아직은 부족한 점이 많은 것 같아서 노력이 필요하다 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9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월 활동에서 구체화한 </a:t>
            </a:r>
            <a:r>
              <a:rPr lang="ko-KR" altLang="en-US" sz="11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순그린의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ko-KR" altLang="en-US" sz="11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녹색오락실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프로젝트를 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10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월 활동에서는</a:t>
            </a:r>
            <a:endParaRPr lang="en-US" altLang="ko-KR" sz="1100" b="1" dirty="0" smtClean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진행해볼 수 있도록 열심히 노력해야겠다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. </a:t>
            </a:r>
            <a:r>
              <a:rPr lang="ko-KR" altLang="en-US" sz="11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순그린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파이팅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en-US" altLang="ko-KR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     </a:t>
            </a:r>
            <a:endParaRPr lang="ko-KR" altLang="en-US" sz="1100" b="1" dirty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xmlns="" id="{B3356247-1651-AB6F-01E1-12C12C01B1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7550">
            <a:off x="462746" y="1426272"/>
            <a:ext cx="670316" cy="63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18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5C275257-372D-15C0-F1BE-B8A495CB549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88C00D85-1573-B21D-63A3-54A717B5955E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xmlns="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4FF9B756-A5BD-6F6D-569C-4DC473E15288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xmlns="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1305559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A0C7F5F-7870-4513-9F5E-DE745EDB9412}"/>
              </a:ext>
            </a:extLst>
          </p:cNvPr>
          <p:cNvSpPr txBox="1"/>
          <p:nvPr/>
        </p:nvSpPr>
        <p:spPr>
          <a:xfrm>
            <a:off x="152545" y="126051"/>
            <a:ext cx="3357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153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xmlns="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xmlns="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24722BE-820E-D466-2DF7-CF21C401685C}"/>
              </a:ext>
            </a:extLst>
          </p:cNvPr>
          <p:cNvSpPr txBox="1"/>
          <p:nvPr/>
        </p:nvSpPr>
        <p:spPr>
          <a:xfrm>
            <a:off x="1870310" y="645387"/>
            <a:ext cx="24176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활동 소감</a:t>
            </a:r>
            <a:endParaRPr lang="ko-KR" altLang="en-US" sz="40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D4E1B08-F00D-BD47-2A6D-44FB954C02E3}"/>
              </a:ext>
            </a:extLst>
          </p:cNvPr>
          <p:cNvSpPr txBox="1"/>
          <p:nvPr/>
        </p:nvSpPr>
        <p:spPr>
          <a:xfrm>
            <a:off x="413680" y="1495681"/>
            <a:ext cx="5150092" cy="3854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    </a:t>
            </a:r>
            <a:r>
              <a:rPr lang="en-US" altLang="ko-KR" sz="1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en-US" altLang="ko-KR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#</a:t>
            </a:r>
            <a:r>
              <a:rPr lang="ko-KR" altLang="en-US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예원 </a:t>
            </a:r>
            <a:r>
              <a:rPr lang="en-US" altLang="ko-KR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: </a:t>
            </a:r>
            <a:r>
              <a:rPr lang="ko-KR" altLang="en-US" sz="11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제로웨이스트를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활동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주제로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정하면서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내 스스로를 </a:t>
            </a:r>
            <a:endParaRPr lang="en-US" altLang="ko-KR" sz="1100" b="1" dirty="0" smtClean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반성하는 계기를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가졌다</a:t>
            </a:r>
            <a:r>
              <a:rPr lang="en-US" altLang="ko-KR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.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불편해도 리필이나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텀블러를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이용하는 사람들과 </a:t>
            </a:r>
            <a:endParaRPr lang="en-US" altLang="ko-KR" sz="1100" b="1" dirty="0" smtClean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반대로</a:t>
            </a:r>
            <a:r>
              <a:rPr lang="en-US" altLang="ko-KR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편리함을 위해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일회용품을 사용하는 사람 중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나는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어느 쪽에 가까운지 생각해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보게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되었다</a:t>
            </a:r>
            <a:r>
              <a:rPr lang="en-US" altLang="ko-KR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.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내가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이렇게 생각했던 것처럼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이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활동을 통해 많은 </a:t>
            </a:r>
            <a:endParaRPr lang="en-US" altLang="ko-KR" sz="1100" b="1" dirty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사람들이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자신의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생활습관을 되돌아봤으면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좋겠다는 생각이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들었다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.</a:t>
            </a:r>
            <a:endParaRPr lang="en-US" altLang="ko-KR" sz="1100" b="1" dirty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000" b="1" dirty="0" smtClean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000" b="1" dirty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     #</a:t>
            </a:r>
            <a:r>
              <a:rPr lang="ko-KR" altLang="en-US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찬진 </a:t>
            </a:r>
            <a:r>
              <a:rPr lang="en-US" altLang="ko-KR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: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대외활동하기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전에는 </a:t>
            </a:r>
            <a:r>
              <a:rPr lang="ko-KR" altLang="en-US" sz="11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분리수거와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ko-KR" altLang="en-US" sz="1100" b="1" dirty="0" err="1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업사이클링</a:t>
            </a:r>
            <a:r>
              <a:rPr lang="en-US" altLang="ko-KR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리필</a:t>
            </a:r>
            <a:endParaRPr lang="en-US" altLang="ko-KR" sz="1100" b="1" dirty="0" smtClean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스테이션에</a:t>
            </a:r>
            <a:r>
              <a:rPr lang="en-US" altLang="ko-KR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대해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잘 몰랐다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.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이번 대외활동을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통해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다양한 환경문제와 올바른 </a:t>
            </a:r>
            <a:r>
              <a:rPr lang="ko-KR" altLang="en-US" sz="11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분리배출에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대해 알게 되었고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이 문제를 개선해나가는 방법을 찾고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팀원들과의</a:t>
            </a:r>
            <a:endParaRPr lang="en-US" altLang="ko-KR" sz="1100" b="1" dirty="0" smtClean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회의를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통해 다양한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아이디어를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찾아 환경에 도움이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되고 싶다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.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그리고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시작한지는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얼마 되지는 않았지만 팀원들과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많이 </a:t>
            </a:r>
            <a:r>
              <a:rPr lang="ko-KR" altLang="en-US" sz="11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가까워진것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같고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앞으로의 활동들로 더욱 가까워지고 싶다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.</a:t>
            </a:r>
            <a:endParaRPr lang="ko-KR" altLang="en-US" sz="1100" b="1" dirty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D35997FB-053E-6A4A-989B-F7FE62FB2ECA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31" y="1374332"/>
            <a:ext cx="879908" cy="76866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D0EEA941-D506-E727-1523-7F33CDFC11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80" y="3392785"/>
            <a:ext cx="742046" cy="59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71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5C275257-372D-15C0-F1BE-B8A495CB549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88C00D85-1573-B21D-63A3-54A717B5955E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xmlns="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4FF9B756-A5BD-6F6D-569C-4DC473E15288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xmlns="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1305559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A0C7F5F-7870-4513-9F5E-DE745EDB9412}"/>
              </a:ext>
            </a:extLst>
          </p:cNvPr>
          <p:cNvSpPr txBox="1"/>
          <p:nvPr/>
        </p:nvSpPr>
        <p:spPr>
          <a:xfrm>
            <a:off x="152545" y="126051"/>
            <a:ext cx="3357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153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xmlns="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xmlns="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24722BE-820E-D466-2DF7-CF21C401685C}"/>
              </a:ext>
            </a:extLst>
          </p:cNvPr>
          <p:cNvSpPr txBox="1"/>
          <p:nvPr/>
        </p:nvSpPr>
        <p:spPr>
          <a:xfrm>
            <a:off x="1870310" y="645387"/>
            <a:ext cx="24176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활동 소감</a:t>
            </a:r>
            <a:endParaRPr lang="ko-KR" altLang="en-US" sz="40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D4E1B08-F00D-BD47-2A6D-44FB954C02E3}"/>
              </a:ext>
            </a:extLst>
          </p:cNvPr>
          <p:cNvSpPr txBox="1"/>
          <p:nvPr/>
        </p:nvSpPr>
        <p:spPr>
          <a:xfrm>
            <a:off x="385231" y="1495681"/>
            <a:ext cx="5150092" cy="3854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    </a:t>
            </a:r>
            <a:r>
              <a:rPr lang="en-US" altLang="ko-KR" sz="15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en-US" altLang="ko-KR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#</a:t>
            </a:r>
            <a:r>
              <a:rPr lang="ko-KR" altLang="en-US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현정 </a:t>
            </a:r>
            <a:r>
              <a:rPr lang="en-US" altLang="ko-KR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: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이번 활동을 통해서 환경과 </a:t>
            </a:r>
            <a:r>
              <a:rPr lang="en-US" altLang="ko-KR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SDGs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에 대해 더 관심을 가지게 되었다</a:t>
            </a:r>
            <a:r>
              <a:rPr lang="en-US" altLang="ko-KR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.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미리 계획했던 일정이 있었지만 학기가 시작하고 </a:t>
            </a:r>
            <a:r>
              <a:rPr lang="ko-KR" altLang="en-US" sz="1100" b="1" dirty="0" err="1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바빠지다보니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신경을 많이 쓰지 못해서 활동이 더디게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 같아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아쉬웠다</a:t>
            </a:r>
            <a:r>
              <a:rPr lang="en-US" altLang="ko-KR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.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관심을 가지고 </a:t>
            </a:r>
            <a:endParaRPr lang="en-US" altLang="ko-KR" sz="1100" b="1" dirty="0" smtClean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살펴보니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주변에 분리수거가 제대로 되지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않는 곳이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생각보다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많아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놀라웠다</a:t>
            </a:r>
            <a:r>
              <a:rPr lang="en-US" altLang="ko-KR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.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앞으로는 나라도 먼저 올바른 분리수거를 </a:t>
            </a:r>
            <a:r>
              <a:rPr lang="ko-KR" altLang="en-US" sz="11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실천해야겠다고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생각했다</a:t>
            </a:r>
            <a:r>
              <a:rPr lang="en-US" altLang="ko-KR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.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내년 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1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월까지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얼마 안 남은 </a:t>
            </a:r>
            <a:r>
              <a:rPr lang="ko-KR" altLang="en-US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짧은 시간이지만 알차게 활동할 수 있도록 노력해야겠다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!</a:t>
            </a:r>
          </a:p>
          <a:p>
            <a:pPr>
              <a:lnSpc>
                <a:spcPct val="150000"/>
              </a:lnSpc>
            </a:pPr>
            <a:endParaRPr lang="en-US" altLang="ko-KR" sz="1000" b="1" dirty="0" smtClean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000" b="1" dirty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     #</a:t>
            </a:r>
            <a:r>
              <a:rPr lang="ko-KR" altLang="en-US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재민 </a:t>
            </a:r>
            <a:r>
              <a:rPr lang="en-US" altLang="ko-KR" sz="22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: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환경과 관련된 대외활동에 참여하면서 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SDGs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에 대해</a:t>
            </a:r>
            <a:endParaRPr lang="en-US" altLang="ko-KR" sz="1100" b="1" dirty="0" smtClean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알게 되었고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특별히 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SDGs 13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번 기후변화와 대응에 대해 더욱 관심을 가지게</a:t>
            </a:r>
            <a:endParaRPr lang="en-US" altLang="ko-KR" sz="1100" b="1" dirty="0" smtClean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되었다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.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또한 환경 프로젝트를 기획하면서</a:t>
            </a:r>
            <a:r>
              <a:rPr lang="en-US" altLang="ko-KR" sz="11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어려운 부분이 많았지만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팀원들과 서로 의지하며 잘 진행할 수 있었다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. 9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월 기획한 프로그램을 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10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월 달에는 직접 진행하면서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환경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100" b="1" dirty="0" err="1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대외활동과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관련된 다양한 경험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추억을 만들고 싶다</a:t>
            </a:r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.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D0EEA941-D506-E727-1523-7F33CDFC11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31" y="3702275"/>
            <a:ext cx="742046" cy="595052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xmlns="" id="{A9B46ED8-0C60-B4B2-FE8F-AD36768ABA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80" y="1374332"/>
            <a:ext cx="760372" cy="75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36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444</TotalTime>
  <Words>848</Words>
  <Application>Microsoft Office PowerPoint</Application>
  <PresentationFormat>사용자 지정</PresentationFormat>
  <Paragraphs>123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김현정</dc:creator>
  <cp:lastModifiedBy>user</cp:lastModifiedBy>
  <cp:revision>57</cp:revision>
  <dcterms:created xsi:type="dcterms:W3CDTF">2022-09-27T11:45:11Z</dcterms:created>
  <dcterms:modified xsi:type="dcterms:W3CDTF">2022-10-20T08:56:51Z</dcterms:modified>
</cp:coreProperties>
</file>