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7" r:id="rId3"/>
    <p:sldId id="258" r:id="rId4"/>
    <p:sldId id="265" r:id="rId5"/>
    <p:sldId id="259" r:id="rId6"/>
    <p:sldId id="271" r:id="rId7"/>
    <p:sldId id="266" r:id="rId8"/>
    <p:sldId id="260" r:id="rId9"/>
    <p:sldId id="279" r:id="rId10"/>
    <p:sldId id="261" r:id="rId11"/>
    <p:sldId id="280" r:id="rId12"/>
    <p:sldId id="281" r:id="rId13"/>
    <p:sldId id="262" r:id="rId14"/>
    <p:sldId id="268" r:id="rId15"/>
    <p:sldId id="263" r:id="rId16"/>
    <p:sldId id="282" r:id="rId17"/>
    <p:sldId id="269" r:id="rId18"/>
    <p:sldId id="264" r:id="rId19"/>
    <p:sldId id="283" r:id="rId20"/>
    <p:sldId id="272" r:id="rId21"/>
    <p:sldId id="270" r:id="rId22"/>
    <p:sldId id="284" r:id="rId23"/>
    <p:sldId id="285" r:id="rId24"/>
    <p:sldId id="286" r:id="rId25"/>
    <p:sldId id="274" r:id="rId26"/>
    <p:sldId id="275" r:id="rId27"/>
    <p:sldId id="276" r:id="rId28"/>
    <p:sldId id="288" r:id="rId29"/>
    <p:sldId id="278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5C00"/>
    <a:srgbClr val="000000"/>
    <a:srgbClr val="008000"/>
    <a:srgbClr val="00EE17"/>
    <a:srgbClr val="00FE18"/>
    <a:srgbClr val="33CC33"/>
    <a:srgbClr val="0000FF"/>
    <a:srgbClr val="FF0066"/>
    <a:srgbClr val="FF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63981" autoAdjust="0"/>
  </p:normalViewPr>
  <p:slideViewPr>
    <p:cSldViewPr>
      <p:cViewPr>
        <p:scale>
          <a:sx n="50" d="100"/>
          <a:sy n="50" d="100"/>
        </p:scale>
        <p:origin x="-97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262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19579-C1A3-4645-8FEC-E75A99C282CE}" type="datetimeFigureOut">
              <a:rPr lang="ko-KR" altLang="en-US" smtClean="0"/>
              <a:pPr/>
              <a:t>2012-08-22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AFC9B-9D58-4A78-A59B-F5AC23B0D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단원 소개를 해 주세요</a:t>
            </a:r>
            <a:r>
              <a:rPr lang="en-US" altLang="ko-KR" baseline="0" dirty="0" smtClean="0"/>
              <a:t> :-)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월 별 대표활동입니다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달력은 가볍게 넘어가시면 되요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일부터 한 달 동안</a:t>
            </a:r>
            <a:r>
              <a:rPr lang="en-US" altLang="ko-KR" dirty="0" smtClean="0"/>
              <a:t>,</a:t>
            </a:r>
            <a:r>
              <a:rPr lang="ko-KR" altLang="en-US" dirty="0" smtClean="0"/>
              <a:t> 우리는 </a:t>
            </a:r>
            <a:r>
              <a:rPr lang="en-US" altLang="ko-KR" dirty="0" smtClean="0"/>
              <a:t>5</a:t>
            </a:r>
            <a:r>
              <a:rPr lang="ko-KR" altLang="en-US" dirty="0" smtClean="0"/>
              <a:t>명의 대학생 자원봉사자들에게 베트남어를 배웠다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우리를 가르친 자원봉사자들은 현지 </a:t>
            </a:r>
            <a:r>
              <a:rPr lang="ko-KR" altLang="en-US" dirty="0" err="1" smtClean="0"/>
              <a:t>코디와</a:t>
            </a:r>
            <a:r>
              <a:rPr lang="ko-KR" altLang="en-US" dirty="0" smtClean="0"/>
              <a:t> 인터뷰 후 선발 된 사람들이다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하루 한 </a:t>
            </a:r>
            <a:r>
              <a:rPr lang="ko-KR" altLang="en-US" dirty="0" err="1" smtClean="0"/>
              <a:t>선생님씩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매일 오전</a:t>
            </a:r>
            <a:r>
              <a:rPr lang="en-US" altLang="ko-KR" dirty="0" smtClean="0"/>
              <a:t>3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오후</a:t>
            </a:r>
            <a:r>
              <a:rPr lang="en-US" altLang="ko-KR" dirty="0" smtClean="0"/>
              <a:t>3</a:t>
            </a:r>
            <a:r>
              <a:rPr lang="ko-KR" altLang="en-US" dirty="0" smtClean="0"/>
              <a:t>시간 동안 수업을 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베트남어만 배운 것이 아니라 </a:t>
            </a:r>
            <a:endParaRPr lang="en-US" altLang="ko-KR" dirty="0" smtClean="0"/>
          </a:p>
          <a:p>
            <a:r>
              <a:rPr lang="ko-KR" altLang="en-US" dirty="0" smtClean="0"/>
              <a:t>선생님들은 우리의 든든한 친구가 되어 귀국하는 날 까지 큰 힘이 되어주었다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베트남어 선생님 고향</a:t>
            </a:r>
            <a:r>
              <a:rPr lang="ko-KR" altLang="en-US" baseline="0" dirty="0" smtClean="0"/>
              <a:t> 축제에 놀러 가기도 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선생님이 다니는 대학교에 방문도 하고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우리가 했던 </a:t>
            </a:r>
            <a:r>
              <a:rPr lang="en-US" altLang="ko-KR" baseline="0" dirty="0" smtClean="0"/>
              <a:t>350ppm </a:t>
            </a:r>
            <a:r>
              <a:rPr lang="ko-KR" altLang="en-US" baseline="0" dirty="0" smtClean="0"/>
              <a:t>캠페인과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유치원활동도 함께했다</a:t>
            </a:r>
            <a:r>
              <a:rPr lang="en-US" altLang="ko-KR" baseline="0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활동 후반부에는 이들을 통해 더 알게 된 베트남 친구들과 주말마다 교류하기도 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우리는</a:t>
            </a:r>
            <a:r>
              <a:rPr lang="en-US" altLang="ko-KR" dirty="0" smtClean="0"/>
              <a:t>,</a:t>
            </a:r>
            <a:r>
              <a:rPr lang="ko-KR" altLang="en-US" dirty="0" smtClean="0"/>
              <a:t> 베트남어를 왜 한달 동안이나 배우는 가에 대해 생각해봤다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작게는 그 한 달 동안 베트남에 적응할 수 있는 시간을 베트남 </a:t>
            </a:r>
            <a:r>
              <a:rPr lang="en-US" altLang="ko-KR" dirty="0" smtClean="0"/>
              <a:t>YMCA</a:t>
            </a:r>
            <a:r>
              <a:rPr lang="ko-KR" altLang="en-US" dirty="0" smtClean="0"/>
              <a:t>에서 배려해 주신 것 같고</a:t>
            </a:r>
            <a:r>
              <a:rPr lang="en-US" altLang="ko-KR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크게는 단지 언어를 배우는 것 뿐 아니라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언어를 통해 베트남의 문화와 생활양식을 배우고 존중할 수 있도록 함이 아닐까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달력은 가볍게 넘어가시면 되요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베트남팀</a:t>
            </a:r>
            <a:r>
              <a:rPr lang="ko-KR" altLang="en-US" baseline="0" dirty="0" err="1" smtClean="0"/>
              <a:t>의</a:t>
            </a:r>
            <a:r>
              <a:rPr lang="en-US" altLang="ko-KR" baseline="0" dirty="0" smtClean="0"/>
              <a:t> 2</a:t>
            </a:r>
            <a:r>
              <a:rPr lang="ko-KR" altLang="en-US" baseline="0" dirty="0" smtClean="0"/>
              <a:t>번째 활동인 </a:t>
            </a:r>
            <a:r>
              <a:rPr lang="en-US" altLang="ko-KR" dirty="0" smtClean="0"/>
              <a:t>sewing school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4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9</a:t>
            </a:r>
            <a:r>
              <a:rPr lang="ko-KR" altLang="en-US" dirty="0" smtClean="0"/>
              <a:t>일부터 </a:t>
            </a:r>
            <a:r>
              <a:rPr lang="en-US" altLang="ko-KR" dirty="0" smtClean="0"/>
              <a:t>7</a:t>
            </a:r>
            <a:r>
              <a:rPr lang="ko-KR" altLang="en-US" dirty="0" err="1" smtClean="0"/>
              <a:t>일동안이였다</a:t>
            </a:r>
            <a:r>
              <a:rPr lang="en-US" altLang="ko-KR" dirty="0" smtClean="0"/>
              <a:t>.</a:t>
            </a:r>
            <a:endParaRPr lang="en-US" altLang="ko-KR" baseline="0" dirty="0" smtClean="0"/>
          </a:p>
          <a:p>
            <a:r>
              <a:rPr lang="en-US" altLang="ko-KR" baseline="0" dirty="0" smtClean="0"/>
              <a:t>Sewing  school</a:t>
            </a:r>
            <a:r>
              <a:rPr lang="ko-KR" altLang="en-US" baseline="0" dirty="0" smtClean="0"/>
              <a:t>은 </a:t>
            </a:r>
            <a:r>
              <a:rPr lang="en-US" altLang="ko-KR" baseline="0" dirty="0" smtClean="0"/>
              <a:t>YMCA</a:t>
            </a:r>
            <a:r>
              <a:rPr lang="ko-KR" altLang="en-US" baseline="0" dirty="0" smtClean="0"/>
              <a:t>건물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층에 위치해있다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그래서 </a:t>
            </a:r>
            <a:r>
              <a:rPr lang="en-US" altLang="ko-KR" baseline="0" dirty="0" smtClean="0"/>
              <a:t>Sewing school </a:t>
            </a:r>
            <a:r>
              <a:rPr lang="ko-KR" altLang="en-US" baseline="0" dirty="0" smtClean="0"/>
              <a:t>활동 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베트남어 수업을 했을 때도 가끔 사람들과 마주쳤었다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옷을 위한 원단을 들여와서 재단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제작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완성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포장 등 모든 공정과정이 이루어지는 곳이다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dirty="0" smtClean="0"/>
              <a:t>20</a:t>
            </a:r>
            <a:r>
              <a:rPr lang="ko-KR" altLang="en-US" dirty="0" smtClean="0"/>
              <a:t>명 정도의 여공과 </a:t>
            </a:r>
            <a:r>
              <a:rPr lang="ko-KR" altLang="en-US" dirty="0" err="1" smtClean="0"/>
              <a:t>남공들이</a:t>
            </a:r>
            <a:r>
              <a:rPr lang="ko-KR" altLang="en-US" dirty="0" smtClean="0"/>
              <a:t> 재봉틀을 이용해 운동복과 바지 등 옷 을 만든다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Q1. </a:t>
            </a:r>
          </a:p>
          <a:p>
            <a:r>
              <a:rPr lang="ko-KR" altLang="en-US" dirty="0" smtClean="0"/>
              <a:t>팀원 중 일부는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우리가 정말 그들과 친구가 될 수 있을까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라고 생각했다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그들이 일년에 한 두 번 고향에 가듯</a:t>
            </a:r>
            <a:r>
              <a:rPr lang="en-US" altLang="ko-KR" baseline="0" dirty="0" smtClean="0"/>
              <a:t>, </a:t>
            </a:r>
            <a:r>
              <a:rPr lang="ko-KR" altLang="en-US" dirty="0" smtClean="0"/>
              <a:t>일년에 한 두 번 비행기를 타고 외국을 다니는 자신이</a:t>
            </a:r>
            <a:endParaRPr lang="en-US" altLang="ko-KR" dirty="0" smtClean="0"/>
          </a:p>
          <a:p>
            <a:r>
              <a:rPr lang="ko-KR" altLang="en-US" dirty="0" smtClean="0"/>
              <a:t>베트남에 자원활동을 하러 왔다는 것에 대해 그들은 어떻게 생각을 할까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비행기를 타고 넘어온 순간부터 그들과 나 사이엔 차이가 생긴 건 아닌가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한 달</a:t>
            </a:r>
            <a:r>
              <a:rPr lang="ko-KR" altLang="en-US" baseline="0" dirty="0" smtClean="0"/>
              <a:t> 배운 베트남어로는 그들과 짧은 대화만 이어졌지만</a:t>
            </a:r>
            <a:endParaRPr lang="en-US" altLang="ko-KR" baseline="0" dirty="0" smtClean="0"/>
          </a:p>
          <a:p>
            <a:r>
              <a:rPr lang="ko-KR" altLang="en-US" baseline="0" dirty="0" smtClean="0"/>
              <a:t>서로 노력해서 몸짓 발짓으로 소통하고 친해졌다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가끔 </a:t>
            </a:r>
            <a:r>
              <a:rPr lang="ko-KR" altLang="en-US" dirty="0" smtClean="0"/>
              <a:t>과일이나 과자를 주고 받기도 하고 주말에는 같이 근처</a:t>
            </a:r>
            <a:r>
              <a:rPr lang="ko-KR" altLang="en-US" baseline="0" dirty="0" smtClean="0"/>
              <a:t> </a:t>
            </a:r>
            <a:r>
              <a:rPr lang="ko-KR" altLang="en-US" dirty="0" err="1" smtClean="0"/>
              <a:t>롤러장에</a:t>
            </a:r>
            <a:r>
              <a:rPr lang="ko-KR" altLang="en-US" dirty="0" smtClean="0"/>
              <a:t> 가기도 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나중에는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생일파티도 같이 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Q2. ‘</a:t>
            </a:r>
            <a:r>
              <a:rPr lang="ko-KR" altLang="en-US" dirty="0" smtClean="0"/>
              <a:t>여공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남공들이</a:t>
            </a:r>
            <a:r>
              <a:rPr lang="ko-KR" altLang="en-US" dirty="0" smtClean="0"/>
              <a:t> 안쓰럽다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란 생각했다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그들은 이른 아침부터 저녁까지 재봉틀을 돌려야 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취미가 뭐냐고 물어보면 재봉틀 돌리기라고 말했다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우리보다 어린</a:t>
            </a:r>
            <a:r>
              <a:rPr lang="en-US" altLang="ko-KR" dirty="0" smtClean="0"/>
              <a:t> 13~20</a:t>
            </a:r>
            <a:r>
              <a:rPr lang="ko-KR" altLang="en-US" dirty="0" smtClean="0"/>
              <a:t>세 정도의 친구들이 그 나이에 교육을 받지 못하고 돈을 벌러 나와 일을 하고 있는 것이</a:t>
            </a:r>
            <a:endParaRPr lang="en-US" altLang="ko-KR" dirty="0" smtClean="0"/>
          </a:p>
          <a:p>
            <a:r>
              <a:rPr lang="ko-KR" altLang="en-US" dirty="0" smtClean="0"/>
              <a:t>그들에게 선택의 폭을 제한하고 있다는 생각이 들었다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하지만 이런 생각을 하는 한편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우리는 그들의 삶에 관여할 자격이 있을까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행복의 기준은 상대적인데 우리의 기준으로 그들의 삶을 재고 있는 것이 아닐까라고 생각했다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세번째</a:t>
            </a:r>
            <a:r>
              <a:rPr lang="ko-KR" altLang="en-US" dirty="0" smtClean="0"/>
              <a:t> 활동으로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 동안 </a:t>
            </a:r>
            <a:r>
              <a:rPr lang="en-US" altLang="ko-KR" dirty="0" smtClean="0"/>
              <a:t>Hope</a:t>
            </a:r>
            <a:r>
              <a:rPr lang="en-US" altLang="ko-KR" baseline="0" dirty="0" smtClean="0"/>
              <a:t> school</a:t>
            </a:r>
            <a:r>
              <a:rPr lang="ko-KR" altLang="en-US" baseline="0" dirty="0" smtClean="0"/>
              <a:t>에 갔다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YMCA</a:t>
            </a:r>
            <a:r>
              <a:rPr lang="ko-KR" altLang="en-US" baseline="0" dirty="0" smtClean="0"/>
              <a:t>의 또 다른 산하 기관으로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직업전문학교처럼 운영되고 있었다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평소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오토바이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에어컨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냉장고와 관련된 교육</a:t>
            </a:r>
            <a:r>
              <a:rPr lang="en-US" altLang="ko-KR" baseline="0" dirty="0" smtClean="0"/>
              <a:t>-</a:t>
            </a:r>
            <a:r>
              <a:rPr lang="ko-KR" altLang="en-US" baseline="0" dirty="0" smtClean="0"/>
              <a:t>원리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수리 등을 배운다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이론으로 배우는 것 뿐 아니라 </a:t>
            </a:r>
            <a:r>
              <a:rPr lang="en-US" altLang="ko-KR" dirty="0" smtClean="0"/>
              <a:t>Hope school</a:t>
            </a:r>
            <a:r>
              <a:rPr lang="ko-KR" altLang="en-US" dirty="0" smtClean="0"/>
              <a:t>로 일거리가 들어오면 실제 현장에</a:t>
            </a:r>
            <a:r>
              <a:rPr lang="ko-KR" altLang="en-US" baseline="0" dirty="0" smtClean="0"/>
              <a:t> 나가기도 한다</a:t>
            </a:r>
            <a:r>
              <a:rPr lang="en-US" altLang="ko-KR" baseline="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altLang="ko-KR" dirty="0" smtClean="0"/>
          </a:p>
          <a:p>
            <a:pPr marL="228600" indent="-228600">
              <a:buNone/>
            </a:pPr>
            <a:r>
              <a:rPr lang="en-US" altLang="ko-KR" dirty="0" smtClean="0"/>
              <a:t>Q1.</a:t>
            </a:r>
          </a:p>
          <a:p>
            <a:pPr marL="228600" indent="-228600">
              <a:buNone/>
            </a:pPr>
            <a:r>
              <a:rPr lang="en-US" altLang="ko-KR" dirty="0" smtClean="0"/>
              <a:t>Sewing</a:t>
            </a:r>
            <a:r>
              <a:rPr lang="en-US" altLang="ko-KR" baseline="0" dirty="0" smtClean="0"/>
              <a:t> school</a:t>
            </a:r>
            <a:r>
              <a:rPr lang="ko-KR" altLang="en-US" baseline="0" dirty="0" smtClean="0"/>
              <a:t> 활동을 마무리할 때 쯤 </a:t>
            </a:r>
            <a:r>
              <a:rPr lang="en-US" altLang="ko-KR" baseline="0" dirty="0" smtClean="0"/>
              <a:t>hope school </a:t>
            </a:r>
            <a:r>
              <a:rPr lang="ko-KR" altLang="en-US" baseline="0" dirty="0" smtClean="0"/>
              <a:t>방문 계획을 들었다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None/>
            </a:pPr>
            <a:r>
              <a:rPr lang="ko-KR" altLang="en-US" baseline="0" dirty="0" smtClean="0"/>
              <a:t>이야기를 듣고 나서 우리는 갈지 안 갈지 고민을 했다</a:t>
            </a:r>
            <a:r>
              <a:rPr lang="en-US" altLang="ko-KR" baseline="0" dirty="0" smtClean="0"/>
              <a:t>.</a:t>
            </a:r>
          </a:p>
          <a:p>
            <a:pPr marL="228600" indent="-228600">
              <a:buNone/>
            </a:pPr>
            <a:r>
              <a:rPr lang="ko-KR" altLang="en-US" baseline="0" dirty="0" smtClean="0"/>
              <a:t>왜냐면 </a:t>
            </a:r>
            <a:r>
              <a:rPr lang="en-US" altLang="ko-KR" baseline="0" dirty="0" smtClean="0"/>
              <a:t>Hope school</a:t>
            </a:r>
            <a:r>
              <a:rPr lang="ko-KR" altLang="en-US" baseline="0" dirty="0" smtClean="0"/>
              <a:t>에서는 라온아띠에 대해 안 좋은 이미지를 가지고 있었고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ko-KR" altLang="en-US" baseline="0" dirty="0" smtClean="0"/>
              <a:t>혹여 우리가 그 이미지를 더 악화시키지 않을까 우려했기 때문이다</a:t>
            </a:r>
            <a:r>
              <a:rPr lang="en-US" altLang="ko-KR" baseline="0" dirty="0" smtClean="0"/>
              <a:t>.</a:t>
            </a:r>
          </a:p>
          <a:p>
            <a:pPr marL="228600" indent="-228600">
              <a:buNone/>
            </a:pPr>
            <a:r>
              <a:rPr lang="ko-KR" altLang="en-US" baseline="0" dirty="0" smtClean="0"/>
              <a:t>또한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일이라는 짧은 시간 동안 우리가 뭘 하고 배울 수 있을지 의문이었고</a:t>
            </a:r>
            <a:endParaRPr lang="en-US" altLang="ko-KR" baseline="0" dirty="0" smtClean="0"/>
          </a:p>
          <a:p>
            <a:pPr marL="228600" indent="-228600">
              <a:buNone/>
            </a:pPr>
            <a:r>
              <a:rPr lang="ko-KR" altLang="en-US" baseline="0" dirty="0" smtClean="0"/>
              <a:t>어중간한 활동이 되지 않을까라는 생각도 들었다</a:t>
            </a:r>
            <a:r>
              <a:rPr lang="en-US" altLang="ko-KR" baseline="0" dirty="0" smtClean="0"/>
              <a:t>. </a:t>
            </a:r>
          </a:p>
          <a:p>
            <a:pPr marL="228600" indent="-228600">
              <a:buNone/>
            </a:pPr>
            <a:endParaRPr lang="en-US" altLang="ko-KR" baseline="0" dirty="0" smtClean="0"/>
          </a:p>
          <a:p>
            <a:pPr marL="228600" indent="-228600">
              <a:buNone/>
            </a:pPr>
            <a:r>
              <a:rPr lang="en-US" altLang="ko-KR" baseline="0" dirty="0" smtClean="0"/>
              <a:t>Q2. </a:t>
            </a:r>
          </a:p>
          <a:p>
            <a:pPr marL="228600" indent="-228600">
              <a:buNone/>
            </a:pPr>
            <a:r>
              <a:rPr lang="ko-KR" altLang="en-US" baseline="0" dirty="0" smtClean="0"/>
              <a:t>활동기간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일 동안 </a:t>
            </a:r>
            <a:r>
              <a:rPr lang="en-US" altLang="ko-KR" baseline="0" dirty="0" smtClean="0"/>
              <a:t>Hope school</a:t>
            </a:r>
            <a:r>
              <a:rPr lang="ko-KR" altLang="en-US" baseline="0" dirty="0" smtClean="0"/>
              <a:t>에서는 수업을 하지 않고 모든 시간을 우리에게 할애했다</a:t>
            </a:r>
            <a:r>
              <a:rPr lang="en-US" altLang="ko-KR" baseline="0" dirty="0" smtClean="0"/>
              <a:t>.</a:t>
            </a:r>
          </a:p>
          <a:p>
            <a:pPr marL="228600" indent="-228600">
              <a:buNone/>
            </a:pPr>
            <a:r>
              <a:rPr lang="ko-KR" altLang="en-US" baseline="0" dirty="0" smtClean="0"/>
              <a:t>반나절이 우리에게 주어질 지 모르고 갔기 때문에 첫날은 어물쩍 어물쩍 시간 보내기가 되었다</a:t>
            </a:r>
            <a:r>
              <a:rPr lang="en-US" altLang="ko-KR" baseline="0" dirty="0" smtClean="0"/>
              <a:t>.</a:t>
            </a:r>
          </a:p>
          <a:p>
            <a:pPr marL="228600" indent="-228600">
              <a:buNone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Disabled</a:t>
            </a:r>
            <a:r>
              <a:rPr lang="en-US" altLang="ko-KR" baseline="0" dirty="0" smtClean="0"/>
              <a:t> youth</a:t>
            </a:r>
            <a:r>
              <a:rPr lang="ko-KR" altLang="en-US" baseline="0" dirty="0" smtClean="0"/>
              <a:t>에서 우리는 풀뿌리 공동체를 느낄 수 있었다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우리가 이해하는 </a:t>
            </a:r>
            <a:r>
              <a:rPr lang="ko-KR" altLang="en-US" baseline="0" dirty="0" err="1" smtClean="0"/>
              <a:t>풀뿌리</a:t>
            </a:r>
            <a:r>
              <a:rPr lang="ko-KR" altLang="en-US" baseline="0" dirty="0" smtClean="0"/>
              <a:t> 공동체란</a:t>
            </a:r>
            <a:r>
              <a:rPr lang="en-US" altLang="ko-KR" baseline="0" dirty="0" smtClean="0"/>
              <a:t>~~~~~~)</a:t>
            </a:r>
          </a:p>
          <a:p>
            <a:r>
              <a:rPr lang="ko-KR" altLang="en-US" baseline="0" dirty="0" smtClean="0"/>
              <a:t>이곳에서는 요일 별로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컴퓨터 활용 수업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비즈</a:t>
            </a:r>
            <a:r>
              <a:rPr lang="ko-KR" altLang="en-US" baseline="0" dirty="0" smtClean="0"/>
              <a:t> 공예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십자수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책갈피 등을 만드는 공예수업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음악수업 등을 하고 있었다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학생 뿐만 아니라 가르치는 선생님도 장애를 갖고 계신다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r>
              <a:rPr lang="ko-KR" altLang="en-US" baseline="0" dirty="0" smtClean="0"/>
              <a:t>공예 수업 때 만든 것은 팔기도 해 수익을 내기도 한다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err="1" smtClean="0"/>
              <a:t>패럴림픽</a:t>
            </a:r>
            <a:r>
              <a:rPr lang="en-US" altLang="ko-KR" baseline="0" dirty="0" smtClean="0"/>
              <a:t>-</a:t>
            </a:r>
            <a:r>
              <a:rPr lang="ko-KR" altLang="en-US" baseline="0" dirty="0" smtClean="0"/>
              <a:t>장애인 올림픽 에 참가해서 메달도 따기도 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많은 활동이 이루어지는 기관이었지만 동네 주민이 자유롭게 들러 이야기도 하다 가는 곳이기도 하다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baseline="0" dirty="0" smtClean="0"/>
              <a:t>Q1.</a:t>
            </a:r>
          </a:p>
          <a:p>
            <a:r>
              <a:rPr lang="en-US" altLang="ko-KR" baseline="0" dirty="0" smtClean="0"/>
              <a:t>hope school</a:t>
            </a:r>
            <a:r>
              <a:rPr lang="ko-KR" altLang="en-US" baseline="0" dirty="0" smtClean="0"/>
              <a:t>에서 우리는 시간 활용을 제대로 못 한 점을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아쉬워서</a:t>
            </a:r>
            <a:endParaRPr lang="en-US" altLang="ko-KR" baseline="0" dirty="0" smtClean="0"/>
          </a:p>
          <a:p>
            <a:r>
              <a:rPr lang="en-US" altLang="ko-KR" baseline="0" dirty="0" smtClean="0"/>
              <a:t>Disabled youth</a:t>
            </a:r>
            <a:r>
              <a:rPr lang="ko-KR" altLang="en-US" baseline="0" dirty="0" smtClean="0"/>
              <a:t>에서 할 수 있는 놀이를 준비해갔는데</a:t>
            </a:r>
            <a:endParaRPr lang="en-US" altLang="ko-KR" baseline="0" dirty="0" smtClean="0"/>
          </a:p>
          <a:p>
            <a:r>
              <a:rPr lang="ko-KR" altLang="en-US" baseline="0" dirty="0" smtClean="0"/>
              <a:t>예상과는 다르게 프로그램이 굉장히 잘 짜여져 있었다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같이 교류할 수 있는 시간이 많지 않았다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그래도 그들과 함께 </a:t>
            </a:r>
            <a:r>
              <a:rPr lang="ko-KR" altLang="en-US" baseline="0" dirty="0" err="1" smtClean="0"/>
              <a:t>비즈공예를</a:t>
            </a:r>
            <a:r>
              <a:rPr lang="ko-KR" altLang="en-US" baseline="0" dirty="0" smtClean="0"/>
              <a:t> 하고 </a:t>
            </a:r>
            <a:r>
              <a:rPr lang="ko-KR" altLang="en-US" baseline="0" dirty="0" err="1" smtClean="0"/>
              <a:t>십자수를</a:t>
            </a:r>
            <a:r>
              <a:rPr lang="ko-KR" altLang="en-US" baseline="0" dirty="0" smtClean="0"/>
              <a:t> 하고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베트남어 노래를 배웠다</a:t>
            </a:r>
            <a:r>
              <a:rPr lang="en-US" altLang="ko-KR" baseline="0" dirty="0" smtClean="0"/>
              <a:t> – </a:t>
            </a:r>
            <a:r>
              <a:rPr lang="ko-KR" altLang="en-US" baseline="0" dirty="0" smtClean="0"/>
              <a:t>나중에 유치원에서 요긴하게 쓰인다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Q2. </a:t>
            </a:r>
          </a:p>
          <a:p>
            <a:r>
              <a:rPr lang="ko-KR" altLang="en-US" baseline="0" dirty="0" smtClean="0"/>
              <a:t>장애인을 표현하는 영어가 다음과 같이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개가 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우리가 갔던 기관은 </a:t>
            </a:r>
            <a:r>
              <a:rPr lang="en-US" altLang="ko-KR" baseline="0" dirty="0" smtClean="0"/>
              <a:t>disabled</a:t>
            </a:r>
            <a:r>
              <a:rPr lang="ko-KR" altLang="en-US" baseline="0" dirty="0" smtClean="0"/>
              <a:t>라는 용어를 사용하고 있었는데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Special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different </a:t>
            </a:r>
            <a:r>
              <a:rPr lang="en-US" altLang="ko-KR" baseline="0" dirty="0" err="1" smtClean="0"/>
              <a:t>abled</a:t>
            </a:r>
            <a:r>
              <a:rPr lang="ko-KR" altLang="en-US" baseline="0" dirty="0" smtClean="0"/>
              <a:t>란 용어도 쓰인다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우리는 어떤 단어가 적절한지에 대해서 팀원들끼리 고민을 나눴다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달력은 가볍게 넘어가시면 되요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홍안 유치원은 우리가 머무는 </a:t>
            </a:r>
            <a:r>
              <a:rPr lang="ko-KR" altLang="en-US" dirty="0" err="1" smtClean="0"/>
              <a:t>호치민에서</a:t>
            </a:r>
            <a:r>
              <a:rPr lang="ko-KR" altLang="en-US" dirty="0" smtClean="0"/>
              <a:t> 조금 떨어진 </a:t>
            </a:r>
            <a:r>
              <a:rPr lang="ko-KR" altLang="en-US" dirty="0" err="1" smtClean="0"/>
              <a:t>동나이</a:t>
            </a:r>
            <a:r>
              <a:rPr lang="ko-KR" altLang="en-US" dirty="0" smtClean="0"/>
              <a:t> 지역에 위치해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동나이</a:t>
            </a:r>
            <a:r>
              <a:rPr lang="ko-KR" altLang="en-US" dirty="0" smtClean="0"/>
              <a:t> 지역은 공업단지로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원생 부모님의 대부분이 근처 공업단지에서 맞벌이를 하고 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그래서 홍안 유치원 아이들은 부모님이 출근하는 시간인 아침 </a:t>
            </a:r>
            <a:r>
              <a:rPr lang="en-US" altLang="ko-KR" dirty="0" smtClean="0"/>
              <a:t>(6~7?)</a:t>
            </a:r>
            <a:r>
              <a:rPr lang="ko-KR" altLang="en-US" dirty="0" smtClean="0"/>
              <a:t>시에 유치원에 와서</a:t>
            </a:r>
            <a:endParaRPr lang="en-US" altLang="ko-KR" dirty="0" smtClean="0"/>
          </a:p>
          <a:p>
            <a:r>
              <a:rPr lang="ko-KR" altLang="en-US" dirty="0" smtClean="0"/>
              <a:t>오후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시 반에 집에 간다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원생은 약 </a:t>
            </a:r>
            <a:r>
              <a:rPr lang="en-US" altLang="ko-KR" dirty="0" smtClean="0"/>
              <a:t>150</a:t>
            </a:r>
            <a:r>
              <a:rPr lang="ko-KR" altLang="en-US" dirty="0" smtClean="0"/>
              <a:t>명 정도이고</a:t>
            </a:r>
            <a:r>
              <a:rPr lang="en-US" altLang="ko-KR" dirty="0" smtClean="0"/>
              <a:t>, 2</a:t>
            </a:r>
            <a:r>
              <a:rPr lang="ko-KR" altLang="en-US" dirty="0" smtClean="0"/>
              <a:t>세</a:t>
            </a:r>
            <a:r>
              <a:rPr lang="en-US" altLang="ko-KR" dirty="0" smtClean="0"/>
              <a:t>~5</a:t>
            </a:r>
            <a:r>
              <a:rPr lang="ko-KR" altLang="en-US" dirty="0" smtClean="0"/>
              <a:t>세</a:t>
            </a:r>
            <a:r>
              <a:rPr lang="ko-KR" altLang="en-US" baseline="0" dirty="0" smtClean="0"/>
              <a:t> 반이 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2</a:t>
            </a:r>
            <a:r>
              <a:rPr lang="ko-KR" altLang="en-US" baseline="0" dirty="0" err="1" smtClean="0"/>
              <a:t>세반</a:t>
            </a:r>
            <a:r>
              <a:rPr lang="ko-KR" altLang="en-US" baseline="0" dirty="0" smtClean="0"/>
              <a:t> 약 </a:t>
            </a:r>
            <a:r>
              <a:rPr lang="en-US" altLang="ko-KR" baseline="0" dirty="0" smtClean="0"/>
              <a:t>10</a:t>
            </a:r>
            <a:r>
              <a:rPr lang="ko-KR" altLang="en-US" baseline="0" dirty="0" smtClean="0"/>
              <a:t>명</a:t>
            </a:r>
            <a:r>
              <a:rPr lang="en-US" altLang="ko-KR" baseline="0" dirty="0" smtClean="0"/>
              <a:t>, 3</a:t>
            </a:r>
            <a:r>
              <a:rPr lang="ko-KR" altLang="en-US" baseline="0" dirty="0" err="1" smtClean="0"/>
              <a:t>세반은</a:t>
            </a:r>
            <a:r>
              <a:rPr lang="ko-KR" altLang="en-US" baseline="0" dirty="0" smtClean="0"/>
              <a:t> 약 </a:t>
            </a:r>
            <a:r>
              <a:rPr lang="en-US" altLang="ko-KR" baseline="0" dirty="0" smtClean="0"/>
              <a:t>30</a:t>
            </a:r>
            <a:r>
              <a:rPr lang="ko-KR" altLang="en-US" baseline="0" dirty="0" smtClean="0"/>
              <a:t>명</a:t>
            </a:r>
            <a:r>
              <a:rPr lang="en-US" altLang="ko-KR" baseline="0" dirty="0" smtClean="0"/>
              <a:t>, 4~5</a:t>
            </a:r>
            <a:r>
              <a:rPr lang="ko-KR" altLang="en-US" baseline="0" dirty="0" err="1" smtClean="0"/>
              <a:t>세반은</a:t>
            </a:r>
            <a:r>
              <a:rPr lang="ko-KR" altLang="en-US" baseline="0" dirty="0" smtClean="0"/>
              <a:t> 약 </a:t>
            </a:r>
            <a:r>
              <a:rPr lang="en-US" altLang="ko-KR" baseline="0" dirty="0" smtClean="0"/>
              <a:t>40</a:t>
            </a:r>
            <a:r>
              <a:rPr lang="ko-KR" altLang="en-US" baseline="0" dirty="0" smtClean="0"/>
              <a:t>명씩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각 반마다 선생님이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명씩 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Q1. </a:t>
            </a:r>
          </a:p>
          <a:p>
            <a:r>
              <a:rPr lang="ko-KR" altLang="en-US" dirty="0" smtClean="0"/>
              <a:t>우리 숙소에서 버스를 한 번 갈아타고 유치원까지 걸리는 시간은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시간 반</a:t>
            </a:r>
            <a:r>
              <a:rPr lang="en-US" altLang="ko-KR" dirty="0" smtClean="0"/>
              <a:t>. </a:t>
            </a:r>
            <a:r>
              <a:rPr lang="ko-KR" altLang="en-US" dirty="0" smtClean="0"/>
              <a:t>왕복 </a:t>
            </a:r>
            <a:r>
              <a:rPr lang="en-US" altLang="ko-KR" dirty="0" smtClean="0"/>
              <a:t>3</a:t>
            </a:r>
            <a:r>
              <a:rPr lang="ko-KR" altLang="en-US" dirty="0" smtClean="0"/>
              <a:t>시간이다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새벽 </a:t>
            </a:r>
            <a:r>
              <a:rPr lang="en-US" altLang="ko-KR" dirty="0" smtClean="0"/>
              <a:t>5</a:t>
            </a:r>
            <a:r>
              <a:rPr lang="ko-KR" altLang="en-US" dirty="0" smtClean="0"/>
              <a:t>시에 일어나서 유치원에 갔다가 저녁 </a:t>
            </a:r>
            <a:r>
              <a:rPr lang="en-US" altLang="ko-KR" dirty="0" smtClean="0"/>
              <a:t>6</a:t>
            </a:r>
            <a:r>
              <a:rPr lang="ko-KR" altLang="en-US" dirty="0" smtClean="0"/>
              <a:t>시에 숙소에 도착하면 모든 팀원들이 피곤해서 일찍 잠이 든다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뿐만 아니라 만원버스에서의 차멀미와 담배냄새 소음 치한 등의 어려움도 있었다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이런 어려움으로 처음에는 버스에 적응하기 힘들었다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그래도 긍정적으로 생각하려고 노력했고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우리는 왜 </a:t>
            </a:r>
            <a:r>
              <a:rPr lang="en-US" altLang="ko-KR" dirty="0" smtClean="0"/>
              <a:t>1</a:t>
            </a:r>
            <a:r>
              <a:rPr lang="ko-KR" altLang="en-US" dirty="0" smtClean="0"/>
              <a:t>시간 </a:t>
            </a:r>
            <a:r>
              <a:rPr lang="en-US" altLang="ko-KR" dirty="0" smtClean="0"/>
              <a:t>30</a:t>
            </a:r>
            <a:r>
              <a:rPr lang="ko-KR" altLang="en-US" dirty="0" smtClean="0"/>
              <a:t>분이 걸리는 유치원에 가야 하는지에 대해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고민하기 시작했다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YMCA</a:t>
            </a:r>
            <a:r>
              <a:rPr lang="ko-KR" altLang="en-US" dirty="0" smtClean="0"/>
              <a:t>끼리 네트워크가 잘 형성되어 있다고 생각했다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버스에서 </a:t>
            </a:r>
            <a:r>
              <a:rPr lang="en-US" altLang="ko-KR" dirty="0" smtClean="0"/>
              <a:t>3</a:t>
            </a:r>
            <a:r>
              <a:rPr lang="ko-KR" altLang="en-US" dirty="0" smtClean="0"/>
              <a:t>시간 동안 혼자 고민하고 생각을 정리할 수 있는 시간도 될 수 있었다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동나이</a:t>
            </a:r>
            <a:r>
              <a:rPr lang="ko-KR" altLang="en-US" dirty="0" smtClean="0"/>
              <a:t> 지역에서의 홍안 유치원이 어떤 역할을 할 수 있는지 다시 한 번 생각해 보았다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공업단지에서 일하는 부모님들에게 홍안유치원은</a:t>
            </a:r>
            <a:r>
              <a:rPr lang="ko-KR" altLang="en-US" baseline="0" dirty="0" smtClean="0"/>
              <a:t> 아이들을 안전하게 </a:t>
            </a:r>
            <a:r>
              <a:rPr lang="en-US" altLang="ko-KR" baseline="0" dirty="0" smtClean="0"/>
              <a:t>care</a:t>
            </a:r>
            <a:r>
              <a:rPr lang="ko-KR" altLang="en-US" baseline="0" dirty="0" smtClean="0"/>
              <a:t>해줄 수 있는</a:t>
            </a:r>
            <a:endParaRPr lang="en-US" altLang="ko-KR" baseline="0" dirty="0" smtClean="0"/>
          </a:p>
          <a:p>
            <a:r>
              <a:rPr lang="ko-KR" altLang="en-US" baseline="0" dirty="0" smtClean="0"/>
              <a:t>기관으로써 큰 역할을 하고 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Q2. </a:t>
            </a: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처음 유치원에 가서 우리는 각각 한 반씩 보조 교사 역할로 배정되었다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유치원 이전 활동에서는 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명이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한팀으로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움직이는 경우가 많았는데 유치원 활동에서는 각자 담당하는 반이 있었다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서로 맡은 반에서 일했기 때문에 점심시간이 아니면 우리끼리 고민을 나누거나 반에서 있었던 이야기를 할 수 있는 기회가 적었다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 부분에 있어서 일부 팀원들은 외로움과 아쉬움을 느끼기도 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dirty="0" smtClean="0"/>
          </a:p>
          <a:p>
            <a:r>
              <a:rPr lang="en-US" altLang="ko-KR" dirty="0" smtClean="0"/>
              <a:t>Q3. </a:t>
            </a:r>
          </a:p>
          <a:p>
            <a:r>
              <a:rPr lang="ko-KR" altLang="en-US" dirty="0" smtClean="0"/>
              <a:t>지난 활동과는 다르게 유치원에서 우리가 하는 일은 일상적으로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반복되고 단순한 일이었다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그렇기 때문에 우리가 어떤 문제나 상황에 대해서 같이 고민하고 이야기를 나눌 일이 별로 없었다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 점에 대해서 팀원들은 우리 여기서 뭐 </a:t>
            </a:r>
            <a:r>
              <a:rPr lang="ko-KR" altLang="en-US" dirty="0" err="1" smtClean="0"/>
              <a:t>하는거지</a:t>
            </a:r>
            <a:r>
              <a:rPr lang="en-US" altLang="ko-KR" dirty="0" smtClean="0"/>
              <a:t>?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라는 회의감도 들었다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="0" u="none" baseline="0" dirty="0" smtClean="0"/>
              <a:t>출국하기 전</a:t>
            </a:r>
            <a:r>
              <a:rPr lang="en-US" altLang="ko-KR" b="0" u="none" baseline="0" dirty="0" smtClean="0"/>
              <a:t>, </a:t>
            </a:r>
            <a:r>
              <a:rPr lang="ko-KR" altLang="en-US" b="0" u="none" baseline="0" dirty="0" smtClean="0"/>
              <a:t>우리는 아시아의 친구</a:t>
            </a:r>
            <a:r>
              <a:rPr lang="en-US" altLang="ko-KR" b="0" u="none" baseline="0" dirty="0" smtClean="0"/>
              <a:t>, </a:t>
            </a:r>
            <a:r>
              <a:rPr lang="ko-KR" altLang="en-US" b="0" u="none" baseline="0" dirty="0" smtClean="0"/>
              <a:t>지구시민 등과 같은 다소 큰 스케일의 개념에 대해 배웠다</a:t>
            </a:r>
            <a:r>
              <a:rPr lang="en-US" altLang="ko-KR" b="0" u="none" baseline="0" dirty="0" smtClean="0"/>
              <a:t>. </a:t>
            </a:r>
            <a:r>
              <a:rPr lang="ko-KR" altLang="en-US" b="0" u="none" baseline="0" dirty="0" smtClean="0"/>
              <a:t>우리가 베트남에 온 이유는 그 동안에 배운 것들을 실천하고</a:t>
            </a:r>
            <a:r>
              <a:rPr lang="en-US" altLang="ko-KR" b="0" u="none" baseline="0" dirty="0" smtClean="0"/>
              <a:t>, </a:t>
            </a:r>
            <a:r>
              <a:rPr lang="ko-KR" altLang="en-US" b="0" u="none" baseline="0" dirty="0" smtClean="0"/>
              <a:t>막연하지만 아시아의 친구가 되는 노력을 시도하는 것이었다</a:t>
            </a:r>
            <a:r>
              <a:rPr lang="en-US" altLang="ko-KR" b="0" u="none" baseline="0" dirty="0" smtClean="0"/>
              <a:t>. </a:t>
            </a:r>
            <a:r>
              <a:rPr lang="ko-KR" altLang="en-US" baseline="0" dirty="0" smtClean="0"/>
              <a:t>그러나 아이들의 똥을 치우고 토를 치우고 바닥을 닦으면서 아시아의 친구가 될 수 있을까 란 생각이 들었다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**</a:t>
            </a:r>
            <a:r>
              <a:rPr lang="ko-KR" altLang="en-US" baseline="0" dirty="0" err="1" smtClean="0"/>
              <a:t>라온아띠</a:t>
            </a:r>
            <a:r>
              <a:rPr lang="ko-KR" altLang="en-US" baseline="0" dirty="0" smtClean="0"/>
              <a:t> 활동 기간 중 지원비를 받아서 장학금으로 유치원을 다니던 학생들이 있었는데</a:t>
            </a:r>
            <a:endParaRPr lang="en-US" altLang="ko-KR" baseline="0" dirty="0" smtClean="0"/>
          </a:p>
          <a:p>
            <a:r>
              <a:rPr lang="ko-KR" altLang="en-US" baseline="0" dirty="0" smtClean="0"/>
              <a:t>이제 우리가 떠나고 그 지원이 끊기면 그들은 어떻게 될까</a:t>
            </a:r>
            <a:r>
              <a:rPr lang="en-US" altLang="ko-KR" baseline="0" dirty="0" smtClean="0"/>
              <a:t>?(</a:t>
            </a:r>
            <a:r>
              <a:rPr lang="ko-KR" altLang="en-US" baseline="0" dirty="0" smtClean="0"/>
              <a:t>얘기 해도 되고 안 해도 되는 부분</a:t>
            </a:r>
            <a:r>
              <a:rPr lang="en-US" altLang="ko-KR" baseline="0" dirty="0" smtClean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달력은 가볍게 넘어가시면 되요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aseline="0" dirty="0" smtClean="0"/>
              <a:t>우리는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월부터 </a:t>
            </a:r>
            <a:r>
              <a:rPr lang="en-US" altLang="ko-KR" baseline="0" dirty="0" smtClean="0"/>
              <a:t>‘</a:t>
            </a:r>
            <a:r>
              <a:rPr lang="en-US" altLang="ko-KR" dirty="0" smtClean="0"/>
              <a:t>6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5</a:t>
            </a:r>
            <a:r>
              <a:rPr lang="ko-KR" altLang="en-US" dirty="0" smtClean="0"/>
              <a:t>일 세계환경의 날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</a:t>
            </a:r>
            <a:r>
              <a:rPr lang="ko-KR" altLang="en-US" baseline="0" dirty="0" smtClean="0"/>
              <a:t>활동할</a:t>
            </a:r>
            <a:r>
              <a:rPr lang="ko-KR" altLang="en-US" dirty="0" smtClean="0"/>
              <a:t> </a:t>
            </a:r>
            <a:r>
              <a:rPr lang="en-US" altLang="ko-KR" dirty="0" smtClean="0"/>
              <a:t>350ppm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캠페인을 기획하기 시작했다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기획하면서 가장 큰 고민은 누구를 대상으로 어떻게 표현하나 라는 것이었다</a:t>
            </a:r>
            <a:endParaRPr lang="en-US" altLang="ko-KR" baseline="0" dirty="0" smtClean="0"/>
          </a:p>
          <a:p>
            <a:r>
              <a:rPr lang="ko-KR" altLang="en-US" baseline="0" dirty="0" smtClean="0"/>
              <a:t>워크숍 형식을 통해 소수의 사람에게 집중적으로 </a:t>
            </a:r>
            <a:r>
              <a:rPr lang="en-US" altLang="ko-KR" baseline="0" dirty="0" smtClean="0"/>
              <a:t>350ppm</a:t>
            </a:r>
            <a:r>
              <a:rPr lang="ko-KR" altLang="en-US" baseline="0" dirty="0" smtClean="0"/>
              <a:t>에 대해 알리는지</a:t>
            </a:r>
            <a:r>
              <a:rPr lang="en-US" altLang="ko-KR" baseline="0" dirty="0" smtClean="0"/>
              <a:t>,</a:t>
            </a:r>
          </a:p>
          <a:p>
            <a:r>
              <a:rPr lang="en-US" altLang="ko-KR" baseline="0" dirty="0" smtClean="0"/>
              <a:t>350ppm</a:t>
            </a:r>
            <a:r>
              <a:rPr lang="ko-KR" altLang="en-US" baseline="0" dirty="0" smtClean="0"/>
              <a:t>에 대한 기본적인 정보를 다수를 대상으로 할 것인지 고민했다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우리 또한 </a:t>
            </a:r>
            <a:r>
              <a:rPr lang="en-US" altLang="ko-KR" baseline="0" dirty="0" smtClean="0"/>
              <a:t>350ppm</a:t>
            </a:r>
            <a:r>
              <a:rPr lang="ko-KR" altLang="en-US" baseline="0" dirty="0" smtClean="0"/>
              <a:t>에 대해 정확하고 깊은 정보를 전달하기에는 어려움이 있었고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기본적인 정보를 제공해 주는 것 만으로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생활 환경 오염을 줄일 수 있는 노력을 시작할 수 있다고 생각해</a:t>
            </a:r>
            <a:r>
              <a:rPr lang="en-US" altLang="ko-KR" baseline="0" dirty="0" smtClean="0"/>
              <a:t> </a:t>
            </a:r>
          </a:p>
          <a:p>
            <a:r>
              <a:rPr lang="ko-KR" altLang="en-US" baseline="0" dirty="0" smtClean="0"/>
              <a:t>환경 문제에 대한 기본적인 정보를 다수에게 전달하기로 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호치민</a:t>
            </a:r>
            <a:r>
              <a:rPr lang="ko-KR" altLang="en-US" baseline="0" dirty="0" smtClean="0"/>
              <a:t> 중앙공원에는 대학생들이 모여 자유롭게 이야기하는 문화가 형성되어 있는데</a:t>
            </a:r>
            <a:endParaRPr lang="en-US" altLang="ko-KR" baseline="0" dirty="0" smtClean="0"/>
          </a:p>
          <a:p>
            <a:r>
              <a:rPr lang="ko-KR" altLang="en-US" baseline="0" dirty="0" smtClean="0"/>
              <a:t>우리는 그들을 </a:t>
            </a:r>
            <a:r>
              <a:rPr lang="ko-KR" altLang="en-US" baseline="0" dirty="0" err="1" smtClean="0"/>
              <a:t>타겟으로</a:t>
            </a:r>
            <a:r>
              <a:rPr lang="ko-KR" altLang="en-US" baseline="0" dirty="0" smtClean="0"/>
              <a:t> 하여</a:t>
            </a:r>
            <a:r>
              <a:rPr lang="en-US" altLang="ko-KR" baseline="0" dirty="0" smtClean="0"/>
              <a:t> 350ppm </a:t>
            </a:r>
            <a:r>
              <a:rPr lang="ko-KR" altLang="en-US" baseline="0" dirty="0" smtClean="0"/>
              <a:t>캠페인을 기획하였다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(</a:t>
            </a:r>
            <a:r>
              <a:rPr lang="ko-KR" altLang="en-US" baseline="0" dirty="0" err="1" smtClean="0"/>
              <a:t>라온아띠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명 </a:t>
            </a:r>
            <a:r>
              <a:rPr lang="en-US" altLang="ko-KR" baseline="0" dirty="0" smtClean="0"/>
              <a:t>+ </a:t>
            </a:r>
            <a:r>
              <a:rPr lang="ko-KR" altLang="en-US" baseline="0" dirty="0" smtClean="0"/>
              <a:t>베트남어 선생님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명의 도움</a:t>
            </a:r>
            <a:r>
              <a:rPr lang="en-US" altLang="ko-KR" baseline="0" dirty="0" smtClean="0"/>
              <a:t>)</a:t>
            </a: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직접 만든 나무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꽃 옷을 입어 사람들의 관심을 모았으며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사람들에게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라온아띠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350ppm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을 설명하였다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설명 후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CO2 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줄이기를 위한 약속을 직접 쓰고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인증샷을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찍으며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실천을 강조했다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약 </a:t>
            </a:r>
            <a:r>
              <a:rPr lang="en-US" altLang="ko-K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</a:t>
            </a:r>
            <a:r>
              <a:rPr lang="ko-KR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명의 대학생들이 캠페인이 참여했으며 </a:t>
            </a:r>
            <a:r>
              <a:rPr lang="en-US" altLang="ko-K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co2 </a:t>
            </a:r>
            <a:r>
              <a:rPr lang="ko-KR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농도를 줄이기 위한</a:t>
            </a:r>
            <a:r>
              <a:rPr lang="en-US" altLang="ko-K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실천 약속으로는</a:t>
            </a:r>
            <a:endParaRPr lang="en-US" altLang="ko-KR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나무심기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사용하지 않는 전기 코트 뽑아놓기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가 가장 많이 나왔다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환경오염의 원인에 대해 어떻게 생각하냐는 질문에</a:t>
            </a:r>
            <a:endParaRPr lang="en-US" altLang="ko-KR" baseline="0" dirty="0" smtClean="0"/>
          </a:p>
          <a:p>
            <a:r>
              <a:rPr lang="ko-KR" altLang="en-US" baseline="0" dirty="0" smtClean="0"/>
              <a:t>과도한 에어컨 사용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산업단지의 매연과 쓰레기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쓰레기처리시설의 부족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환경문제에 대한 인식의 부족</a:t>
            </a:r>
            <a:endParaRPr lang="en-US" altLang="ko-KR" baseline="0" dirty="0" smtClean="0"/>
          </a:p>
          <a:p>
            <a:r>
              <a:rPr lang="ko-KR" altLang="en-US" baseline="0" dirty="0" smtClean="0"/>
              <a:t>차나 트럭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오토바이로 인한 매연 등의 대답이 나왔다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350ppm</a:t>
            </a:r>
            <a:r>
              <a:rPr lang="ko-KR" altLang="en-US" dirty="0" smtClean="0"/>
              <a:t>을 기획하며 어려웠던 점은 현지와의 소통이다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우리는 캠페인 당일까지</a:t>
            </a:r>
            <a:r>
              <a:rPr lang="ko-KR" altLang="en-US" baseline="0" dirty="0" smtClean="0"/>
              <a:t> 장소 선정과 캠페인 방법에 어려움을 겪었다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캠페인에 대해 코디네이터와 이야기 나누었을 땐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처음에 말하길 우리는 그 장소에서 아무 문제없이 캠페인을 할 수 있다고 했지만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캠페인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일 전에는 외국인이 신고하지 않은 캠페인을 하면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그것이 문제되어 우리가 체포될 수 있다고 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그래서 캠페인 당일까지 </a:t>
            </a:r>
            <a:r>
              <a:rPr lang="ko-KR" altLang="en-US" baseline="0" dirty="0" err="1" smtClean="0"/>
              <a:t>호치민</a:t>
            </a:r>
            <a:r>
              <a:rPr lang="ko-KR" altLang="en-US" baseline="0" dirty="0" smtClean="0"/>
              <a:t> 중앙공원에서 할 수 있다 없다 라는 말을 번복하다가</a:t>
            </a:r>
            <a:endParaRPr lang="en-US" altLang="ko-KR" baseline="0" dirty="0" smtClean="0"/>
          </a:p>
          <a:p>
            <a:r>
              <a:rPr lang="ko-KR" altLang="en-US" baseline="0" dirty="0" smtClean="0"/>
              <a:t>당일 아침에 결국 그 곳 에서 하기로 최종 결정되었다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그리고 우리는 베트남어와 영어로 캠페인을 준비하며 현지 친구들의 도움을 많이 받았다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그들이 없었다면 캠페인을 제대로 준비하지 못했을 것이다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유치원 졸업식 이후</a:t>
            </a:r>
            <a:r>
              <a:rPr lang="en-US" altLang="ko-KR" dirty="0" smtClean="0"/>
              <a:t>, 350ppm</a:t>
            </a:r>
            <a:r>
              <a:rPr lang="ko-KR" altLang="en-US" dirty="0" smtClean="0"/>
              <a:t>과 중간평가를 마치고 다시 유치원에서 또 다른 활동 벽화 그리기를 시작했다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벽화 그리기를 하며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‘</a:t>
            </a:r>
            <a:r>
              <a:rPr lang="en-US" altLang="ko-KR" dirty="0" smtClean="0"/>
              <a:t>To serve no to be served’</a:t>
            </a:r>
            <a:r>
              <a:rPr lang="ko-KR" altLang="en-US" dirty="0" smtClean="0"/>
              <a:t>에 대해 생각했다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부족한 재료와 많은 요구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유아들과 함께 하고 싶은 마음 사이에서 </a:t>
            </a:r>
            <a:endParaRPr lang="en-US" altLang="ko-KR" dirty="0" smtClean="0"/>
          </a:p>
          <a:p>
            <a:r>
              <a:rPr lang="ko-KR" altLang="en-US" dirty="0" smtClean="0"/>
              <a:t>우리는 어디까지 우리가 해야 할 몫인지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고민했다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우리가 </a:t>
            </a:r>
            <a:r>
              <a:rPr lang="en-US" altLang="ko-KR" baseline="0" dirty="0" smtClean="0"/>
              <a:t>serve </a:t>
            </a:r>
            <a:r>
              <a:rPr lang="ko-KR" altLang="en-US" baseline="0" dirty="0" smtClean="0"/>
              <a:t>받는 것이 아니라 </a:t>
            </a:r>
            <a:r>
              <a:rPr lang="en-US" altLang="ko-KR" baseline="0" dirty="0" smtClean="0"/>
              <a:t>serve</a:t>
            </a:r>
            <a:r>
              <a:rPr lang="ko-KR" altLang="en-US" baseline="0" dirty="0" smtClean="0"/>
              <a:t>를 하는 과정에서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스트레스를 받아가면서까지 </a:t>
            </a:r>
            <a:r>
              <a:rPr lang="en-US" altLang="ko-KR" baseline="0" dirty="0" smtClean="0"/>
              <a:t>to serve</a:t>
            </a:r>
            <a:r>
              <a:rPr lang="ko-KR" altLang="en-US" baseline="0" dirty="0" smtClean="0"/>
              <a:t>를 </a:t>
            </a:r>
            <a:r>
              <a:rPr lang="ko-KR" altLang="en-US" baseline="0" dirty="0" err="1" smtClean="0"/>
              <a:t>해야하는가에</a:t>
            </a:r>
            <a:r>
              <a:rPr lang="ko-KR" altLang="en-US" baseline="0" dirty="0" smtClean="0"/>
              <a:t> 대한 고민이 있었다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하지만 팀원들과의 의견 수렴 후 문제 없이 벽화를 마무리 지었고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라온아띠</a:t>
            </a:r>
            <a:r>
              <a:rPr lang="ko-KR" altLang="en-US" baseline="0" dirty="0" smtClean="0"/>
              <a:t> 사상 최고의 벽화라고 끊임없는 칭찬을 받았다</a:t>
            </a:r>
            <a:r>
              <a:rPr lang="en-US" altLang="ko-KR" baseline="0" dirty="0" smtClean="0"/>
              <a:t>. (</a:t>
            </a:r>
            <a:r>
              <a:rPr lang="ko-KR" altLang="en-US" baseline="0" dirty="0" err="1" smtClean="0"/>
              <a:t>라온아띠</a:t>
            </a:r>
            <a:r>
              <a:rPr lang="ko-KR" altLang="en-US" baseline="0" dirty="0" smtClean="0"/>
              <a:t> 옷 버림</a:t>
            </a:r>
            <a:r>
              <a:rPr lang="en-US" altLang="ko-KR" baseline="0" dirty="0" smtClean="0"/>
              <a:t>)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달력은 가볍게 넘어가시면 되요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베트남팀의</a:t>
            </a:r>
            <a:r>
              <a:rPr lang="ko-KR" altLang="en-US" dirty="0" smtClean="0"/>
              <a:t> 마지막 공식 활동은 홍콩 </a:t>
            </a:r>
            <a:r>
              <a:rPr lang="en-US" altLang="ko-KR" dirty="0" smtClean="0"/>
              <a:t>YMCACC</a:t>
            </a:r>
            <a:r>
              <a:rPr lang="ko-KR" altLang="en-US" dirty="0" smtClean="0"/>
              <a:t>와 함께 하는 </a:t>
            </a:r>
            <a:r>
              <a:rPr lang="en-US" altLang="ko-KR" dirty="0" smtClean="0"/>
              <a:t>Work</a:t>
            </a:r>
            <a:r>
              <a:rPr lang="en-US" altLang="ko-KR" baseline="0" dirty="0" smtClean="0"/>
              <a:t> camp</a:t>
            </a:r>
            <a:r>
              <a:rPr lang="ko-KR" altLang="en-US" baseline="0" dirty="0" smtClean="0"/>
              <a:t>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예정된 </a:t>
            </a:r>
            <a:r>
              <a:rPr lang="en-US" altLang="ko-KR" baseline="0" dirty="0" smtClean="0"/>
              <a:t>work camp</a:t>
            </a:r>
            <a:r>
              <a:rPr lang="ko-KR" altLang="en-US" baseline="0" dirty="0" smtClean="0"/>
              <a:t>가 연기되어 </a:t>
            </a:r>
            <a:r>
              <a:rPr lang="en-US" altLang="ko-KR" baseline="0" dirty="0" smtClean="0"/>
              <a:t>7</a:t>
            </a:r>
            <a:r>
              <a:rPr lang="ko-KR" altLang="en-US" baseline="0" dirty="0" smtClean="0"/>
              <a:t>월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일부터 </a:t>
            </a:r>
            <a:r>
              <a:rPr lang="en-US" altLang="ko-KR" baseline="0" dirty="0" smtClean="0"/>
              <a:t>8</a:t>
            </a:r>
            <a:r>
              <a:rPr lang="ko-KR" altLang="en-US" baseline="0" dirty="0" smtClean="0"/>
              <a:t>일까지 </a:t>
            </a:r>
            <a:r>
              <a:rPr lang="ko-KR" altLang="en-US" baseline="0" dirty="0" err="1" smtClean="0"/>
              <a:t>벤째라는</a:t>
            </a:r>
            <a:r>
              <a:rPr lang="ko-KR" altLang="en-US" baseline="0" dirty="0" smtClean="0"/>
              <a:t> 지방에서 활동을 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홍콩 </a:t>
            </a:r>
            <a:r>
              <a:rPr lang="en-US" altLang="ko-KR" dirty="0" smtClean="0"/>
              <a:t>YMCACC </a:t>
            </a:r>
            <a:r>
              <a:rPr lang="ko-KR" altLang="en-US" dirty="0" smtClean="0"/>
              <a:t>학생들은 </a:t>
            </a:r>
            <a:r>
              <a:rPr lang="en-US" altLang="ko-KR" dirty="0" smtClean="0"/>
              <a:t>13~19</a:t>
            </a:r>
            <a:r>
              <a:rPr lang="ko-KR" altLang="en-US" dirty="0" smtClean="0"/>
              <a:t>살로 이루어져있었고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베트남 자원봉사자 </a:t>
            </a:r>
            <a:r>
              <a:rPr lang="en-US" altLang="ko-KR" dirty="0" smtClean="0"/>
              <a:t>4</a:t>
            </a:r>
            <a:r>
              <a:rPr lang="ko-KR" altLang="en-US" dirty="0" smtClean="0"/>
              <a:t>명과 함께 했다</a:t>
            </a:r>
            <a:r>
              <a:rPr lang="en-US" altLang="ko-KR" dirty="0" smtClean="0"/>
              <a:t>.</a:t>
            </a:r>
          </a:p>
          <a:p>
            <a:r>
              <a:rPr lang="ko-KR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활동지가 숙소와 조금 떨어져 있어서 홍콩 친구들과 함께 아침식사 후 이동을 해서 활동을 시작했다</a:t>
            </a:r>
            <a:r>
              <a:rPr lang="en-US" altLang="ko-K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altLang="ko-KR" sz="1200" b="0" i="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활동은 크게 언어수업</a:t>
            </a:r>
            <a:r>
              <a:rPr lang="en-US" altLang="ko-KR" dirty="0" smtClean="0"/>
              <a:t>(</a:t>
            </a:r>
            <a:r>
              <a:rPr lang="ko-KR" altLang="en-US" dirty="0" smtClean="0"/>
              <a:t>영어 가르치기</a:t>
            </a:r>
            <a:r>
              <a:rPr lang="en-US" altLang="ko-KR" dirty="0" smtClean="0"/>
              <a:t>), </a:t>
            </a:r>
            <a:r>
              <a:rPr lang="ko-KR" altLang="en-US" dirty="0" smtClean="0"/>
              <a:t>문화수업</a:t>
            </a:r>
            <a:r>
              <a:rPr lang="en-US" altLang="ko-KR" dirty="0" smtClean="0"/>
              <a:t>(</a:t>
            </a:r>
            <a:r>
              <a:rPr lang="ko-KR" altLang="en-US" dirty="0" smtClean="0"/>
              <a:t>함께 놀기</a:t>
            </a:r>
            <a:r>
              <a:rPr lang="en-US" altLang="ko-KR" dirty="0" smtClean="0"/>
              <a:t>), </a:t>
            </a:r>
            <a:r>
              <a:rPr lang="ko-KR" altLang="en-US" dirty="0" smtClean="0"/>
              <a:t>환경 꾸미기</a:t>
            </a:r>
            <a:r>
              <a:rPr lang="en-US" altLang="ko-KR" dirty="0" smtClean="0"/>
              <a:t>(</a:t>
            </a:r>
            <a:r>
              <a:rPr lang="ko-KR" altLang="en-US" dirty="0" smtClean="0"/>
              <a:t>페인트칠하기</a:t>
            </a:r>
            <a:r>
              <a:rPr lang="en-US" altLang="ko-KR" dirty="0" smtClean="0"/>
              <a:t>)</a:t>
            </a:r>
            <a:r>
              <a:rPr lang="ko-KR" altLang="en-US" dirty="0" smtClean="0"/>
              <a:t>로 나뉘었다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 중 우리들은 문화수업과 환경 꾸미기를 주로 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Q1.</a:t>
            </a:r>
          </a:p>
          <a:p>
            <a:r>
              <a:rPr lang="ko-KR" altLang="en-US" dirty="0" smtClean="0"/>
              <a:t>우리가 페인트를 칠하고 나면 다음날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같이 일하던 아저씨들이 다시 깨끗이 칠해 놓으셨다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오히려 우리가 하는 것 보다 제공 받는 것이 더 많은 활동이었다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단기해외봉사활동의 작은 축소판 같았다</a:t>
            </a:r>
            <a:r>
              <a:rPr lang="en-US" altLang="ko-KR" dirty="0" smtClean="0"/>
              <a:t>.   </a:t>
            </a:r>
          </a:p>
          <a:p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Q2.</a:t>
            </a:r>
          </a:p>
          <a:p>
            <a:r>
              <a:rPr lang="ko-KR" altLang="en-US" dirty="0" smtClean="0"/>
              <a:t>우리가 생각했던 </a:t>
            </a:r>
            <a:r>
              <a:rPr lang="en-US" altLang="ko-KR" dirty="0" smtClean="0"/>
              <a:t>work camp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활동 시간보다 적었다</a:t>
            </a:r>
            <a:r>
              <a:rPr lang="en-US" altLang="ko-KR" dirty="0" smtClean="0"/>
              <a:t>. </a:t>
            </a:r>
          </a:p>
          <a:p>
            <a:r>
              <a:rPr lang="ko-KR" altLang="en-US" baseline="0" dirty="0" smtClean="0"/>
              <a:t>정해진 활동 시간도 활동 중간중간의 휴식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점심시간과 식사 후 휴식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이동시간 등을 제외하면</a:t>
            </a:r>
            <a:endParaRPr lang="en-US" altLang="ko-KR" baseline="0" dirty="0" smtClean="0"/>
          </a:p>
          <a:p>
            <a:r>
              <a:rPr lang="ko-KR" altLang="en-US" baseline="0" dirty="0" smtClean="0"/>
              <a:t>얼마 되지 않았다</a:t>
            </a:r>
            <a:r>
              <a:rPr lang="en-US" altLang="ko-KR" baseline="0" dirty="0" smtClean="0"/>
              <a:t>.  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Q3.</a:t>
            </a:r>
          </a:p>
          <a:p>
            <a:r>
              <a:rPr lang="ko-KR" altLang="en-US" b="0" u="none" baseline="0" dirty="0" smtClean="0">
                <a:solidFill>
                  <a:srgbClr val="FF0000"/>
                </a:solidFill>
                <a:sym typeface="Wingdings" pitchFamily="2" charset="2"/>
              </a:rPr>
              <a:t>그들이 원하는 것은 수업을 해주는 것</a:t>
            </a:r>
            <a:r>
              <a:rPr lang="en-US" altLang="ko-KR" b="0" u="none" baseline="0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  <a:r>
              <a:rPr lang="ko-KR" altLang="en-US" b="0" u="none" baseline="0" dirty="0" smtClean="0">
                <a:solidFill>
                  <a:srgbClr val="FF0000"/>
                </a:solidFill>
                <a:sym typeface="Wingdings" pitchFamily="2" charset="2"/>
              </a:rPr>
              <a:t>놀아주는 것</a:t>
            </a:r>
            <a:r>
              <a:rPr lang="en-US" altLang="ko-KR" b="0" u="none" baseline="0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  <a:r>
              <a:rPr lang="ko-KR" altLang="en-US" b="0" u="none" baseline="0" dirty="0" smtClean="0">
                <a:solidFill>
                  <a:srgbClr val="FF0000"/>
                </a:solidFill>
                <a:sym typeface="Wingdings" pitchFamily="2" charset="2"/>
              </a:rPr>
              <a:t>페인트칠이 아니라</a:t>
            </a:r>
            <a:r>
              <a:rPr lang="en-US" altLang="ko-KR" b="0" u="none" baseline="0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</a:p>
          <a:p>
            <a:r>
              <a:rPr lang="ko-KR" altLang="en-US" b="0" u="none" baseline="0" dirty="0" smtClean="0">
                <a:solidFill>
                  <a:srgbClr val="FF0000"/>
                </a:solidFill>
                <a:sym typeface="Wingdings" pitchFamily="2" charset="2"/>
              </a:rPr>
              <a:t>재정적 지원이 아닌가 하는 생각이 들었다</a:t>
            </a:r>
            <a:r>
              <a:rPr lang="en-US" altLang="ko-KR" b="0" u="none" baseline="0" dirty="0" smtClean="0">
                <a:solidFill>
                  <a:srgbClr val="FF0000"/>
                </a:solidFill>
                <a:sym typeface="Wingdings" pitchFamily="2" charset="2"/>
              </a:rPr>
              <a:t>. </a:t>
            </a:r>
            <a:endParaRPr lang="en-US" altLang="ko-KR" b="0" u="none" dirty="0" smtClean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월부터 우리는 비공식적인 프로그램으로</a:t>
            </a:r>
            <a:endParaRPr lang="en-US" altLang="ko-KR" dirty="0" smtClean="0"/>
          </a:p>
          <a:p>
            <a:r>
              <a:rPr lang="ko-KR" altLang="en-US" dirty="0" smtClean="0"/>
              <a:t>주말마다 한글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한국문화 등에 관심 있는 베트남 친구들을 만나 문화 교류의 시간을 가졌다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이 친구들은 베트남어 선생님이 소개를 해준다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한국어 교육을 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베트남어 공부를 하는 등 특별한</a:t>
            </a:r>
            <a:r>
              <a:rPr lang="ko-KR" altLang="en-US" baseline="0" dirty="0" smtClean="0"/>
              <a:t> 목적이나 의도를 가지고 만나진 않았지만</a:t>
            </a:r>
            <a:endParaRPr lang="en-US" altLang="ko-KR" baseline="0" dirty="0" smtClean="0"/>
          </a:p>
          <a:p>
            <a:r>
              <a:rPr lang="ko-KR" altLang="en-US" baseline="0" dirty="0" smtClean="0"/>
              <a:t>오히려 자연스럽게 대화하고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그때 그때 하고 싶은 걸 하면서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더 많은 감정을 교류할 수 있었다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베트남 친구들을 만나는 것은</a:t>
            </a:r>
            <a:r>
              <a:rPr lang="en-US" altLang="ko-KR" baseline="0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남은 주말을 의미 있게 보내고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조금 더 베트남을 알아갈 수 있는 방법을 찾던 중에 생각되었다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체력적으로 힘들었던 유치원 활동 중 우리가 쉴 수 있는 주말을 활용해서 이 프로그램은 진행한다는 것에</a:t>
            </a:r>
            <a:endParaRPr lang="en-US" altLang="ko-KR" baseline="0" dirty="0" smtClean="0"/>
          </a:p>
          <a:p>
            <a:r>
              <a:rPr lang="ko-KR" altLang="en-US" baseline="0" dirty="0" smtClean="0"/>
              <a:t>처음엔 부담감도 느껴졌지만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현지인들만 아는 숨은 </a:t>
            </a:r>
            <a:r>
              <a:rPr lang="ko-KR" altLang="en-US" baseline="0" dirty="0" err="1" smtClean="0"/>
              <a:t>맛집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까페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공원 등에 가서 이야기를 나누면서 </a:t>
            </a:r>
            <a:endParaRPr lang="en-US" altLang="ko-KR" baseline="0" dirty="0" smtClean="0"/>
          </a:p>
          <a:p>
            <a:r>
              <a:rPr lang="ko-KR" altLang="en-US" baseline="0" dirty="0" smtClean="0"/>
              <a:t>오히려 만날 시간이 적어지는 것에 아쉬움을 느낄 정도로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특별한 시간을 보냈다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AFC9B-9D58-4A78-A59B-F5AC23B0D7BD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7BA912F-E8FA-4DBC-A229-05F70AF4959C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Y강B" pitchFamily="18" charset="-127"/>
                <a:ea typeface="HY강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  <a:latin typeface="HY강M" pitchFamily="18" charset="-127"/>
                <a:ea typeface="HY강M" pitchFamily="18" charset="-127"/>
              </a:defRPr>
            </a:lvl1pPr>
            <a:lvl2pPr>
              <a:defRPr>
                <a:solidFill>
                  <a:srgbClr val="000000"/>
                </a:solidFill>
                <a:latin typeface="HY강M" pitchFamily="18" charset="-127"/>
                <a:ea typeface="HY강M" pitchFamily="18" charset="-127"/>
              </a:defRPr>
            </a:lvl2pPr>
            <a:lvl3pPr>
              <a:defRPr>
                <a:solidFill>
                  <a:srgbClr val="000000"/>
                </a:solidFill>
                <a:latin typeface="HY강M" pitchFamily="18" charset="-127"/>
                <a:ea typeface="HY강M" pitchFamily="18" charset="-127"/>
              </a:defRPr>
            </a:lvl3pPr>
            <a:lvl4pPr>
              <a:defRPr>
                <a:solidFill>
                  <a:srgbClr val="000000"/>
                </a:solidFill>
                <a:latin typeface="HY강M" pitchFamily="18" charset="-127"/>
                <a:ea typeface="HY강M" pitchFamily="18" charset="-127"/>
              </a:defRPr>
            </a:lvl4pPr>
            <a:lvl5pPr>
              <a:defRPr>
                <a:solidFill>
                  <a:srgbClr val="000000"/>
                </a:solidFill>
                <a:latin typeface="HY강M" pitchFamily="18" charset="-127"/>
                <a:ea typeface="HY강M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4B66-09CC-4A16-91A4-69F062A640C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32A8A-AFB2-40C1-9EE6-14224961C116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ED191-6952-4053-9395-9AE0331657D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A0221-747F-4E5D-823C-7B7EA89C2D3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20061-BE47-4F1A-B273-8074026C7FD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0D618-D259-416B-A8B4-C957E47199AC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11607-85D0-4035-AB31-35EB6CDBAB30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0279F-063F-47A5-89FD-80D541CFDB1E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80918-2E77-446A-93BF-933D7F130EED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2B50B-B873-4A21-AD98-370FBCD68005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EC8A188B-9C1E-4C07-AF60-27817A9F60FA}" type="slidenum">
              <a:rPr lang="ko-KR" altLang="en-US"/>
              <a:pPr/>
              <a:t>‹#›</a:t>
            </a:fld>
            <a:endParaRPr lang="en-US" altLang="ko-KR"/>
          </a:p>
        </p:txBody>
      </p:sp>
      <p:pic>
        <p:nvPicPr>
          <p:cNvPr id="3" name="Picture 3" descr="C:\Users\SAMSUNG\Desktop\선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1124744"/>
            <a:ext cx="8401050" cy="190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59153" y="2564904"/>
            <a:ext cx="6885219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dirty="0" err="1" smtClean="0">
                <a:latin typeface="HY강B" pitchFamily="18" charset="-127"/>
                <a:ea typeface="HY강B" pitchFamily="18" charset="-127"/>
              </a:rPr>
              <a:t>Raonatti</a:t>
            </a:r>
            <a:r>
              <a:rPr lang="en-US" altLang="ko-KR" sz="5400" dirty="0" smtClean="0">
                <a:latin typeface="HY강B" pitchFamily="18" charset="-127"/>
                <a:ea typeface="HY강B" pitchFamily="18" charset="-127"/>
              </a:rPr>
              <a:t> 7</a:t>
            </a:r>
            <a:r>
              <a:rPr lang="en-US" altLang="ko-KR" sz="5400" baseline="30000" dirty="0" smtClean="0">
                <a:latin typeface="HY강B" pitchFamily="18" charset="-127"/>
                <a:ea typeface="HY강B" pitchFamily="18" charset="-127"/>
              </a:rPr>
              <a:t>th</a:t>
            </a:r>
            <a:r>
              <a:rPr lang="en-US" altLang="ko-KR" sz="5400" dirty="0" smtClean="0">
                <a:latin typeface="HY강B" pitchFamily="18" charset="-127"/>
                <a:ea typeface="HY강B" pitchFamily="18" charset="-127"/>
              </a:rPr>
              <a:t> in Vietnam</a:t>
            </a:r>
            <a:endParaRPr lang="ko-KR" altLang="en-US" sz="54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4995173"/>
            <a:ext cx="39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이주리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유지향</a:t>
            </a:r>
            <a:endParaRPr lang="en-US" altLang="ko-KR" sz="2800" dirty="0" smtClean="0">
              <a:latin typeface="HY강B" pitchFamily="18" charset="-127"/>
              <a:ea typeface="HY강B" pitchFamily="18" charset="-127"/>
            </a:endParaRPr>
          </a:p>
          <a:p>
            <a:pPr algn="r"/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심성규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신병철</a:t>
            </a:r>
            <a:r>
              <a:rPr lang="en-US" altLang="ko-KR" sz="28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dirty="0" smtClean="0">
                <a:latin typeface="HY강B" pitchFamily="18" charset="-127"/>
                <a:ea typeface="HY강B" pitchFamily="18" charset="-127"/>
              </a:rPr>
              <a:t>김민주</a:t>
            </a:r>
            <a:endParaRPr lang="ko-KR" altLang="en-US" sz="2800" dirty="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71450"/>
            <a:ext cx="5627092" cy="953294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우리는 누구</a:t>
            </a:r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?</a:t>
            </a:r>
            <a:endParaRPr lang="ko-KR" altLang="en-US" sz="5400" b="1" dirty="0">
              <a:solidFill>
                <a:srgbClr val="FF6600"/>
              </a:solidFill>
              <a:effectLst/>
              <a:latin typeface="+mj-ea"/>
            </a:endParaRPr>
          </a:p>
        </p:txBody>
      </p:sp>
      <p:pic>
        <p:nvPicPr>
          <p:cNvPr id="6147" name="Picture 3" descr="C:\Users\SAMSUNG\Desktop\병철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5639" y="1660900"/>
            <a:ext cx="1384636" cy="1840108"/>
          </a:xfrm>
          <a:prstGeom prst="rect">
            <a:avLst/>
          </a:prstGeom>
          <a:noFill/>
        </p:spPr>
      </p:pic>
      <p:pic>
        <p:nvPicPr>
          <p:cNvPr id="6148" name="Picture 4" descr="C:\Users\SAMSUNG\Desktop\성규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511" y="1628800"/>
            <a:ext cx="1242617" cy="1872208"/>
          </a:xfrm>
          <a:prstGeom prst="rect">
            <a:avLst/>
          </a:prstGeom>
          <a:noFill/>
        </p:spPr>
      </p:pic>
      <p:pic>
        <p:nvPicPr>
          <p:cNvPr id="6149" name="Picture 5" descr="C:\Users\SAMSUNG\Desktop\주리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239" y="1844824"/>
            <a:ext cx="1248225" cy="1656184"/>
          </a:xfrm>
          <a:prstGeom prst="rect">
            <a:avLst/>
          </a:prstGeom>
          <a:noFill/>
        </p:spPr>
      </p:pic>
      <p:pic>
        <p:nvPicPr>
          <p:cNvPr id="6150" name="Picture 6" descr="C:\Users\SAMSUNG\Desktop\민주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81786" y="2116372"/>
            <a:ext cx="1858327" cy="1384636"/>
          </a:xfrm>
          <a:prstGeom prst="rect">
            <a:avLst/>
          </a:prstGeom>
          <a:noFill/>
        </p:spPr>
      </p:pic>
      <p:pic>
        <p:nvPicPr>
          <p:cNvPr id="6151" name="Picture 7" descr="C:\Users\SAMSUNG\Desktop\지향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91624" y="1824869"/>
            <a:ext cx="1257104" cy="1676139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251520" y="3861048"/>
            <a:ext cx="8760804" cy="2185214"/>
            <a:chOff x="251520" y="3707740"/>
            <a:chExt cx="8760804" cy="2185214"/>
          </a:xfrm>
        </p:grpSpPr>
        <p:sp>
          <p:nvSpPr>
            <p:cNvPr id="13" name="TextBox 12"/>
            <p:cNvSpPr txBox="1"/>
            <p:nvPr/>
          </p:nvSpPr>
          <p:spPr>
            <a:xfrm>
              <a:off x="251520" y="3707740"/>
              <a:ext cx="1444393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latin typeface="HY강M" pitchFamily="18" charset="-127"/>
                  <a:ea typeface="HY강M" pitchFamily="18" charset="-127"/>
                </a:rPr>
                <a:t>심성규</a:t>
              </a:r>
              <a:endParaRPr lang="en-US" altLang="ko-KR" sz="24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endParaRPr lang="en-US" altLang="ko-KR" sz="24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나무늘보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err="1" smtClean="0">
                  <a:latin typeface="HY강M" pitchFamily="18" charset="-127"/>
                  <a:ea typeface="HY강M" pitchFamily="18" charset="-127"/>
                </a:rPr>
                <a:t>잡상식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더위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차멀미</a:t>
              </a:r>
              <a:endParaRPr lang="ko-KR" altLang="en-US" sz="2000" dirty="0"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5696" y="3707740"/>
              <a:ext cx="1776028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latin typeface="HY강M" pitchFamily="18" charset="-127"/>
                  <a:ea typeface="HY강M" pitchFamily="18" charset="-127"/>
                </a:rPr>
                <a:t>신병철</a:t>
              </a:r>
              <a:endParaRPr lang="en-US" altLang="ko-KR" sz="32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endParaRPr lang="en-US" altLang="ko-KR" sz="24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단백질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시간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결벽 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강남스타일 </a:t>
              </a:r>
              <a:endParaRPr lang="ko-KR" altLang="en-US" sz="2000" dirty="0"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08412" y="3707740"/>
              <a:ext cx="1776028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latin typeface="HY강M" pitchFamily="18" charset="-127"/>
                  <a:ea typeface="HY강M" pitchFamily="18" charset="-127"/>
                </a:rPr>
                <a:t>김민주</a:t>
              </a:r>
              <a:endParaRPr lang="en-US" altLang="ko-KR" sz="32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endParaRPr lang="en-US" altLang="ko-KR" sz="24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err="1" smtClean="0">
                  <a:latin typeface="HY강M" pitchFamily="18" charset="-127"/>
                  <a:ea typeface="HY강M" pitchFamily="18" charset="-127"/>
                </a:rPr>
                <a:t>다크써클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팬더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현지인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err="1" smtClean="0">
                  <a:latin typeface="HY강M" pitchFamily="18" charset="-127"/>
                  <a:ea typeface="HY강M" pitchFamily="18" charset="-127"/>
                </a:rPr>
                <a:t>똘충이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04284" y="3707740"/>
              <a:ext cx="1776028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latin typeface="HY강M" pitchFamily="18" charset="-127"/>
                  <a:ea typeface="HY강M" pitchFamily="18" charset="-127"/>
                </a:rPr>
                <a:t>유지향</a:t>
              </a:r>
              <a:endParaRPr lang="en-US" altLang="ko-KR" sz="32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err="1" smtClean="0">
                  <a:latin typeface="HY강M" pitchFamily="18" charset="-127"/>
                  <a:ea typeface="HY강M" pitchFamily="18" charset="-127"/>
                </a:rPr>
                <a:t>칼취침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명언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엄살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추진력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6296" y="3707740"/>
              <a:ext cx="1776028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latin typeface="HY강M" pitchFamily="18" charset="-127"/>
                  <a:ea typeface="HY강M" pitchFamily="18" charset="-127"/>
                </a:rPr>
                <a:t>이주리</a:t>
              </a:r>
              <a:endParaRPr lang="en-US" altLang="ko-KR" sz="3200" b="1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endParaRPr lang="en-US" altLang="ko-KR" sz="24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err="1" smtClean="0">
                  <a:latin typeface="HY강M" pitchFamily="18" charset="-127"/>
                  <a:ea typeface="HY강M" pitchFamily="18" charset="-127"/>
                </a:rPr>
                <a:t>발연기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천의 얼굴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요조</a:t>
              </a:r>
              <a:endParaRPr lang="en-US" altLang="ko-KR" sz="2000" dirty="0" smtClean="0">
                <a:latin typeface="HY강M" pitchFamily="18" charset="-127"/>
                <a:ea typeface="HY강M" pitchFamily="18" charset="-127"/>
              </a:endParaRPr>
            </a:p>
            <a:p>
              <a:pPr algn="ctr"/>
              <a:r>
                <a:rPr lang="ko-KR" altLang="en-US" sz="2000" dirty="0" smtClean="0">
                  <a:latin typeface="HY강M" pitchFamily="18" charset="-127"/>
                  <a:ea typeface="HY강M" pitchFamily="18" charset="-127"/>
                </a:rPr>
                <a:t>봉인해제</a:t>
              </a:r>
              <a:endParaRPr lang="ko-KR" altLang="en-US" sz="2000" dirty="0">
                <a:latin typeface="HY강M" pitchFamily="18" charset="-127"/>
                <a:ea typeface="HY강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0"/>
            <a:ext cx="5627092" cy="953294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Contents</a:t>
            </a:r>
            <a:endParaRPr lang="ko-KR" altLang="en-US" sz="5400" b="1" dirty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556792"/>
            <a:ext cx="8676456" cy="41148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000000"/>
                </a:solidFill>
                <a:effectLst/>
              </a:rPr>
              <a:t>3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월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.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베트남어 수업</a:t>
            </a:r>
            <a:endParaRPr lang="en-US" altLang="ko-KR" b="1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000000"/>
                </a:solidFill>
                <a:effectLst/>
              </a:rPr>
              <a:t>4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월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. Sewing school, Hope school, Disabled Youth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000000"/>
                </a:solidFill>
                <a:effectLst/>
              </a:rPr>
              <a:t>5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월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.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홍안유치원</a:t>
            </a:r>
            <a:endParaRPr lang="en-US" altLang="ko-KR" b="1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000000"/>
                </a:solidFill>
                <a:effectLst/>
              </a:rPr>
              <a:t>6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월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. 350ppm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캠페인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유치원 벽화 그리기</a:t>
            </a:r>
            <a:endParaRPr lang="en-US" altLang="ko-KR" b="1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000000"/>
                </a:solidFill>
                <a:effectLst/>
              </a:rPr>
              <a:t>7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월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.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워크캠프</a:t>
            </a:r>
            <a:r>
              <a:rPr lang="en-US" altLang="ko-KR" b="1" dirty="0" smtClean="0">
                <a:solidFill>
                  <a:srgbClr val="000000"/>
                </a:solidFill>
                <a:effectLst/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  <a:effectLst/>
              </a:rPr>
              <a:t>베트남 친구들과의 만남</a:t>
            </a:r>
            <a:endParaRPr lang="en-US" altLang="ko-KR" b="1" dirty="0" smtClean="0">
              <a:solidFill>
                <a:srgbClr val="000000"/>
              </a:solidFill>
              <a:effectLst/>
            </a:endParaRPr>
          </a:p>
          <a:p>
            <a:pPr>
              <a:buNone/>
            </a:pPr>
            <a:endParaRPr lang="en-US" altLang="ko-KR" sz="3600" b="1" dirty="0" smtClean="0">
              <a:solidFill>
                <a:srgbClr val="000000"/>
              </a:solidFill>
              <a:effectLst/>
            </a:endParaRPr>
          </a:p>
          <a:p>
            <a:endParaRPr lang="ko-KR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-27384"/>
            <a:ext cx="7753350" cy="1123950"/>
          </a:xfrm>
        </p:spPr>
        <p:txBody>
          <a:bodyPr/>
          <a:lstStyle/>
          <a:p>
            <a:pPr algn="ctr"/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38℃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이 나쁜 온도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9" name="그림 8" descr="3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628800"/>
            <a:ext cx="8496944" cy="52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HY강B" pitchFamily="18" charset="-127"/>
                <a:ea typeface="HY강B" pitchFamily="18" charset="-127"/>
              </a:rPr>
              <a:t>베트남어 수업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7772400" cy="1368152"/>
          </a:xfrm>
        </p:spPr>
        <p:txBody>
          <a:bodyPr numCol="1"/>
          <a:lstStyle/>
          <a:p>
            <a:pPr>
              <a:buFont typeface="Arial" pitchFamily="34" charset="0"/>
              <a:buChar char="•"/>
            </a:pPr>
            <a:r>
              <a:rPr lang="en-US" altLang="ko-KR" sz="3600" b="1" dirty="0" smtClean="0">
                <a:effectLst/>
                <a:latin typeface="HY강M" pitchFamily="18" charset="-127"/>
                <a:ea typeface="HY강M" pitchFamily="18" charset="-127"/>
              </a:rPr>
              <a:t>3</a:t>
            </a:r>
            <a:r>
              <a:rPr lang="ko-KR" altLang="en-US" sz="3600" b="1" dirty="0" smtClean="0">
                <a:effectLst/>
                <a:latin typeface="HY강M" pitchFamily="18" charset="-127"/>
                <a:ea typeface="HY강M" pitchFamily="18" charset="-127"/>
              </a:rPr>
              <a:t>월 </a:t>
            </a:r>
            <a:r>
              <a:rPr lang="en-US" altLang="ko-KR" sz="3600" b="1" dirty="0" smtClean="0">
                <a:effectLst/>
                <a:latin typeface="HY강M" pitchFamily="18" charset="-127"/>
                <a:ea typeface="HY강M" pitchFamily="18" charset="-127"/>
              </a:rPr>
              <a:t>12</a:t>
            </a:r>
            <a:r>
              <a:rPr lang="ko-KR" altLang="en-US" sz="3600" b="1" dirty="0" smtClean="0">
                <a:effectLst/>
                <a:latin typeface="HY강M" pitchFamily="18" charset="-127"/>
                <a:ea typeface="HY강M" pitchFamily="18" charset="-127"/>
              </a:rPr>
              <a:t>일</a:t>
            </a:r>
            <a:r>
              <a:rPr lang="en-US" altLang="ko-KR" sz="3600" b="1" dirty="0" smtClean="0">
                <a:effectLst/>
                <a:latin typeface="HY강M" pitchFamily="18" charset="-127"/>
                <a:ea typeface="HY강M" pitchFamily="18" charset="-127"/>
              </a:rPr>
              <a:t> ~ 4</a:t>
            </a:r>
            <a:r>
              <a:rPr lang="ko-KR" altLang="en-US" sz="3600" b="1" dirty="0" smtClean="0">
                <a:effectLst/>
                <a:latin typeface="HY강M" pitchFamily="18" charset="-127"/>
                <a:ea typeface="HY강M" pitchFamily="18" charset="-127"/>
              </a:rPr>
              <a:t>월 </a:t>
            </a:r>
            <a:r>
              <a:rPr lang="en-US" altLang="ko-KR" sz="3600" b="1" dirty="0" smtClean="0">
                <a:effectLst/>
                <a:latin typeface="HY강M" pitchFamily="18" charset="-127"/>
                <a:ea typeface="HY강M" pitchFamily="18" charset="-127"/>
              </a:rPr>
              <a:t>8</a:t>
            </a:r>
            <a:r>
              <a:rPr lang="ko-KR" altLang="en-US" sz="3600" b="1" dirty="0" smtClean="0">
                <a:effectLst/>
                <a:latin typeface="HY강M" pitchFamily="18" charset="-127"/>
                <a:ea typeface="HY강M" pitchFamily="18" charset="-127"/>
              </a:rPr>
              <a:t>일</a:t>
            </a:r>
            <a:endParaRPr lang="en-US" altLang="ko-KR" sz="3600" b="1" dirty="0" smtClean="0">
              <a:effectLst/>
              <a:latin typeface="HY강M" pitchFamily="18" charset="-127"/>
              <a:ea typeface="HY강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3600" b="1" dirty="0" smtClean="0">
                <a:effectLst/>
                <a:latin typeface="HY강M" pitchFamily="18" charset="-127"/>
                <a:ea typeface="HY강M" pitchFamily="18" charset="-127"/>
              </a:rPr>
              <a:t>대학생 자원봉사 선생님</a:t>
            </a:r>
            <a:endParaRPr lang="en-US" altLang="ko-KR" sz="3600" b="1" dirty="0" smtClean="0">
              <a:effectLst/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5122" name="Picture 2" descr="C:\Users\SAMSUNG\Desktop\SC20120804-09571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516" y="3020516"/>
            <a:ext cx="4952628" cy="3672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베트남어 수업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395536" y="3068960"/>
            <a:ext cx="91450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강M" pitchFamily="18" charset="-127"/>
                <a:ea typeface="HY강M" pitchFamily="18" charset="-127"/>
              </a:rPr>
              <a:t>Q. </a:t>
            </a:r>
            <a:r>
              <a:rPr kumimoji="0" lang="ko-KR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5C00"/>
                </a:solidFill>
                <a:effectLst/>
                <a:uLnTx/>
                <a:uFillTx/>
                <a:latin typeface="HY강M" pitchFamily="18" charset="-127"/>
                <a:ea typeface="HY강M" pitchFamily="18" charset="-127"/>
              </a:rPr>
              <a:t>왜 우리는 베트남어를 한 달이나 배워</a:t>
            </a:r>
            <a:r>
              <a:rPr kumimoji="0" lang="en-US" altLang="ko-K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5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-27384"/>
            <a:ext cx="7753350" cy="1123950"/>
          </a:xfrm>
        </p:spPr>
        <p:txBody>
          <a:bodyPr/>
          <a:lstStyle/>
          <a:p>
            <a:pPr algn="ctr"/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4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본격적인 활동 시작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3" name="그림 2" descr="4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628800"/>
            <a:ext cx="8424936" cy="52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Sewing school</a:t>
            </a:r>
            <a:endParaRPr lang="ko-KR" altLang="en-US" sz="5400" b="1" dirty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8676456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4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9</a:t>
            </a:r>
            <a:r>
              <a:rPr lang="ko-KR" altLang="en-US" sz="3600" dirty="0" smtClean="0">
                <a:effectLst/>
              </a:rPr>
              <a:t>일 </a:t>
            </a:r>
            <a:r>
              <a:rPr lang="en-US" altLang="ko-KR" sz="3600" dirty="0" smtClean="0">
                <a:effectLst/>
              </a:rPr>
              <a:t>~ 17</a:t>
            </a:r>
            <a:r>
              <a:rPr lang="ko-KR" altLang="en-US" sz="3600" dirty="0" smtClean="0">
                <a:effectLst/>
              </a:rPr>
              <a:t>일</a:t>
            </a:r>
            <a:endParaRPr lang="en-US" altLang="ko-KR" sz="3600" dirty="0" smtClean="0">
              <a:effectLst/>
            </a:endParaRPr>
          </a:p>
          <a:p>
            <a:r>
              <a:rPr lang="en-US" altLang="ko-KR" sz="3600" dirty="0" smtClean="0">
                <a:effectLst/>
              </a:rPr>
              <a:t>Sewing School </a:t>
            </a:r>
            <a:r>
              <a:rPr lang="ko-KR" altLang="en-US" sz="3600" dirty="0" smtClean="0">
                <a:effectLst/>
              </a:rPr>
              <a:t>이란</a:t>
            </a:r>
            <a:r>
              <a:rPr lang="en-US" altLang="ko-KR" sz="3600" dirty="0" smtClean="0">
                <a:effectLst/>
              </a:rPr>
              <a:t>?</a:t>
            </a:r>
          </a:p>
          <a:p>
            <a:pPr>
              <a:buNone/>
            </a:pPr>
            <a:endParaRPr lang="en-US" altLang="ko-KR" sz="3600" dirty="0" smtClean="0">
              <a:solidFill>
                <a:srgbClr val="0070C0"/>
              </a:solidFill>
              <a:effectLst/>
            </a:endParaRPr>
          </a:p>
        </p:txBody>
      </p:sp>
      <p:pic>
        <p:nvPicPr>
          <p:cNvPr id="5" name="Picture 2" descr="C:\Users\SAMSUNG\Desktop\롤러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8260" y="3094573"/>
            <a:ext cx="5339924" cy="3646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Sewing school</a:t>
            </a:r>
            <a:endParaRPr lang="ko-KR" altLang="en-US" sz="5400" b="1" dirty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842592"/>
            <a:ext cx="8676456" cy="1522512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우린 정말 친구가 될 수 있을까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?</a:t>
            </a:r>
          </a:p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Q2. 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Feel sorry or not?</a:t>
            </a:r>
            <a:endParaRPr lang="ko-KR" altLang="en-US" sz="3600" dirty="0" smtClean="0">
              <a:solidFill>
                <a:srgbClr val="005C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79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Hope school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9433048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4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18</a:t>
            </a:r>
            <a:r>
              <a:rPr lang="ko-KR" altLang="en-US" sz="3600" dirty="0" smtClean="0">
                <a:effectLst/>
              </a:rPr>
              <a:t>일 </a:t>
            </a:r>
            <a:r>
              <a:rPr lang="en-US" altLang="ko-KR" sz="3600" dirty="0" smtClean="0">
                <a:effectLst/>
              </a:rPr>
              <a:t>~ 20</a:t>
            </a:r>
            <a:r>
              <a:rPr lang="ko-KR" altLang="en-US" sz="3600" dirty="0" smtClean="0">
                <a:effectLst/>
              </a:rPr>
              <a:t>일</a:t>
            </a:r>
            <a:endParaRPr lang="en-US" altLang="ko-KR" sz="3600" dirty="0" smtClean="0">
              <a:effectLst/>
            </a:endParaRPr>
          </a:p>
          <a:p>
            <a:r>
              <a:rPr lang="en-US" altLang="ko-KR" sz="3600" dirty="0" smtClean="0">
                <a:effectLst/>
              </a:rPr>
              <a:t>Hope school</a:t>
            </a:r>
            <a:r>
              <a:rPr lang="ko-KR" altLang="en-US" sz="3600" dirty="0" smtClean="0">
                <a:effectLst/>
              </a:rPr>
              <a:t>은 어떤 곳</a:t>
            </a:r>
            <a:r>
              <a:rPr lang="en-US" altLang="ko-KR" sz="3600" dirty="0" smtClean="0">
                <a:effectLst/>
              </a:rPr>
              <a:t>?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 descr="20120420_1223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3068960"/>
            <a:ext cx="5037706" cy="3645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79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Hope school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852936"/>
            <a:ext cx="9433048" cy="1296144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갈까 말까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?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79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Disabled Youth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8676456" cy="1656184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4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23</a:t>
            </a:r>
            <a:r>
              <a:rPr lang="ko-KR" altLang="en-US" sz="3600" dirty="0" smtClean="0">
                <a:effectLst/>
              </a:rPr>
              <a:t>일 </a:t>
            </a:r>
            <a:r>
              <a:rPr lang="en-US" altLang="ko-KR" sz="3600" dirty="0" smtClean="0">
                <a:effectLst/>
              </a:rPr>
              <a:t>~ 27</a:t>
            </a:r>
            <a:r>
              <a:rPr lang="ko-KR" altLang="en-US" sz="3600" dirty="0" smtClean="0">
                <a:effectLst/>
              </a:rPr>
              <a:t>일</a:t>
            </a:r>
            <a:endParaRPr lang="en-US" altLang="ko-KR" sz="3600" dirty="0" smtClean="0">
              <a:effectLst/>
            </a:endParaRPr>
          </a:p>
          <a:p>
            <a:r>
              <a:rPr lang="en-US" altLang="ko-KR" sz="3600" dirty="0" smtClean="0">
                <a:effectLst/>
              </a:rPr>
              <a:t>Disabled Youth</a:t>
            </a:r>
          </a:p>
        </p:txBody>
      </p:sp>
      <p:pic>
        <p:nvPicPr>
          <p:cNvPr id="5" name="그림 4" descr="Disabled Youth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6081" y="3068960"/>
            <a:ext cx="5250095" cy="3645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79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Disabled Youth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852936"/>
            <a:ext cx="8676456" cy="2016224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Too much well organized</a:t>
            </a:r>
          </a:p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Q2. 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Disabled? Special? Different </a:t>
            </a:r>
            <a:r>
              <a:rPr lang="en-US" altLang="ko-KR" sz="3600" dirty="0" err="1" smtClean="0">
                <a:solidFill>
                  <a:srgbClr val="005C00"/>
                </a:solidFill>
                <a:effectLst/>
              </a:rPr>
              <a:t>abled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0"/>
            <a:ext cx="7753350" cy="1123950"/>
          </a:xfrm>
        </p:spPr>
        <p:txBody>
          <a:bodyPr/>
          <a:lstStyle/>
          <a:p>
            <a:pPr algn="ctr"/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5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소진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(Burn-out)? 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3" name="그림 2" descr="5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628800"/>
            <a:ext cx="8424936" cy="52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Kindergarten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1700808"/>
            <a:ext cx="7772400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5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2</a:t>
            </a:r>
            <a:r>
              <a:rPr lang="ko-KR" altLang="en-US" sz="3600" dirty="0" smtClean="0">
                <a:effectLst/>
              </a:rPr>
              <a:t>일</a:t>
            </a:r>
            <a:r>
              <a:rPr lang="en-US" altLang="ko-KR" sz="3600" dirty="0" smtClean="0">
                <a:effectLst/>
              </a:rPr>
              <a:t> ~ 7</a:t>
            </a:r>
            <a:r>
              <a:rPr lang="ko-KR" altLang="en-US" sz="3600" dirty="0" smtClean="0">
                <a:effectLst/>
              </a:rPr>
              <a:t>월</a:t>
            </a:r>
            <a:r>
              <a:rPr lang="en-US" altLang="ko-KR" sz="3600" dirty="0" smtClean="0">
                <a:effectLst/>
              </a:rPr>
              <a:t> 20</a:t>
            </a:r>
            <a:r>
              <a:rPr lang="ko-KR" altLang="en-US" sz="3600" dirty="0" smtClean="0">
                <a:effectLst/>
              </a:rPr>
              <a:t>일</a:t>
            </a:r>
            <a:endParaRPr lang="en-US" altLang="ko-KR" sz="3600" dirty="0" smtClean="0">
              <a:effectLst/>
            </a:endParaRPr>
          </a:p>
          <a:p>
            <a:r>
              <a:rPr lang="ko-KR" altLang="en-US" sz="3600" dirty="0" smtClean="0">
                <a:effectLst/>
              </a:rPr>
              <a:t>유치원 소개</a:t>
            </a:r>
            <a:endParaRPr lang="en-US" altLang="ko-KR" sz="3600" dirty="0" smtClean="0">
              <a:effectLst/>
            </a:endParaRPr>
          </a:p>
        </p:txBody>
      </p:sp>
      <p:pic>
        <p:nvPicPr>
          <p:cNvPr id="4" name="그림 3" descr="IMG_24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3068960"/>
            <a:ext cx="4693886" cy="3789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Kindergarten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2708920"/>
            <a:ext cx="7772400" cy="2016224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3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시간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Q2.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우리 여기서 뭐 </a:t>
            </a:r>
            <a:r>
              <a:rPr lang="ko-KR" altLang="en-US" sz="3600" dirty="0" err="1" smtClean="0">
                <a:solidFill>
                  <a:srgbClr val="005C00"/>
                </a:solidFill>
                <a:effectLst/>
              </a:rPr>
              <a:t>하는거야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?</a:t>
            </a:r>
            <a:endParaRPr lang="en-US" altLang="ko-KR" dirty="0" smtClean="0">
              <a:solidFill>
                <a:srgbClr val="005C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-27384"/>
            <a:ext cx="7931348" cy="1123950"/>
          </a:xfrm>
        </p:spPr>
        <p:txBody>
          <a:bodyPr/>
          <a:lstStyle/>
          <a:p>
            <a:pPr algn="ctr"/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6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중간평가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그리고 심기일전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3" name="그림 2" descr="6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628800"/>
            <a:ext cx="8424936" cy="52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350ppm Campaign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8424936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6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5</a:t>
            </a:r>
            <a:r>
              <a:rPr lang="ko-KR" altLang="en-US" sz="3600" dirty="0" smtClean="0">
                <a:effectLst/>
              </a:rPr>
              <a:t>일 세계환경의 날</a:t>
            </a:r>
            <a:endParaRPr lang="en-US" altLang="ko-KR" sz="3600" dirty="0" smtClean="0">
              <a:effectLst/>
            </a:endParaRPr>
          </a:p>
        </p:txBody>
      </p:sp>
      <p:pic>
        <p:nvPicPr>
          <p:cNvPr id="1026" name="Picture 2" descr="C:\Users\SAMSUNG\Desktop\DSC004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708920"/>
            <a:ext cx="5296946" cy="3524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350ppm Campaign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068960"/>
            <a:ext cx="8424936" cy="648072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어려움 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: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장소 선정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Kindergarten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700808"/>
            <a:ext cx="7772400" cy="792088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effectLst/>
              </a:rPr>
              <a:t>To serve, not to be served</a:t>
            </a:r>
          </a:p>
          <a:p>
            <a:pPr>
              <a:buNone/>
            </a:pPr>
            <a:endParaRPr lang="en-US" altLang="ko-KR" sz="3600" dirty="0">
              <a:solidFill>
                <a:srgbClr val="0070C0"/>
              </a:solidFill>
              <a:effectLst/>
            </a:endParaRPr>
          </a:p>
        </p:txBody>
      </p:sp>
      <p:pic>
        <p:nvPicPr>
          <p:cNvPr id="2050" name="Picture 2" descr="C:\Users\SAMSUNG\Desktop\DSC006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92896"/>
            <a:ext cx="5976664" cy="3977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-27384"/>
            <a:ext cx="7753350" cy="1123950"/>
          </a:xfrm>
        </p:spPr>
        <p:txBody>
          <a:bodyPr/>
          <a:lstStyle/>
          <a:p>
            <a:pPr algn="ctr"/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7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뜨거운 안녕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3" name="그림 2" descr="7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628800"/>
            <a:ext cx="8352928" cy="52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Work camp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1628800"/>
            <a:ext cx="8348464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7</a:t>
            </a:r>
            <a:r>
              <a:rPr lang="ko-KR" altLang="en-US" sz="3600" dirty="0" smtClean="0">
                <a:effectLst/>
              </a:rPr>
              <a:t>월 </a:t>
            </a:r>
            <a:r>
              <a:rPr lang="en-US" altLang="ko-KR" sz="3600" dirty="0" smtClean="0">
                <a:effectLst/>
              </a:rPr>
              <a:t>2</a:t>
            </a:r>
            <a:r>
              <a:rPr lang="ko-KR" altLang="en-US" sz="3600" dirty="0" smtClean="0">
                <a:effectLst/>
              </a:rPr>
              <a:t>일 </a:t>
            </a:r>
            <a:r>
              <a:rPr lang="en-US" altLang="ko-KR" sz="3600" dirty="0" smtClean="0">
                <a:effectLst/>
              </a:rPr>
              <a:t>~</a:t>
            </a:r>
            <a:r>
              <a:rPr lang="ko-KR" altLang="en-US" sz="3600" dirty="0" smtClean="0">
                <a:effectLst/>
              </a:rPr>
              <a:t> </a:t>
            </a:r>
            <a:r>
              <a:rPr lang="en-US" altLang="ko-KR" sz="3600" dirty="0" smtClean="0">
                <a:effectLst/>
              </a:rPr>
              <a:t>8</a:t>
            </a:r>
            <a:r>
              <a:rPr lang="ko-KR" altLang="en-US" sz="3600" dirty="0" smtClean="0">
                <a:effectLst/>
              </a:rPr>
              <a:t>일</a:t>
            </a:r>
            <a:endParaRPr lang="en-US" altLang="ko-KR" sz="3600" dirty="0" smtClean="0">
              <a:effectLst/>
            </a:endParaRPr>
          </a:p>
          <a:p>
            <a:r>
              <a:rPr lang="en-US" altLang="ko-KR" sz="3600" dirty="0" smtClean="0">
                <a:effectLst/>
              </a:rPr>
              <a:t>With </a:t>
            </a:r>
            <a:r>
              <a:rPr lang="ko-KR" altLang="en-US" sz="3600" dirty="0" smtClean="0">
                <a:effectLst/>
              </a:rPr>
              <a:t>홍콩</a:t>
            </a:r>
            <a:r>
              <a:rPr lang="en-US" altLang="ko-KR" sz="3600" dirty="0" smtClean="0">
                <a:effectLst/>
              </a:rPr>
              <a:t>YMCACC</a:t>
            </a:r>
          </a:p>
        </p:txBody>
      </p:sp>
      <p:pic>
        <p:nvPicPr>
          <p:cNvPr id="3074" name="Picture 2" descr="C:\Users\SAMSUNG\Desktop\IMG_29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872208"/>
            <a:ext cx="3381840" cy="4509120"/>
          </a:xfrm>
          <a:prstGeom prst="rect">
            <a:avLst/>
          </a:prstGeom>
          <a:noFill/>
        </p:spPr>
      </p:pic>
      <p:pic>
        <p:nvPicPr>
          <p:cNvPr id="3075" name="Picture 3" descr="C:\Users\SAMSUNG\Desktop\IMG_3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194974"/>
            <a:ext cx="4248472" cy="3186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Work camp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2492896"/>
            <a:ext cx="8348464" cy="2304256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Q1.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이걸 왜 하지</a:t>
            </a:r>
            <a:r>
              <a:rPr lang="en-US" altLang="ko-KR" sz="3600" dirty="0" smtClean="0">
                <a:solidFill>
                  <a:srgbClr val="005C00"/>
                </a:solidFill>
                <a:effectLst/>
              </a:rPr>
              <a:t>?</a:t>
            </a:r>
          </a:p>
          <a:p>
            <a:pPr>
              <a:buNone/>
            </a:pPr>
            <a:r>
              <a:rPr lang="en-US" altLang="ko-KR" sz="3600" dirty="0" smtClean="0">
                <a:solidFill>
                  <a:srgbClr val="FF0000"/>
                </a:solidFill>
                <a:effectLst/>
              </a:rPr>
              <a:t>Q2. </a:t>
            </a: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그들이 정말 원하고 필요로 하는 것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베트남 친구들과의 만남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1628800"/>
            <a:ext cx="8348464" cy="4114800"/>
          </a:xfrm>
        </p:spPr>
        <p:txBody>
          <a:bodyPr/>
          <a:lstStyle/>
          <a:p>
            <a:r>
              <a:rPr lang="en-US" altLang="ko-KR" sz="3600" dirty="0" smtClean="0">
                <a:effectLst/>
              </a:rPr>
              <a:t>6</a:t>
            </a:r>
            <a:r>
              <a:rPr lang="ko-KR" altLang="en-US" sz="3600" dirty="0" smtClean="0">
                <a:effectLst/>
              </a:rPr>
              <a:t>월부터 귀국 전까지</a:t>
            </a:r>
            <a:endParaRPr lang="en-US" altLang="ko-KR" sz="3600" dirty="0" smtClean="0">
              <a:effectLst/>
            </a:endParaRPr>
          </a:p>
          <a:p>
            <a:r>
              <a:rPr lang="en-US" altLang="ko-KR" sz="3600" dirty="0" smtClean="0">
                <a:effectLst/>
              </a:rPr>
              <a:t>With </a:t>
            </a:r>
            <a:r>
              <a:rPr lang="ko-KR" altLang="en-US" sz="3600" dirty="0" smtClean="0">
                <a:effectLst/>
              </a:rPr>
              <a:t>한국에 관심 있는 친구들</a:t>
            </a:r>
            <a:endParaRPr lang="en-US" altLang="ko-KR" sz="3600" dirty="0" smtClean="0">
              <a:effectLst/>
            </a:endParaRPr>
          </a:p>
          <a:p>
            <a:pPr>
              <a:buNone/>
            </a:pPr>
            <a:endParaRPr lang="en-US" altLang="ko-KR" sz="3600" dirty="0">
              <a:effectLst/>
            </a:endParaRPr>
          </a:p>
        </p:txBody>
      </p:sp>
      <p:pic>
        <p:nvPicPr>
          <p:cNvPr id="4098" name="Picture 2" descr="C:\Users\SAMSUNG\Desktop\13437988977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996952"/>
            <a:ext cx="5120680" cy="3825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우리의 고민 </a:t>
            </a:r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1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352928" cy="5229200"/>
          </a:xfrm>
        </p:spPr>
        <p:txBody>
          <a:bodyPr/>
          <a:lstStyle/>
          <a:p>
            <a:pPr>
              <a:buNone/>
            </a:pPr>
            <a:r>
              <a:rPr lang="ko-KR" altLang="en-US" sz="3600" dirty="0" smtClean="0">
                <a:effectLst/>
              </a:rPr>
              <a:t>밥 먹는 것 또한 봉사활동인가 </a:t>
            </a:r>
            <a:endParaRPr lang="en-US" altLang="ko-KR" sz="3600" dirty="0" smtClean="0">
              <a:effectLst/>
            </a:endParaRPr>
          </a:p>
          <a:p>
            <a:endParaRPr lang="en-US" altLang="ko-KR" sz="3600" dirty="0">
              <a:solidFill>
                <a:srgbClr val="0070C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주리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무리해서 먹을 필요는 없다고 생각한다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지향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어느 정도 예의라고 생각한다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성규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만들어 주신 분에 대한 예의라고 생각한다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병철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봉사활동이라고 생각하지만 언행불일치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민주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연장선상에 있다고 생각한다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우리의 고민 </a:t>
            </a:r>
            <a:r>
              <a:rPr lang="en-US" altLang="ko-KR" sz="5400" b="1" dirty="0" smtClean="0">
                <a:solidFill>
                  <a:srgbClr val="FF6600"/>
                </a:solidFill>
                <a:effectLst/>
                <a:latin typeface="+mj-ea"/>
              </a:rPr>
              <a:t>2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9145016" cy="5229200"/>
          </a:xfrm>
        </p:spPr>
        <p:txBody>
          <a:bodyPr/>
          <a:lstStyle/>
          <a:p>
            <a:pPr>
              <a:buNone/>
            </a:pPr>
            <a:r>
              <a:rPr lang="ko-KR" altLang="en-US" sz="3600" dirty="0" smtClean="0">
                <a:effectLst/>
              </a:rPr>
              <a:t>아시아의 친구 이전에 팀원들과 친구되기</a:t>
            </a:r>
            <a:endParaRPr lang="en-US" altLang="ko-KR" sz="3600" dirty="0" smtClean="0"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effectLst/>
              </a:rPr>
              <a:t> </a:t>
            </a:r>
            <a:endParaRPr lang="en-US" altLang="ko-KR" sz="3600" dirty="0"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주리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뿌리가 튼튼해야 나무가 잘 자라는 법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! 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지향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모든 갈등 또한 배워가는 과정</a:t>
            </a:r>
            <a:endParaRPr lang="en-US" altLang="ko-KR" sz="28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성규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순서가 무슨 상관인가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?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친구가 되면 그만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병철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팀원과 맞춰가기는 공식활동 같다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민주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더 어렵다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전체적인 소감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1628800"/>
            <a:ext cx="8420472" cy="4824536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effectLst/>
              </a:rPr>
              <a:t>5</a:t>
            </a:r>
            <a:r>
              <a:rPr lang="ko-KR" altLang="en-US" sz="3600" dirty="0" smtClean="0">
                <a:effectLst/>
              </a:rPr>
              <a:t>개월을 </a:t>
            </a:r>
            <a:r>
              <a:rPr lang="ko-KR" altLang="en-US" sz="3600" dirty="0" err="1" smtClean="0">
                <a:effectLst/>
              </a:rPr>
              <a:t>라온아띠로</a:t>
            </a:r>
            <a:r>
              <a:rPr lang="ko-KR" altLang="en-US" sz="3600" dirty="0" smtClean="0">
                <a:effectLst/>
              </a:rPr>
              <a:t> 보낸 전체 소감</a:t>
            </a:r>
            <a:endParaRPr lang="en-US" altLang="ko-KR" sz="3600" dirty="0" smtClean="0">
              <a:effectLst/>
            </a:endParaRPr>
          </a:p>
          <a:p>
            <a:pPr>
              <a:buNone/>
            </a:pPr>
            <a:endParaRPr lang="en-US" altLang="ko-KR" sz="3600" dirty="0"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주리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시원섭섭하다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다시 베트남에 오고 싶다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지향 </a:t>
            </a:r>
            <a:r>
              <a:rPr lang="ko-KR" altLang="en-US" sz="2800" dirty="0" err="1" smtClean="0">
                <a:solidFill>
                  <a:srgbClr val="005C00"/>
                </a:solidFill>
                <a:effectLst/>
              </a:rPr>
              <a:t>라온아띠는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 한 번으로 충분하다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성규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나 자신을 돌아볼 수 있게 해준 소중한 시간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병철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좋다가도 괜히 왔다 싶기도 한다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  <a:endParaRPr lang="en-US" altLang="ko-KR" sz="3600" dirty="0" smtClean="0">
              <a:solidFill>
                <a:srgbClr val="005C00"/>
              </a:solidFill>
              <a:effectLst/>
            </a:endParaRPr>
          </a:p>
          <a:p>
            <a:pPr>
              <a:buNone/>
            </a:pPr>
            <a:r>
              <a:rPr lang="ko-KR" altLang="en-US" sz="3600" dirty="0" smtClean="0">
                <a:solidFill>
                  <a:srgbClr val="005C00"/>
                </a:solidFill>
                <a:effectLst/>
              </a:rPr>
              <a:t>민주 </a:t>
            </a:r>
            <a:r>
              <a:rPr lang="ko-KR" altLang="en-US" sz="2800" dirty="0" smtClean="0">
                <a:solidFill>
                  <a:srgbClr val="005C00"/>
                </a:solidFill>
                <a:effectLst/>
              </a:rPr>
              <a:t>참 감사한 경험이었다</a:t>
            </a:r>
            <a:r>
              <a:rPr lang="en-US" altLang="ko-KR" sz="2800" dirty="0" smtClean="0">
                <a:solidFill>
                  <a:srgbClr val="005C00"/>
                </a:solidFill>
                <a:effectLst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53350" cy="1123950"/>
          </a:xfrm>
        </p:spPr>
        <p:txBody>
          <a:bodyPr/>
          <a:lstStyle/>
          <a:p>
            <a:pPr algn="l"/>
            <a:r>
              <a:rPr lang="ko-KR" altLang="en-US" sz="5400" b="1" dirty="0" smtClean="0">
                <a:solidFill>
                  <a:srgbClr val="FF6600"/>
                </a:solidFill>
                <a:effectLst/>
                <a:latin typeface="+mj-ea"/>
              </a:rPr>
              <a:t>지역 보고</a:t>
            </a:r>
            <a:endParaRPr lang="ko-KR" altLang="en-US" sz="5400" b="1" dirty="0" smtClean="0">
              <a:solidFill>
                <a:srgbClr val="FF6600"/>
              </a:solidFill>
              <a:effectLst/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1628800"/>
            <a:ext cx="8420472" cy="4824536"/>
          </a:xfrm>
        </p:spPr>
        <p:txBody>
          <a:bodyPr/>
          <a:lstStyle/>
          <a:p>
            <a:pPr>
              <a:buNone/>
            </a:pPr>
            <a:r>
              <a:rPr lang="en-US" altLang="ko-KR" sz="3600" dirty="0" smtClean="0">
                <a:effectLst/>
              </a:rPr>
              <a:t> </a:t>
            </a:r>
            <a:endParaRPr lang="en-US" altLang="ko-KR" sz="3600" dirty="0" smtClean="0">
              <a:effectLst/>
            </a:endParaRPr>
          </a:p>
          <a:p>
            <a:pPr>
              <a:buNone/>
            </a:pPr>
            <a:endParaRPr lang="en-US" altLang="ko-KR" sz="3600" dirty="0">
              <a:effectLst/>
            </a:endParaRPr>
          </a:p>
        </p:txBody>
      </p:sp>
      <p:pic>
        <p:nvPicPr>
          <p:cNvPr id="1026" name="Picture 2" descr="C:\Users\한국YMCA\Desktop\7기 귀국보고\베트남팀\527040_408218115903027_136602721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712879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sz="quarter"/>
          </p:nvPr>
        </p:nvSpPr>
        <p:spPr>
          <a:xfrm>
            <a:off x="395536" y="2348880"/>
            <a:ext cx="5688632" cy="1368152"/>
          </a:xfrm>
        </p:spPr>
        <p:txBody>
          <a:bodyPr/>
          <a:lstStyle/>
          <a:p>
            <a:r>
              <a:rPr lang="en-US" altLang="ko-KR" sz="6600" dirty="0" smtClean="0">
                <a:latin typeface="HY견고딕" pitchFamily="18" charset="-127"/>
                <a:ea typeface="HY견고딕" pitchFamily="18" charset="-127"/>
              </a:rPr>
              <a:t>Thank you</a:t>
            </a:r>
            <a:endParaRPr lang="ko-KR" altLang="en-US" sz="66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oken bar design template">
  <a:themeElements>
    <a:clrScheme name="회색조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CC0000"/>
        </a:dk2>
        <a:lt2>
          <a:srgbClr val="FFFFFF"/>
        </a:lt2>
        <a:accent1>
          <a:srgbClr val="FF0033"/>
        </a:accent1>
        <a:accent2>
          <a:srgbClr val="996633"/>
        </a:accent2>
        <a:accent3>
          <a:srgbClr val="E2AAAA"/>
        </a:accent3>
        <a:accent4>
          <a:srgbClr val="DADADA"/>
        </a:accent4>
        <a:accent5>
          <a:srgbClr val="FFAAAD"/>
        </a:accent5>
        <a:accent6>
          <a:srgbClr val="8A5C2D"/>
        </a:accent6>
        <a:hlink>
          <a:srgbClr val="CC9900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FF"/>
        </a:lt2>
        <a:accent1>
          <a:srgbClr val="FF00FF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AAFF"/>
        </a:accent5>
        <a:accent6>
          <a:srgbClr val="E70000"/>
        </a:accent6>
        <a:hlink>
          <a:srgbClr val="00FF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DDDDDD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97979"/>
        </a:accent6>
        <a:hlink>
          <a:srgbClr val="39393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2280</Words>
  <Application>Microsoft Office PowerPoint</Application>
  <PresentationFormat>화면 슬라이드 쇼(4:3)</PresentationFormat>
  <Paragraphs>330</Paragraphs>
  <Slides>29</Slides>
  <Notes>27</Notes>
  <HiddenSlides>2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0" baseType="lpstr">
      <vt:lpstr>Broken bar design template</vt:lpstr>
      <vt:lpstr>슬라이드 1</vt:lpstr>
      <vt:lpstr>우리는 누구?</vt:lpstr>
      <vt:lpstr>Contents</vt:lpstr>
      <vt:lpstr>3월, 38℃ 이 나쁜 온도</vt:lpstr>
      <vt:lpstr>베트남어 수업</vt:lpstr>
      <vt:lpstr>베트남어 수업</vt:lpstr>
      <vt:lpstr>4월, 본격적인 활동 시작</vt:lpstr>
      <vt:lpstr>Sewing school</vt:lpstr>
      <vt:lpstr>Sewing school</vt:lpstr>
      <vt:lpstr>Hope school</vt:lpstr>
      <vt:lpstr>Hope school</vt:lpstr>
      <vt:lpstr>Disabled Youth</vt:lpstr>
      <vt:lpstr>Disabled Youth</vt:lpstr>
      <vt:lpstr>5월, 소진(Burn-out)? </vt:lpstr>
      <vt:lpstr>Kindergarten</vt:lpstr>
      <vt:lpstr>Kindergarten</vt:lpstr>
      <vt:lpstr>6월, 중간평가 그리고 심기일전</vt:lpstr>
      <vt:lpstr>350ppm Campaign</vt:lpstr>
      <vt:lpstr>350ppm Campaign</vt:lpstr>
      <vt:lpstr>Kindergarten</vt:lpstr>
      <vt:lpstr>7월, 뜨거운 안녕 </vt:lpstr>
      <vt:lpstr>Work camp</vt:lpstr>
      <vt:lpstr>Work camp</vt:lpstr>
      <vt:lpstr>베트남 친구들과의 만남</vt:lpstr>
      <vt:lpstr>우리의 고민 1</vt:lpstr>
      <vt:lpstr>우리의 고민 2</vt:lpstr>
      <vt:lpstr>전체적인 소감</vt:lpstr>
      <vt:lpstr>지역 보고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Raonatti 7th in Vietnam</dc:title>
  <dc:creator>SAMSUNG</dc:creator>
  <cp:lastModifiedBy>한국YMCA</cp:lastModifiedBy>
  <cp:revision>217</cp:revision>
  <dcterms:created xsi:type="dcterms:W3CDTF">2012-05-29T12:38:09Z</dcterms:created>
  <dcterms:modified xsi:type="dcterms:W3CDTF">2012-08-22T06:00:19Z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TC010689901042</vt:lpwstr>
  </property>
</Properties>
</file>