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64" r:id="rId5"/>
    <p:sldId id="259" r:id="rId6"/>
    <p:sldId id="261" r:id="rId7"/>
    <p:sldId id="262" r:id="rId8"/>
    <p:sldId id="263" r:id="rId9"/>
    <p:sldId id="265" r:id="rId10"/>
  </p:sldIdLst>
  <p:sldSz cx="6858000" cy="9144000" type="screen4x3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6F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283" autoAdjust="0"/>
    <p:restoredTop sz="93209" autoAdjust="0"/>
  </p:normalViewPr>
  <p:slideViewPr>
    <p:cSldViewPr>
      <p:cViewPr varScale="1">
        <p:scale>
          <a:sx n="54" d="100"/>
          <a:sy n="54" d="100"/>
        </p:scale>
        <p:origin x="-220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A4EA9-CC09-4FD2-B3D4-775313AAFBFC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CFCA8-7226-45DC-A6E6-B36A13959A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DB884-AD8F-4B4B-908E-A69511B7E19B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606800" y="514350"/>
            <a:ext cx="19304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BF0F2-1C96-40B0-8C7D-12054AAC56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BF0F2-1C96-40B0-8C7D-12054AAC566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BF0F2-1C96-40B0-8C7D-12054AAC566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10CB-EE81-43BF-9060-7B06245D4291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849A9-0BB6-49E9-924C-02221CA5B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10CB-EE81-43BF-9060-7B06245D4291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849A9-0BB6-49E9-924C-02221CA5B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10CB-EE81-43BF-9060-7B06245D4291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849A9-0BB6-49E9-924C-02221CA5B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10CB-EE81-43BF-9060-7B06245D4291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849A9-0BB6-49E9-924C-02221CA5B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10CB-EE81-43BF-9060-7B06245D4291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849A9-0BB6-49E9-924C-02221CA5B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10CB-EE81-43BF-9060-7B06245D4291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849A9-0BB6-49E9-924C-02221CA5B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10CB-EE81-43BF-9060-7B06245D4291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849A9-0BB6-49E9-924C-02221CA5B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10CB-EE81-43BF-9060-7B06245D4291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849A9-0BB6-49E9-924C-02221CA5B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10CB-EE81-43BF-9060-7B06245D4291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849A9-0BB6-49E9-924C-02221CA5B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10CB-EE81-43BF-9060-7B06245D4291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849A9-0BB6-49E9-924C-02221CA5B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10CB-EE81-43BF-9060-7B06245D4291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849A9-0BB6-49E9-924C-02221CA5B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B10CB-EE81-43BF-9060-7B06245D4291}" type="datetimeFigureOut">
              <a:rPr lang="ko-KR" altLang="en-US" smtClean="0"/>
              <a:pPr/>
              <a:t>2010-12-06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849A9-0BB6-49E9-924C-02221CA5B4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2000" y="57118"/>
            <a:ext cx="6715124" cy="901870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 cap="sq" cmpd="dbl"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57232" y="6286512"/>
            <a:ext cx="5929354" cy="32147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8000" b="1" spc="300" dirty="0" err="1" smtClean="0">
                <a:latin typeface="휴먼아미체" pitchFamily="18" charset="-127"/>
                <a:ea typeface="휴먼아미체" pitchFamily="18" charset="-127"/>
              </a:rPr>
              <a:t>캄보디아팀</a:t>
            </a:r>
            <a:r>
              <a:rPr lang="ko-KR" altLang="en-US" sz="8000" b="1" spc="30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endParaRPr lang="en-US" altLang="ko-KR" sz="8000" b="1" spc="300" dirty="0" smtClean="0">
              <a:latin typeface="휴먼아미체" pitchFamily="18" charset="-127"/>
              <a:ea typeface="휴먼아미체" pitchFamily="18" charset="-127"/>
            </a:endParaRPr>
          </a:p>
          <a:p>
            <a:pPr algn="r"/>
            <a:r>
              <a:rPr lang="en-US" altLang="ko-KR" sz="8000" b="1" spc="300" dirty="0" smtClean="0"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8000" b="1" spc="300" dirty="0" smtClean="0">
                <a:latin typeface="휴먼아미체" pitchFamily="18" charset="-127"/>
                <a:ea typeface="휴먼아미체" pitchFamily="18" charset="-127"/>
              </a:rPr>
              <a:t>월 활동 보고서</a:t>
            </a:r>
            <a:endParaRPr lang="ko-KR" altLang="en-US" sz="8000" b="1" spc="300" dirty="0">
              <a:latin typeface="휴먼아미체" pitchFamily="18" charset="-127"/>
              <a:ea typeface="휴먼아미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1438" y="571472"/>
            <a:ext cx="6714000" cy="8501122"/>
          </a:xfrm>
          <a:prstGeom prst="rect">
            <a:avLst/>
          </a:prstGeom>
          <a:noFill/>
          <a:ln w="38100" cmpd="dbl"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&lt;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밥퍼활동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&gt;</a:t>
            </a: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</a:t>
            </a:r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에게 밥을 나누어주며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아이들이 맛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있게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그 밥을 먹는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모습을</a:t>
            </a:r>
            <a:endParaRPr lang="en-US" altLang="ko-KR" sz="1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보며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우리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캄팀은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오늘도 행복하게 지내고 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지난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월에는 이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곳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다일에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즐거운 일이 있었습니다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아이들과 밥을 나누는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‘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밥퍼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’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공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간을 신축하는 일이었는데 팀원들 모두 보다 쾌적한 공간에서 아이들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과 밥을 나눌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수 있게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되어 기뻐하고 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기존의 실내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식당보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다 환기가 잘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되는 야외에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식당이 마련되면서 캄보디아의 맑은 공기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를 마시며 즐거운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식사시간을 보내고 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식당 한 켠에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자리잡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았던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빵퍼는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식당을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개조해 더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넑은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공간에서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밥퍼의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손길이 닿지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않는 곳을 위해 더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열심히 빵을 만들게 되었습니다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</a:t>
            </a:r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이곳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에서의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밥퍼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활동은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캄팀에게는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이제 일상이 되었습니다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어찌 보면 하루하루 반복되는 활동일 수 있지만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센터에서 만나는 아이들과 보내는 시간은 저희에게는 매일이 새로운 시간입니다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활동이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3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개월 차에 접어들면서 이곳을 떠나게 될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순간을 생각할 수 밖에 없는 저희들로서는 아이들의 웃는 얼굴과 이름을 불러주며 인사를 건네는 아이들의 목소리를 하나하나 마음에 담으며 즐겁고 한편으로는 아쉬운 일상을 보내고 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&lt;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거저 축제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&gt;</a:t>
            </a: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2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밥퍼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센터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이전식이 있던 날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(11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일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)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오후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우리는 처음으로 거저 축제를 할 수 있었습니다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후원 받은 물품들을 마을 사람들과 나누는 이번 거저 축제는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500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가정을 대상으로 실시되었습니다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이곳에서 처음 느낀 거저 축제는 축제라고만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부르기에는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봉사자들의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숨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은 노력과 현지인들의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안타까운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현실이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참 많다는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걸 느끼게 된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시간이었습니다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다일 스텝들은 저희에게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물건을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고르는</a:t>
            </a:r>
            <a:r>
              <a:rPr lang="en-US" altLang="ko-KR" sz="16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체육관 안쪽보다는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거저축제는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체육관 밖에서 번호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표를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받고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대기하는</a:t>
            </a:r>
            <a:r>
              <a:rPr lang="en-US" altLang="ko-KR" sz="16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사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람들이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50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명씩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체육관에</a:t>
            </a:r>
            <a:r>
              <a:rPr lang="en-US" altLang="ko-KR" sz="16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들어가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정해진</a:t>
            </a:r>
            <a:r>
              <a:rPr lang="en-US" altLang="ko-KR" sz="16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개수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만큼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물건을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고르는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식으로 진행됩니다</a:t>
            </a:r>
            <a:r>
              <a:rPr lang="en-US" altLang="ko-KR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.)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조금이라도 빨리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들어가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좋은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물건을 고르고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싶어하는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사람들로 가득한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바깥쪽에서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일할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때 진짜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거저축제를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볼 수 있다고 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땀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을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뻘뻘 흘리며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먼저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체육관에 들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어가려고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몸싸움을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하는 모습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번호표를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받지 못해 가짜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번호표를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만들어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오는 모습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평소에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우리들과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친하게 지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내는 현지인들이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먼저 들어가게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해달라고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보내는 눈빛들을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잊을 수 없습니다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그러면서도 현장 질서를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위해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가짜 번호표와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안타까운 눈빛들을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외면 할 수 밖에</a:t>
            </a:r>
            <a:r>
              <a:rPr lang="en-US" altLang="ko-KR" sz="16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없었던 우리들은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축제가 끝나고 새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옷을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받아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기뻐하는 아이들을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보며 기뻐하는 한편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그들을 그렇게 조급하게 만들 수 밖에 없었던 이곳의 현실에 대해 다시 한번 생각하게 되었습니다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1438" y="0"/>
            <a:ext cx="4286256" cy="6429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다일센터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활동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004" y="8700890"/>
            <a:ext cx="314324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캄보디아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월 활동 보고서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514240" y="8700890"/>
            <a:ext cx="28572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42852" y="890562"/>
            <a:ext cx="2571768" cy="23955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786190" y="5429256"/>
            <a:ext cx="2928958" cy="26432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786058" y="6000760"/>
            <a:ext cx="4286280" cy="32147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-24" y="785786"/>
            <a:ext cx="4500594" cy="42862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71438" y="0"/>
            <a:ext cx="1142984" cy="6429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교육활동 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004" y="8700890"/>
            <a:ext cx="314324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캄보디아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월 활동 보고서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514240" y="8700890"/>
            <a:ext cx="28572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1438" y="571472"/>
            <a:ext cx="6714000" cy="8499600"/>
          </a:xfrm>
          <a:prstGeom prst="rect">
            <a:avLst/>
          </a:prstGeom>
          <a:noFill/>
          <a:ln w="38100" cmpd="dbl"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&lt;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쌀라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&gt;</a:t>
            </a: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 </a:t>
            </a:r>
            <a:r>
              <a:rPr lang="en-US" altLang="ko-KR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17</a:t>
            </a:r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일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라온아띠 학교가 </a:t>
            </a:r>
            <a:r>
              <a:rPr lang="en-US" altLang="ko-KR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학기를</a:t>
            </a:r>
            <a:r>
              <a:rPr lang="en-US" altLang="ko-KR" sz="16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마치고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방학을 맞이했습니다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아띠들은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주간의 방학을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맞아 지난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달 동안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학교를 하며 정들었던 아이들과 다시 만날 새로운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학기를 위해 열심히 준비하는 시간을 갖고    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앞으로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가지 변화가 있을 예정인데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그 중 하나는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KB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국민은행 도서관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층에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3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개의 방과 후 교실이 완공되어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학교로 이용될 계획입니다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책상과 칠판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</a:t>
            </a: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천장과 전기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시설이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갖추어져서 날이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어두워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진 후에도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수업이 있는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5-6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시에는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전기가 </a:t>
            </a:r>
            <a:endParaRPr lang="en-US" altLang="ko-KR" sz="1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꼭 필요합니다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.)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아이들이 걱정 없이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공부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할 수 있게 되었습니다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지난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학기에는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수업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중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비가오면 체육관에 들어가서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수업을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하는 반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도 있었고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수업이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한창 일 때 전기가</a:t>
            </a:r>
            <a:endParaRPr lang="en-US" altLang="ko-KR" sz="1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끊겨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책을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읽기 힘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든 경우도 있었는데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이제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더 나은 환경에서 공부하게 될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학기가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기다려집니다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 </a:t>
            </a: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ko-KR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또</a:t>
            </a:r>
            <a:r>
              <a:rPr lang="ko-KR" altLang="en-US" sz="28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하나의 큰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변화는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프놈끄라운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중학교와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연계한 수업이 일주일에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번씩 두 학년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(7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학년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8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학년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)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을 대상으로 실시된다는 것입니다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지역학교와의 연계를 통해서 보다 지속적인 교육을 할 것이며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체계적인 학생 관리가 이루어 질 것으로 기대됩니다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라온아띠의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수업을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프놈끄라운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중학교의 정규수업 중 하나로 제안하는 과정에서 단원들은 몇 가지 고민을 하게 되었습니다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기존의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학교에 다니는 아이들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특히 한국어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영어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초급반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)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중 상당수가 학교를 통해 정규교육을 받지 못하는 상황이었습니다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중학교와의 연계를 통해 수업 대상을 변경한다면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그 아이들은 우리에게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마져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또 한번 배움의 기회를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잃게되는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상황이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벌어질거라는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안타까움을 느끼게 되었습니다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한 학기 동안 열심히 선생님을 찾아와준 아이들이 눈에 밟혀 결국 오후에 진행되는 기존</a:t>
            </a:r>
            <a:r>
              <a:rPr lang="ko-KR" altLang="en-US" sz="16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의</a:t>
            </a:r>
            <a:r>
              <a:rPr lang="en-US" altLang="ko-KR" sz="16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‘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쌀라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en-US" altLang="ko-KR" sz="16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’</a:t>
            </a:r>
            <a:r>
              <a:rPr lang="ko-KR" altLang="en-US" sz="16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는 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주일에 한번씩 수업을 진행해 아이들과의 만남을 계속하기로 결정했습니다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또한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학기를 돌아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보며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학교를 찾아주는 아이들에게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우리가 얼마나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많은 것을 가르쳐 주었는지 생각해보게 되었고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더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나은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수준의 교육이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이루어지는 </a:t>
            </a:r>
            <a:r>
              <a:rPr lang="en-US" altLang="ko-KR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학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기를 위해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노력하고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앞으로 도서관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층에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마련된 교실에서는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오전과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오후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배우려는 아이들과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선생님들과의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행복한 수업이 쭉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!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이어질 계획입니다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1414" y="809599"/>
            <a:ext cx="4071942" cy="3071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71438" y="0"/>
            <a:ext cx="6072206" cy="6429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교육활동 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004" y="8700890"/>
            <a:ext cx="314324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캄보디아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월 활동 보고서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514240" y="8700890"/>
            <a:ext cx="28572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76190" y="6319850"/>
            <a:ext cx="2643206" cy="1785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890834" y="6319850"/>
            <a:ext cx="2448000" cy="17859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441436" y="4429124"/>
            <a:ext cx="2520000" cy="1785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054932" y="4429124"/>
            <a:ext cx="2643206" cy="17859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71438" y="571472"/>
            <a:ext cx="6714000" cy="8501122"/>
          </a:xfrm>
          <a:prstGeom prst="rect">
            <a:avLst/>
          </a:prstGeom>
          <a:noFill/>
          <a:ln w="38100" cmpd="dbl"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&lt;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쌈다아읏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고등학교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&gt;</a:t>
            </a: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</a:t>
            </a:r>
            <a:r>
              <a:rPr lang="en-US" altLang="ko-K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</a:t>
            </a:r>
            <a:r>
              <a:rPr lang="ko-KR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주일에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한번씩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쌈다아읏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고등학교에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가는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우리들은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쌀라라온아띠나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스텝교육에서는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느끼지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못하는 새로운 경험을 하고 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이곳에서의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고등학교는 비교적 높은 수준의 교육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에 속해서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우리는 학생들과 영어로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짧은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캄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보디아어로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비교적 수월하게 의사소통하고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있습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한국어를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배우고자 하는 열의도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대단합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다른 한국의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NGO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를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통해서 한국어를 공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부하는 학생들부터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고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3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이면 들어야하는 보충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수업을 빠지고 오는 학생들까지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그 학생들을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보며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우리가 알고 있는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것들을 조금이라도 더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가르쳐 주고 싶다는 생각에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더 열심히 수업 준비를 하고 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수업을 시작하게 된지 두 달째에 접어들면서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학생들과 더 가까워지고 있는 느낌이 듭니다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한국어를 공부하면서 궁금한 점 에 대해서 물어보는 것으로 끝나지 않고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삶의 사소한 일들을 나누는 시간들이 매주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고등학교에 나갈 때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마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다 늘어나고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ko-KR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고</a:t>
            </a:r>
            <a:r>
              <a:rPr lang="en-US" altLang="ko-K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3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학생들이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많은 관계로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처음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학교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에서 모집했던 인원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보다는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적은수가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수업에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             </a:t>
            </a: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참여하고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있지만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팀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원들은 많지 않은 인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원과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더 가까이서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집중적으로 공부할 수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있어 더 좋다고 생각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합니다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간단한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회회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와 단어정리 위주의 수업을 진행했던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월에 이어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12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월에는 한국음식을 만들며 문화와 언어를 함께 나누는 시간을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갖을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계획입니다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학생들과 함께 하고 싶은 것들이 하나하나 늘어나는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월이었습니다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!</a:t>
            </a:r>
            <a:endParaRPr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1438" y="571472"/>
            <a:ext cx="6714000" cy="8501122"/>
          </a:xfrm>
          <a:prstGeom prst="rect">
            <a:avLst/>
          </a:prstGeom>
          <a:noFill/>
          <a:ln w="38100" cmpd="dbl"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&lt;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다일 스텝교육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&gt;</a:t>
            </a: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</a:t>
            </a:r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사랑의 열매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에서 후원을 받고 있는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다일의</a:t>
            </a:r>
            <a:endParaRPr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캄보디아인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빵퍼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스텝들은 한국어와 컴퓨터 교육 지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원이 의무화 되어있습니다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스텝들을 교육할 인력으로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단원들이 결정되어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우리는 일주일에 한번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시간씩 수업을 진행하고 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많은 경우에는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하루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1000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개의 빵을 만들어야 하는 스텝들이 교육을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위해 모든 인원이 제 시간에 맞춰 오는 것은 쉽지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않은 일이었습니다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그 동안 팀원들도 일로 바쁜 스텝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들을 부르기가 쉽지 않았고 컴퓨터 수업의 경우 전력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문제로 수업이 원활하지 못했습니다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</a:t>
            </a:r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하지만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지난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월부터는 본격적인 스텝 교육이</a:t>
            </a:r>
            <a:endParaRPr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이루어 질 수 있었습니다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센터 전력공사가 마무리        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되면서 컴퓨터 수업이 차질 없이 이루어 질 수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있었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고 교육에 필요한 캄보디아어를 자세히 준비해 한국어 교육을 담당하는 팀원들까지 컴퓨터 교육을 보다 수월하게 돕고 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스텝들도 보다 적극적으로 교육에 참여해 처음에는 자신 없어하고 자신은 새로운 것을 배우기에 늦었다고 생각했던 분들이 이제 조금씩이지만 알아가는 것에 기뻐하고 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한글 교육의 경우 기본적인 회화와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빵퍼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일을 하는데 도움이 되는 단어들을 함께 공부하고 있는데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한국인 스텝들이나 이곳을 찾는 많은 봉사자들과 조금씩 의사소통을 하면서 신기해하는 스텝들도 늘고 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endParaRPr lang="en-US" altLang="ko-KR" sz="1600" b="1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               &lt;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씨엠립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한글학교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&gt;</a:t>
            </a: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지난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 첫 주에는 중간고사를 마친 한글학교 아이들과 캄보디아 민속촌으로 소풍을 다녀왔습니다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더운 날씨에도 지칠 줄 모르는 아이들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우리들의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어쩌면 모든 사람들의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)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관심이 항상 필요한 아이들과 함께 보낸 소풍은 어릴 때 좋기만 했던 그런 소풍과는 조금 다른 느낌이었습니다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물론 즐거웠습니다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:)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소풍 이후의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월에는 다시 마음을 다잡고 기말고사를 위해 열심히 달려가고 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1438" y="0"/>
            <a:ext cx="6072206" cy="6429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교육활동 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3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004" y="8700890"/>
            <a:ext cx="314324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캄보디아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월 활동 보고서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514240" y="8700890"/>
            <a:ext cx="28572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42852" y="928662"/>
            <a:ext cx="1785950" cy="1785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951200" y="928662"/>
            <a:ext cx="1785950" cy="1785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952615" y="2739600"/>
            <a:ext cx="1785950" cy="172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42852" y="2738425"/>
            <a:ext cx="1785950" cy="1728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rot="157359">
            <a:off x="2323823" y="7143938"/>
            <a:ext cx="1751767" cy="16326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 rot="21389760">
            <a:off x="234556" y="7168398"/>
            <a:ext cx="1889266" cy="15001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 rot="21268376">
            <a:off x="4285649" y="6964943"/>
            <a:ext cx="2307492" cy="18053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1438" y="571472"/>
            <a:ext cx="6714000" cy="8501122"/>
          </a:xfrm>
          <a:prstGeom prst="rect">
            <a:avLst/>
          </a:prstGeom>
          <a:blipFill dpi="0" rotWithShape="1">
            <a:blip r:embed="rId2" cstate="print">
              <a:alphaModFix amt="45000"/>
            </a:blip>
            <a:srcRect/>
            <a:stretch>
              <a:fillRect/>
            </a:stretch>
          </a:blipFill>
          <a:ln w="38100" cmpd="dbl"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</a:p>
          <a:p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ko-KR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캄보디아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다일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공동체에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성호영 전 청소년 탁구 국가대표 감독님과 국가대표 출신 코치님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감독님 사모님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)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 다녀가셨습니다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 중순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주일 동안 이곳에서 봉사활동을 하고 돌아가셨는데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그 기간 동안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프놈끄라운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중학교 학생들을 대상으로 탁구 교실을 열어주셨습니다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캄보디아 팀은 이 기간 동안 탁구 교실을 돕고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감독님이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떠나신 뒤에 아이들과 함께 탁구교실을 이어 나갈 수 있도록 감독님과 코치님께 특별 훈련을 받게 되었습니다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감독님이 오신다는 소식을 한달 전에 들은 팀원들은 숙소에서 틈틈이 탁구연습을 해왔는데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 기간동안 감독님과 코치님께 자세교정도 받고 캄보디아의 더운 날씨에 땀을 뻘뻘 흘리며 열심히 탁구연습을 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감독님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께서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너무나 친절하게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그리고 재미있게 탁구를 배울 수 있도록 도와주신 덕분에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두 분의 뒤를 이어서 아이들과 탁구교실을 이어 나갈 만큼 팀원들의 실력이 향상되었습니다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짧은 기간을 마치고 아쉬워 하시며 돌아가셨지만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사실 저희들이 더 아쉬워했습니다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.)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우리는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이곳에 남아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지속적으로 아이들과 탁구를 통해 즐거운 시간을 보낼 수 있을 거라 기대합니다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라온아띠와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함께하는 탁구교실은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6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일 부터 매주 월요일 오전에 진행될 계획입니다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뿐만 아니라 체육관에 탁구대를 설치해서 센터 주변 아이들이 언제든지 찾아와 운동할 수 있도록 개방해 놓고 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</a:t>
            </a:r>
            <a:r>
              <a:rPr lang="ko-KR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같은 기간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동안 아이들의 탁구교육은 미국에서 오신 황학성 선교사님이 담당해주셨습니다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미국에서도 탁구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사역을 하시는 분이신데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많은 아이들을 연습시켜 주시고 앞으로 우리 팀원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들과 함께 탁구교실을 만들어갈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명의 학생들을 선발하신 뒤 탁구채와 공까지 선물로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주셨습니다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더운 날씨 속에서도 탁구와 아이들에 대한 열정으로 비행일정을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조절해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3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일이나 더 탁구교실을 이끌어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주셨습니다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 </a:t>
            </a:r>
          </a:p>
          <a:p>
            <a:r>
              <a:rPr lang="ko-KR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세분의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선생님과 함께하는 탁구교실은 끝났지만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처음 탁구를 접해 신기해하는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아이들이 계속해서 운동하며 건강하게 자라날 수 있도록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라온아띠와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함께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하는 탁구 교실은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12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월에도 쭉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~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이어질 계획입니다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1438" y="0"/>
            <a:ext cx="4286256" cy="6429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프로젝트 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1.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탁구교실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004" y="8700890"/>
            <a:ext cx="314324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캄보디아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월 활동 보고서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514240" y="8700890"/>
            <a:ext cx="28572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00306" y="7143768"/>
            <a:ext cx="1714512" cy="1571636"/>
          </a:xfrm>
          <a:prstGeom prst="rect">
            <a:avLst/>
          </a:prstGeom>
          <a:blipFill>
            <a:blip r:embed="rId3" cstate="print">
              <a:lum bright="10000"/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286256" y="7143768"/>
            <a:ext cx="2286016" cy="1571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14554" y="1142976"/>
            <a:ext cx="4591082" cy="42148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500306" y="6000760"/>
            <a:ext cx="4357718" cy="3071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71438" y="571472"/>
            <a:ext cx="6714000" cy="8501122"/>
          </a:xfrm>
          <a:prstGeom prst="rect">
            <a:avLst/>
          </a:prstGeom>
          <a:noFill/>
          <a:ln w="38100" cmpd="dbl"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</a:t>
            </a:r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쌀라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방학을 맞아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25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일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-30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일 평일 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4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일동안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리코더 교실을 열었습니다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국내훈련기간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동안</a:t>
            </a:r>
            <a:r>
              <a:rPr lang="ko-KR" altLang="en-US" sz="16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에</a:t>
            </a:r>
            <a:r>
              <a:rPr lang="en-US" altLang="ko-KR" sz="16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‘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바로크 악기</a:t>
            </a:r>
            <a:r>
              <a:rPr lang="en-US" altLang="ko-KR" sz="16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’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에서 협찬 받은 리코더를 가지고 수업을 진행 할 수 있었습니다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첫째날은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기본적인 음계와 리코더 운지법을 배우는 시간을 먼저 가졌고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15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명의 아이들 모두 자신의 이름이 쓰여진 리코더를 하나씩 선물로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받았습니다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처음에는 소리를 내기 힘들어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했던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리코더 소리를 내는 게 힘들다는 걸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처음으로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알았습니다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!)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아이들이 집에서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센터에서 길에서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낮에도 밤에도 열심히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연습해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간단한 동요를 연주할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수 있게 되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어 아주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뿌듯하고 행복한 시간을 함께 보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en-US" altLang="ko-KR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4</a:t>
            </a:r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일간의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특강을 마치면서 지속적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이지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못한 수업에 대한 안타까움은 우리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들과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 모두 함께 느낀 점이었습니다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아이들은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리코더 수업이 끝이라는 사실에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아쉬워했고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우리들은 더 많이 가르쳐주지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못해 아쉬워하며 수업을 마무리 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수업은 더 이상 하지 않지만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언제든지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리코더만 </a:t>
            </a:r>
            <a:r>
              <a:rPr lang="ko-KR" altLang="en-US" sz="1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가지고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오면 다른 동요를 또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가르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쳐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주겠다고 약속하며 아쉬움을 달랬습니다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아이들과 함께 리코더를 연주했다는 이유보다는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늘 센터 주위에서 보던 아이들과 더 가까이에서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한명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한명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만날 수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있어 더 즐거운 시간이었습니다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                            </a:t>
            </a:r>
          </a:p>
          <a:p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&lt;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예림 반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닉이여이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타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!&gt;</a:t>
            </a:r>
          </a:p>
          <a:p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이렇게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사랑스런 아이들을 보면서 방학을 맞아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쉴 수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있는 우리의 시간들을</a:t>
            </a:r>
            <a:r>
              <a:rPr lang="en-US" altLang="ko-KR" sz="16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‘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할애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’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한것이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아니라 더불어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나눌 수 있어서 너무나 했다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종강한 리코더 교실에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아쉬움을 가지고 있는 아이들을 위해 운지법 번호를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적은 동요 몇 가지를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책으로 만들어 나누어 줄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계획이다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그 책을 받고 기뻐할 아이들의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함박 웃음이 벌써 떠올려진다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1438" y="0"/>
            <a:ext cx="4286256" cy="6429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프로젝트 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리코더 교실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004" y="8700890"/>
            <a:ext cx="314324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캄보디아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월 활동 보고서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514240" y="8700890"/>
            <a:ext cx="28572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24" y="571472"/>
            <a:ext cx="6714000" cy="8501122"/>
          </a:xfrm>
          <a:prstGeom prst="rect">
            <a:avLst/>
          </a:prstGeom>
          <a:blipFill dpi="0" rotWithShape="1">
            <a:blip r:embed="rId2" cstate="print">
              <a:alphaModFix amt="50000"/>
            </a:blip>
            <a:srcRect/>
            <a:stretch>
              <a:fillRect/>
            </a:stretch>
          </a:blipFill>
          <a:ln w="38100" cmpd="dbl"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en-US" altLang="ko-KR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</a:t>
            </a:r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주에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한번씩 진행되는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도서관 프로그램은 지난 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 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3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회에 걸쳐 진행되었습니다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그 중 첫 번째는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곰돌이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푸 동화책 읽어주기와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동화속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캐릭터를 이용한 책갈피 만들기를 실시했습니다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빔프로젝트를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사용해 동화책을 보여주고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통역이 가능한 현지인 스텝의 도움을 받아 팀원들이 캄보디아어로 각자의 캐릭터를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푸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피글렛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등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)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연기했습니다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지난번 국민은행의 지원으로 만들어진 동화책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강아지똥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읽어주기에 이어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캄보디아어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연기에 물이 오른 단원들의 노력으로 아이들과 즐거운 시간을 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보낼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수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있었습니다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동화책 읽기가 끝난 뒤 아이들과 함께 준비해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간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캐릭터 종이와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코팅지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리본을 이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용해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도서관을 찾은 아이들이 각자 이름을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적은 책갈피를 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만드는 시간을 가졌습니다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아이들이 읽던 책을 이어서 읽기 위해 자주 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도서관을 찾을 수 있도록 책갈피의 용도에 대해서 설명해주었습니다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프로그램을 진행하면서 많은 아이들로 인한 도서관 내부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질서의 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문제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수월한 진행을 위한 팀원간의 명확한 역할 분배의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필요성에 대해서 생각해 볼 수 있었습니다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ko-KR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프로그램이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회를 거듭할 수록 금요일 오후에 찾아오는 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아이들은 늘어나고 있지만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평소에 아이들이 책을 가까이 접할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수 있도록 도와주는 노력이 필요하다는 생각을 나누게 되었습니다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회적으로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하는 프로그램도 물론 중요하지만 평소에도 책을 읽는 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아이들로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북적이는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그런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도서관을 만들기 위해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우리팀은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어떤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일을 해야 할 지 고민하게 됩니다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</a:t>
            </a:r>
          </a:p>
          <a:p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책을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읽는 도서관일 뿐 아니라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아이들이 신나게 찾을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수 있는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도서관을 만들어 주고 싶다는 생각으로 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월에는 에니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메이션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하늘에서 음식이 내린다면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)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을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두 차례 상영하였습니다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영화의 내용을 이해 하는데 대사의 비중이 비교적 적은 만화를 선정해서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아이들이 웃고 신기해하며 두 번의 금요일 저녁을 보냈습니다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평소 놀이 문화가 없는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 지역에서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금요일 저녁 아이들은 동네 친구들과 한자리에 모여 재미있게 만화영화를 보며 즐거워했습니다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아이들이 행복하면 우리도 행복합니다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사실 영화를 상영해주는 일은 그리 수고스러운 일은 아닙니다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컴퓨터와 스피커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빔프로젝트만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있으면 아이들에게 행복한 시간을 만들어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줄 수 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정작 어려운 것은 우리가 아이들에게 관심을 가지는 일이었습니다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r>
              <a:rPr lang="ko-KR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아이들이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행복해하는 모습을 보면서 앞으로도 격주로 진행되는 도서관 프로그램이 없는 날에는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영화상영을 계속해야겠다는 생각을 합니다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금요일 저녁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만화 영화를 함께 보며 웃고 떠드는 시간은 계속됩니다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71438" y="0"/>
            <a:ext cx="4286256" cy="6429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프로젝트 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3.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도서관 프로그램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004" y="8700890"/>
            <a:ext cx="314324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캄보디아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월 활동 보고서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514240" y="8700890"/>
            <a:ext cx="28572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643314" y="5072066"/>
            <a:ext cx="3214710" cy="27860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71438" y="571472"/>
            <a:ext cx="6714000" cy="8501122"/>
          </a:xfrm>
          <a:prstGeom prst="rect">
            <a:avLst/>
          </a:prstGeom>
          <a:noFill/>
          <a:ln w="38100" cmpd="dbl"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&lt;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캄팀의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제 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6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의 멤버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..</a:t>
            </a:r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리명덕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!&gt;</a:t>
            </a:r>
          </a:p>
          <a:p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늘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캄보디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 팀을 돕는 고마운 손길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!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리명덕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군을 소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개합니다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리명덕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군은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캄보디아 다일 원장님과의 인연으로 중국 연변에서 이곳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빵퍼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스텝으로 오게 된 조선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족 친구입니다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지난 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10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부터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저희들과 같은 집에서 함께 생활하고 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곳에는 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함께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생활하는 많은 한국인 가족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다일스텝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)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들이 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있고</a:t>
            </a:r>
            <a:r>
              <a:rPr lang="en-US" altLang="ko-KR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모두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우리팀에게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없어서는 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안될 감사한 분들이지만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특히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리명덕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군을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제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6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의 멤버라고 부르는데에는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몇가지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이유가 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</a:t>
            </a:r>
            <a:r>
              <a:rPr lang="ko-KR" alt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리명덕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군은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학교가 있는 날이나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쌈다아읏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고등학교에 수업이 있을 때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면 어김없이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우리와 동행해 사진도 찍어주고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그 동안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학교의 경우 팀원 모두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각자 한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반씩 수업을 진행하고 있어서 사진을 찍어줄 사람이 필요했습니다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.)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빵을 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나누어 주는 일을 도와 줍니다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또한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라온아띠의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프로그램이 있는 날 밀려드는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캄보디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 아이들로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일손이 부족할 때 마다 항상 웃는 얼굴로 우리에게 도움을 주곤 합니다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12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부터 시작되는 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4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탁구교실에서는 탁구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선생님으로 우리를 도와줄 계획입니다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4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중국에서 온 친구답게 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선수급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탁구실력으로 그 동안 숙소에서 여유 시간에 팀원들에게 탁구를 가르쳐 주곤 했는데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이제 함께 탁구교실을 이끌어갈 선생님으로 다시 한번 도움을 </a:t>
            </a:r>
            <a:r>
              <a:rPr lang="ko-KR" altLang="en-US" sz="14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준비하고 있습니다</a:t>
            </a:r>
            <a:r>
              <a:rPr lang="en-US" altLang="ko-KR" sz="14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4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처음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만난 조선족 청년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4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하지만 우리와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전혀 다를 </a:t>
            </a:r>
            <a:r>
              <a:rPr lang="ko-KR" altLang="en-US" sz="14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게 없는 소중한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가족 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리명덕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군이 있어서 오늘도 캄보디아 팀은 아주 든든합니다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!                                 </a:t>
            </a:r>
          </a:p>
          <a:p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                                      &lt;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캄보디아에서 맞이하는 성지은 단원의 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23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번째 생일</a:t>
            </a: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!&gt;</a:t>
            </a:r>
          </a:p>
          <a:p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ko-KR" altLang="en-US" sz="2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캄팀의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살림꾼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!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성지은 단원이 </a:t>
            </a:r>
            <a:r>
              <a:rPr lang="en-US" altLang="ko-KR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 </a:t>
            </a:r>
            <a:r>
              <a:rPr lang="en-US" altLang="ko-KR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18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일 </a:t>
            </a:r>
            <a:r>
              <a:rPr lang="en-US" altLang="ko-KR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23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번째 생일은 맞이했습니다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팀원들 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중</a:t>
            </a:r>
            <a:r>
              <a:rPr lang="en-US" altLang="ko-KR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처음으로 이곳에서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생일을 맞이한 성지은 단원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!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해외에서 처음으로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맞이하는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특별한 날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우리 팀원들끼리 모여서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조촐한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생일 파티를 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늘 모자에 안경을 쓰고 털털한 모습으로 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센터</a:t>
            </a:r>
            <a:r>
              <a:rPr lang="en-US" altLang="ko-KR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아이들의</a:t>
            </a:r>
            <a:r>
              <a:rPr lang="en-US" altLang="ko-KR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집을 들락</a:t>
            </a:r>
            <a:r>
              <a:rPr lang="en-US" altLang="ko-KR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거리며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현지인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포스를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물씬 풍기던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성지은 단원의 모습은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이날 생일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파티에서는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찾아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볼 수 없었습니다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다른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사람의 생일파티에서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정작 주인공 보다 더 흥이 나버린 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이정도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단원과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양예림 단원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생기를 되찾은 김진우 단원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1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월에 있을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자신의 생일을 벌써부터 준비하고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무리한 기대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(;;)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까지 하고 있는 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한유리 단원까지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!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모든 팀원이 신이 나버린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그런 하루였습니다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</a:t>
            </a:r>
            <a:endParaRPr lang="en-US" altLang="ko-KR" sz="1500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- </a:t>
            </a:r>
            <a:r>
              <a:rPr lang="ko-KR" altLang="en-U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지은 반 </a:t>
            </a:r>
            <a:r>
              <a:rPr lang="ko-KR" altLang="en-US" sz="15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닉이여이</a:t>
            </a:r>
            <a:r>
              <a:rPr lang="ko-KR" altLang="en-U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타</a:t>
            </a:r>
            <a:endParaRPr lang="en-US" altLang="ko-KR" sz="1500" b="1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캄보디아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에서 맞이하는 생일이라서 뭐가 다를까 라는 생각을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했었다</a:t>
            </a:r>
            <a:r>
              <a:rPr lang="en-US" altLang="ko-KR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하지만 이번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생일은 앞으로 수없이 맞이할 나의 생일 중 가장</a:t>
            </a:r>
            <a:endParaRPr lang="en-US" altLang="ko-KR" sz="15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기억에 남을 생일이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될 것이다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아침에 사모님께서 끓여주신 미역국부터 시작해서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함께 살고 있는 스텝 분들의 축하와 팀원들이 준비한 생일축하 파티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!!!!!!!! 2010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년 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11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월 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18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일은 단순히 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성지은의 생일이 아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니라 우리 팀원들이 함께 캄보디아에 오게 되고 함께 활동할 수 있고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많은 시간을 나눌 수 있다는 것에 대해 감사하고 또 감사했다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말로는 다 표현할 수 없을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만큼 행복한 생일은 보낼 수 있도록 해준 우리 팀원들에게 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한번 더 고맙다는 말을 전하고 싶다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어꾼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뿌레아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정도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진우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유리</a:t>
            </a:r>
            <a:r>
              <a:rPr lang="en-US" altLang="ko-KR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예림</a:t>
            </a:r>
            <a:r>
              <a:rPr lang="ko-KR" altLang="en-US" sz="15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♥♥♥</a:t>
            </a:r>
            <a:endParaRPr lang="en-US" altLang="ko-KR" sz="15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  <a:p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42852" y="857224"/>
            <a:ext cx="2000264" cy="26432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71438" y="0"/>
            <a:ext cx="4286256" cy="6429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라온아띠가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사는 이야기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..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004" y="8700890"/>
            <a:ext cx="314324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캄보디아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월 활동 보고서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514240" y="8700890"/>
            <a:ext cx="285728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8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2504</Words>
  <Application>Microsoft Office PowerPoint</Application>
  <PresentationFormat>화면 슬라이드 쇼(4:3)</PresentationFormat>
  <Paragraphs>231</Paragraphs>
  <Slides>9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pc magic</dc:creator>
  <cp:lastModifiedBy>pc magic</cp:lastModifiedBy>
  <cp:revision>121</cp:revision>
  <dcterms:created xsi:type="dcterms:W3CDTF">2010-12-04T13:19:49Z</dcterms:created>
  <dcterms:modified xsi:type="dcterms:W3CDTF">2010-12-06T13:39:01Z</dcterms:modified>
</cp:coreProperties>
</file>