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9144000" cy="6858000" type="screen4x3"/>
  <p:notesSz cx="6858000" cy="9144000"/>
  <p:embeddedFontLst>
    <p:embeddedFont>
      <p:font typeface="맑은 고딕" pitchFamily="50" charset="-127"/>
      <p:regular r:id="rId62"/>
      <p:bold r:id="rId63"/>
    </p:embeddedFont>
    <p:embeddedFont>
      <p:font typeface="HY강B" pitchFamily="18" charset="-127"/>
      <p:regular r:id="rId64"/>
    </p:embeddedFont>
    <p:embeddedFont>
      <p:font typeface="Yoon 봄날 L" pitchFamily="18" charset="-127"/>
      <p:regular r:id="rId65"/>
    </p:embeddedFont>
    <p:embeddedFont>
      <p:font typeface="HY강M" pitchFamily="18" charset="-127"/>
      <p:regular r:id="rId66"/>
    </p:embeddedFont>
    <p:embeddedFont>
      <p:font typeface="휴먼엑스포" pitchFamily="18" charset="-127"/>
      <p:regular r:id="rId67"/>
    </p:embeddedFont>
    <p:embeddedFont>
      <p:font typeface="HY견고딕" pitchFamily="18" charset="-127"/>
      <p:regular r:id="rId68"/>
    </p:embeddedFont>
    <p:embeddedFont>
      <p:font typeface="HY울릉도B" pitchFamily="18" charset="-127"/>
      <p:regular r:id="rId6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3158B-D67F-473B-BAF7-6F511B3FFA53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87805-EB7F-4816-ADE4-8AD714E1595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017FE-AF7B-423D-839D-8CCD8DB96D5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017FE-AF7B-423D-839D-8CCD8DB96D59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017FE-AF7B-423D-839D-8CCD8DB96D59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017FE-AF7B-423D-839D-8CCD8DB96D59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017FE-AF7B-423D-839D-8CCD8DB96D59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D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406" y="203200"/>
            <a:ext cx="8229600" cy="511156"/>
          </a:xfrm>
        </p:spPr>
        <p:txBody>
          <a:bodyPr>
            <a:noAutofit/>
          </a:bodyPr>
          <a:lstStyle>
            <a:lvl1pPr algn="l">
              <a:defRPr sz="36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3"/>
          </p:nvPr>
        </p:nvSpPr>
        <p:spPr>
          <a:xfrm>
            <a:off x="238346" y="3939590"/>
            <a:ext cx="8643998" cy="2286016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D7D6B-4EF1-4A23-8861-59A1B9746C0F}" type="datetimeFigureOut">
              <a:rPr lang="ko-KR" altLang="en-US" smtClean="0"/>
              <a:t>2010-06-01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EFA5-EF1F-4C26-AB23-BA4EEB2F3A5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%E1%A6~1.GIF"/>
          <p:cNvPicPr>
            <a:picLocks noChangeAspect="1"/>
          </p:cNvPicPr>
          <p:nvPr/>
        </p:nvPicPr>
        <p:blipFill>
          <a:blip r:embed="rId2" cstate="print"/>
          <a:srcRect l="1014" t="6519" r="1689" b="1375"/>
          <a:stretch>
            <a:fillRect/>
          </a:stretch>
        </p:blipFill>
        <p:spPr>
          <a:xfrm>
            <a:off x="642910" y="71414"/>
            <a:ext cx="7858180" cy="5116746"/>
          </a:xfrm>
          <a:prstGeom prst="rect">
            <a:avLst/>
          </a:prstGeom>
        </p:spPr>
      </p:pic>
      <p:sp>
        <p:nvSpPr>
          <p:cNvPr id="5" name="타원 4"/>
          <p:cNvSpPr/>
          <p:nvPr/>
        </p:nvSpPr>
        <p:spPr>
          <a:xfrm>
            <a:off x="3409806" y="2701557"/>
            <a:ext cx="103687" cy="1036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857652" y="2310134"/>
            <a:ext cx="5429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pc="300" dirty="0" smtClean="0">
                <a:latin typeface="HY강B" pitchFamily="18" charset="-127"/>
                <a:ea typeface="HY강B" pitchFamily="18" charset="-127"/>
              </a:rPr>
              <a:t>RaonAtti Friends of Asia. 3</a:t>
            </a:r>
            <a:r>
              <a:rPr lang="en-US" altLang="ko-KR" sz="1100" spc="300" baseline="30000" dirty="0" smtClean="0">
                <a:latin typeface="HY강B" pitchFamily="18" charset="-127"/>
                <a:ea typeface="HY강B" pitchFamily="18" charset="-127"/>
              </a:rPr>
              <a:t>rd</a:t>
            </a:r>
            <a:r>
              <a:rPr lang="en-US" altLang="ko-KR" sz="1100" spc="300" dirty="0" smtClean="0">
                <a:latin typeface="HY강B" pitchFamily="18" charset="-127"/>
                <a:ea typeface="HY강B" pitchFamily="18" charset="-127"/>
              </a:rPr>
              <a:t> RaonAtti in Cambodia</a:t>
            </a:r>
            <a:endParaRPr lang="ko-KR" altLang="en-US" sz="1100" spc="3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3429000"/>
            <a:ext cx="4071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oon 봄날 L" pitchFamily="18" charset="-127"/>
                <a:ea typeface="Yoon 봄날 L" pitchFamily="18" charset="-127"/>
              </a:rPr>
              <a:t>우리의 봄은</a:t>
            </a:r>
            <a:endParaRPr lang="en-US" altLang="ko-KR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oon 봄날 L" pitchFamily="18" charset="-127"/>
              <a:ea typeface="Yoon 봄날 L" pitchFamily="18" charset="-127"/>
            </a:endParaRPr>
          </a:p>
          <a:p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oon 봄날 L" pitchFamily="18" charset="-127"/>
                <a:ea typeface="Yoon 봄날 L" pitchFamily="18" charset="-127"/>
              </a:rPr>
              <a:t>뜨겁지만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oon 봄날 L" pitchFamily="18" charset="-127"/>
                <a:ea typeface="Yoon 봄날 L" pitchFamily="18" charset="-127"/>
              </a:rPr>
              <a:t>, 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oon 봄날 L" pitchFamily="18" charset="-127"/>
                <a:ea typeface="Yoon 봄날 L" pitchFamily="18" charset="-127"/>
              </a:rPr>
              <a:t>따뜻했다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oon 봄날 L" pitchFamily="18" charset="-127"/>
                <a:ea typeface="Yoon 봄날 L" pitchFamily="18" charset="-127"/>
              </a:rPr>
              <a:t>.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oon 봄날 L" pitchFamily="18" charset="-127"/>
              <a:ea typeface="Yoon 봄날 L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4786322"/>
            <a:ext cx="9144000" cy="500066"/>
          </a:xfrm>
          <a:prstGeom prst="rect">
            <a:avLst/>
          </a:prstGeom>
          <a:gradFill flip="none" rotWithShape="1">
            <a:gsLst>
              <a:gs pos="40000">
                <a:srgbClr val="FFC000">
                  <a:alpha val="87000"/>
                </a:srgbClr>
              </a:gs>
              <a:gs pos="64999">
                <a:srgbClr val="F0EBD5"/>
              </a:gs>
              <a:gs pos="100000">
                <a:srgbClr val="D1C39F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286380" y="5429264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b="1" dirty="0" smtClean="0">
                <a:latin typeface="HY강M" pitchFamily="18" charset="-127"/>
                <a:ea typeface="HY강M" pitchFamily="18" charset="-127"/>
              </a:rPr>
              <a:t>라온아띠 </a:t>
            </a:r>
            <a:r>
              <a:rPr lang="en-US" altLang="ko-KR" sz="2400" b="1" dirty="0" smtClean="0">
                <a:latin typeface="HY강M" pitchFamily="18" charset="-127"/>
                <a:ea typeface="HY강M" pitchFamily="18" charset="-127"/>
              </a:rPr>
              <a:t>3</a:t>
            </a:r>
            <a:r>
              <a:rPr lang="ko-KR" altLang="en-US" sz="2400" b="1" dirty="0" smtClean="0">
                <a:latin typeface="HY강M" pitchFamily="18" charset="-127"/>
                <a:ea typeface="HY강M" pitchFamily="18" charset="-127"/>
              </a:rPr>
              <a:t>기 캄보디아팀</a:t>
            </a:r>
            <a:endParaRPr lang="en-US" altLang="ko-KR" sz="2400" b="1" dirty="0" smtClean="0">
              <a:latin typeface="HY강M" pitchFamily="18" charset="-127"/>
              <a:ea typeface="HY강M" pitchFamily="18" charset="-127"/>
            </a:endParaRPr>
          </a:p>
          <a:p>
            <a:pPr algn="r"/>
            <a:r>
              <a:rPr lang="en-US" altLang="ko-KR" sz="2400" b="1" dirty="0" smtClean="0">
                <a:latin typeface="HY강M" pitchFamily="18" charset="-127"/>
                <a:ea typeface="HY강M" pitchFamily="18" charset="-127"/>
              </a:rPr>
              <a:t>2010</a:t>
            </a:r>
            <a:r>
              <a:rPr lang="ko-KR" altLang="en-US" sz="2400" b="1" dirty="0" smtClean="0">
                <a:latin typeface="HY강M" pitchFamily="18" charset="-127"/>
                <a:ea typeface="HY강M" pitchFamily="18" charset="-127"/>
              </a:rPr>
              <a:t>년</a:t>
            </a:r>
            <a:r>
              <a:rPr lang="en-US" altLang="ko-KR" sz="2400" b="1" dirty="0" smtClean="0">
                <a:latin typeface="HY강M" pitchFamily="18" charset="-127"/>
                <a:ea typeface="HY강M" pitchFamily="18" charset="-127"/>
              </a:rPr>
              <a:t>5</a:t>
            </a:r>
            <a:r>
              <a:rPr lang="ko-KR" altLang="en-US" sz="2400" b="1" dirty="0" smtClean="0">
                <a:latin typeface="HY강M" pitchFamily="18" charset="-127"/>
                <a:ea typeface="HY강M" pitchFamily="18" charset="-127"/>
              </a:rPr>
              <a:t>월</a:t>
            </a:r>
            <a:r>
              <a:rPr lang="en-US" altLang="ko-KR" sz="2400" b="1" dirty="0" smtClean="0">
                <a:latin typeface="HY강M" pitchFamily="18" charset="-127"/>
                <a:ea typeface="HY강M" pitchFamily="18" charset="-127"/>
              </a:rPr>
              <a:t>20</a:t>
            </a:r>
            <a:r>
              <a:rPr lang="ko-KR" altLang="en-US" sz="2400" b="1" dirty="0" smtClean="0">
                <a:latin typeface="HY강M" pitchFamily="18" charset="-127"/>
                <a:ea typeface="HY강M" pitchFamily="18" charset="-127"/>
              </a:rPr>
              <a:t>일</a:t>
            </a:r>
            <a:endParaRPr lang="en-US" altLang="ko-KR" sz="2400" b="1" dirty="0" smtClean="0">
              <a:latin typeface="HY강M" pitchFamily="18" charset="-127"/>
              <a:ea typeface="HY강M" pitchFamily="18" charset="-127"/>
            </a:endParaRPr>
          </a:p>
          <a:p>
            <a:pPr algn="r"/>
            <a:r>
              <a:rPr lang="en-US" altLang="ko-KR" sz="2400" b="1" dirty="0" smtClean="0">
                <a:latin typeface="HY강M" pitchFamily="18" charset="-127"/>
                <a:ea typeface="HY강M" pitchFamily="18" charset="-127"/>
              </a:rPr>
              <a:t>SOKHA ANKOR HOTEL</a:t>
            </a:r>
            <a:endParaRPr lang="ko-KR" altLang="en-US" sz="2400" b="1" dirty="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1987550" y="1103313"/>
            <a:ext cx="5168900" cy="746125"/>
          </a:xfrm>
          <a:prstGeom prst="flowChartAlternateProcess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468181" y="1211033"/>
            <a:ext cx="21868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360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Content</a:t>
            </a:r>
            <a:endParaRPr kumimoji="0" lang="ko-KR" altLang="en-US" sz="36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1987550" y="2071688"/>
            <a:ext cx="5168900" cy="746125"/>
          </a:xfrm>
          <a:prstGeom prst="flowChartAlternateProcess">
            <a:avLst/>
          </a:prstGeom>
          <a:solidFill>
            <a:srgbClr val="FFC000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928394" y="2214554"/>
            <a:ext cx="41360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8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Introduction</a:t>
            </a:r>
            <a:endParaRPr kumimoji="0" lang="ko-KR" altLang="en-US" sz="4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2000232" y="3071810"/>
            <a:ext cx="5168900" cy="746125"/>
          </a:xfrm>
          <a:prstGeom prst="flowChartAlternateProcess">
            <a:avLst/>
          </a:prstGeom>
          <a:solidFill>
            <a:srgbClr val="FFC000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357422" y="3071810"/>
            <a:ext cx="16594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6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Life</a:t>
            </a:r>
            <a:endParaRPr kumimoji="0" lang="ko-KR" altLang="en-US" sz="6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84" name="AutoShape 4"/>
          <p:cNvSpPr>
            <a:spLocks noChangeArrowheads="1"/>
          </p:cNvSpPr>
          <p:nvPr/>
        </p:nvSpPr>
        <p:spPr bwMode="auto">
          <a:xfrm>
            <a:off x="1987550" y="4000500"/>
            <a:ext cx="5168900" cy="746125"/>
          </a:xfrm>
          <a:prstGeom prst="flowChartAlternateProcess">
            <a:avLst/>
          </a:prstGeom>
          <a:solidFill>
            <a:srgbClr val="FFC000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6" name="AutoShape 6"/>
          <p:cNvSpPr>
            <a:spLocks noChangeArrowheads="1"/>
          </p:cNvSpPr>
          <p:nvPr/>
        </p:nvSpPr>
        <p:spPr bwMode="auto">
          <a:xfrm>
            <a:off x="1987550" y="5111750"/>
            <a:ext cx="5168900" cy="746125"/>
          </a:xfrm>
          <a:prstGeom prst="flowChartAlternateProcess">
            <a:avLst/>
          </a:prstGeom>
          <a:solidFill>
            <a:srgbClr val="FFC000"/>
          </a:solidFill>
          <a:ln w="254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8" name="Text Box 3"/>
          <p:cNvSpPr txBox="1">
            <a:spLocks noChangeArrowheads="1"/>
          </p:cNvSpPr>
          <p:nvPr/>
        </p:nvSpPr>
        <p:spPr bwMode="auto">
          <a:xfrm>
            <a:off x="5887598" y="2058625"/>
            <a:ext cx="13276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kumimoji="0" lang="en-US" altLang="ko-KR" sz="1400" baseline="30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rd</a:t>
            </a:r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RaonAtti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89" name="Text Box 3"/>
          <p:cNvSpPr txBox="1">
            <a:spLocks noChangeArrowheads="1"/>
          </p:cNvSpPr>
          <p:nvPr/>
        </p:nvSpPr>
        <p:spPr bwMode="auto">
          <a:xfrm>
            <a:off x="6000760" y="2298337"/>
            <a:ext cx="11112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SiemReap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90" name="Text Box 3"/>
          <p:cNvSpPr txBox="1">
            <a:spLocks noChangeArrowheads="1"/>
          </p:cNvSpPr>
          <p:nvPr/>
        </p:nvSpPr>
        <p:spPr bwMode="auto">
          <a:xfrm>
            <a:off x="6286512" y="2558687"/>
            <a:ext cx="5373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Dail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91" name="Text Box 3"/>
          <p:cNvSpPr txBox="1">
            <a:spLocks noChangeArrowheads="1"/>
          </p:cNvSpPr>
          <p:nvPr/>
        </p:nvSpPr>
        <p:spPr bwMode="auto">
          <a:xfrm>
            <a:off x="6203181" y="3095952"/>
            <a:ext cx="10583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Schedule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92" name="Text Box 3"/>
          <p:cNvSpPr txBox="1">
            <a:spLocks noChangeArrowheads="1"/>
          </p:cNvSpPr>
          <p:nvPr/>
        </p:nvSpPr>
        <p:spPr bwMode="auto">
          <a:xfrm>
            <a:off x="6319992" y="3310266"/>
            <a:ext cx="7248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Home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593" name="Text Box 3"/>
          <p:cNvSpPr txBox="1">
            <a:spLocks noChangeArrowheads="1"/>
          </p:cNvSpPr>
          <p:nvPr/>
        </p:nvSpPr>
        <p:spPr bwMode="auto">
          <a:xfrm>
            <a:off x="6366479" y="3524580"/>
            <a:ext cx="6671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Food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2714612" y="3913535"/>
            <a:ext cx="34034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6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Projects</a:t>
            </a:r>
            <a:endParaRPr kumimoji="0" lang="ko-KR" altLang="en-US" sz="6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6222014" y="4104191"/>
            <a:ext cx="84189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Center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137513" y="4414085"/>
            <a:ext cx="11528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Education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500298" y="5127981"/>
            <a:ext cx="23326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6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Plans</a:t>
            </a:r>
            <a:endParaRPr kumimoji="0" lang="ko-KR" altLang="en-US" sz="6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6143636" y="5082298"/>
            <a:ext cx="8531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Library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6143636" y="5322738"/>
            <a:ext cx="8787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Playing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062326" y="5576241"/>
            <a:ext cx="11528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Education</a:t>
            </a:r>
            <a:endParaRPr kumimoji="0" lang="ko-KR" altLang="en-US" sz="14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14282" y="500042"/>
            <a:ext cx="8143932" cy="60722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78807" y="812053"/>
            <a:ext cx="41360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8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Introduction</a:t>
            </a:r>
            <a:endParaRPr kumimoji="0" lang="ko-KR" altLang="en-US" sz="4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24" y="3786190"/>
            <a:ext cx="478631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캄보디아팀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단원소개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2.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캄보디아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시엠립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소개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3.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시엠립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다일공동체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b="1" dirty="0" smtClean="0">
                <a:latin typeface="+mn-ea"/>
                <a:ea typeface="+mn-ea"/>
              </a:rPr>
              <a:t>1. </a:t>
            </a:r>
            <a:r>
              <a:rPr lang="ko-KR" altLang="en-US" b="1" dirty="0" smtClean="0">
                <a:latin typeface="+mn-ea"/>
                <a:ea typeface="+mn-ea"/>
              </a:rPr>
              <a:t>라온아띠 </a:t>
            </a:r>
            <a:r>
              <a:rPr lang="en-US" altLang="ko-KR" b="1" dirty="0" smtClean="0">
                <a:latin typeface="+mn-ea"/>
                <a:ea typeface="+mn-ea"/>
              </a:rPr>
              <a:t>3</a:t>
            </a:r>
            <a:r>
              <a:rPr lang="ko-KR" altLang="en-US" b="1" dirty="0" smtClean="0">
                <a:latin typeface="+mn-ea"/>
                <a:ea typeface="+mn-ea"/>
              </a:rPr>
              <a:t>기 캄보디아팀 단원소개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4" name="내용 개체 틀 21" descr="0508 111.jpg"/>
          <p:cNvPicPr>
            <a:picLocks noChangeAspect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>
          <a:xfrm rot="5400000">
            <a:off x="668583" y="2511227"/>
            <a:ext cx="4464000" cy="32294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929190" y="1658297"/>
            <a:ext cx="34290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우물 푸기의 달인</a:t>
            </a:r>
            <a:endParaRPr lang="en-US" altLang="ko-KR" b="1" dirty="0" smtClean="0"/>
          </a:p>
          <a:p>
            <a:r>
              <a:rPr lang="ko-KR" altLang="en-US" sz="4000" b="1" dirty="0" smtClean="0"/>
              <a:t>곽동균 단원</a:t>
            </a:r>
            <a:endParaRPr lang="ko-KR" altLang="en-US" sz="4000" b="1" dirty="0"/>
          </a:p>
        </p:txBody>
      </p:sp>
      <p:sp>
        <p:nvSpPr>
          <p:cNvPr id="6" name="직사각형 9"/>
          <p:cNvSpPr>
            <a:spLocks noChangeArrowheads="1"/>
          </p:cNvSpPr>
          <p:nvPr/>
        </p:nvSpPr>
        <p:spPr bwMode="auto">
          <a:xfrm>
            <a:off x="5000628" y="1443983"/>
            <a:ext cx="3286148" cy="714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latinLnBrk="0"/>
            <a:endParaRPr kumimoji="0" lang="ko-KR" altLang="en-US">
              <a:ea typeface="HY견고딕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b="1" dirty="0" smtClean="0">
                <a:latin typeface="+mn-ea"/>
                <a:ea typeface="+mn-ea"/>
              </a:rPr>
              <a:t>1. </a:t>
            </a:r>
            <a:r>
              <a:rPr lang="ko-KR" altLang="en-US" b="1" dirty="0" smtClean="0">
                <a:latin typeface="+mn-ea"/>
                <a:ea typeface="+mn-ea"/>
              </a:rPr>
              <a:t>라온아띠 </a:t>
            </a:r>
            <a:r>
              <a:rPr lang="en-US" altLang="ko-KR" b="1" dirty="0" smtClean="0">
                <a:latin typeface="+mn-ea"/>
                <a:ea typeface="+mn-ea"/>
              </a:rPr>
              <a:t>3</a:t>
            </a:r>
            <a:r>
              <a:rPr lang="ko-KR" altLang="en-US" b="1" dirty="0" smtClean="0">
                <a:latin typeface="+mn-ea"/>
                <a:ea typeface="+mn-ea"/>
              </a:rPr>
              <a:t>기 캄보디아팀 단원소개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7" name="내용 개체 틀 21" descr="0508 11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85852" y="1892372"/>
            <a:ext cx="3349189" cy="44655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직사각형 9"/>
          <p:cNvSpPr>
            <a:spLocks noChangeArrowheads="1"/>
          </p:cNvSpPr>
          <p:nvPr/>
        </p:nvSpPr>
        <p:spPr bwMode="auto">
          <a:xfrm>
            <a:off x="5000628" y="1443983"/>
            <a:ext cx="3286148" cy="714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latinLnBrk="0"/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1658297"/>
            <a:ext cx="34290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밥 푸기의 달인</a:t>
            </a:r>
            <a:endParaRPr lang="en-US" altLang="ko-KR" b="1" dirty="0" smtClean="0"/>
          </a:p>
          <a:p>
            <a:r>
              <a:rPr lang="ko-KR" altLang="en-US" sz="4000" b="1" dirty="0" smtClean="0"/>
              <a:t>김정우 단원</a:t>
            </a:r>
            <a:endParaRPr lang="ko-KR" altLang="en-US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b="1" dirty="0" smtClean="0">
                <a:latin typeface="+mn-ea"/>
                <a:ea typeface="+mn-ea"/>
              </a:rPr>
              <a:t>1. </a:t>
            </a:r>
            <a:r>
              <a:rPr lang="ko-KR" altLang="en-US" b="1" dirty="0" smtClean="0">
                <a:latin typeface="+mn-ea"/>
                <a:ea typeface="+mn-ea"/>
              </a:rPr>
              <a:t>라온아띠 </a:t>
            </a:r>
            <a:r>
              <a:rPr lang="en-US" altLang="ko-KR" b="1" dirty="0" smtClean="0">
                <a:latin typeface="+mn-ea"/>
                <a:ea typeface="+mn-ea"/>
              </a:rPr>
              <a:t>3</a:t>
            </a:r>
            <a:r>
              <a:rPr lang="ko-KR" altLang="en-US" b="1" dirty="0" smtClean="0">
                <a:latin typeface="+mn-ea"/>
                <a:ea typeface="+mn-ea"/>
              </a:rPr>
              <a:t>기 캄보디아팀 단원소개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7" name="내용 개체 틀 21" descr="0508 111.jpg"/>
          <p:cNvPicPr>
            <a:picLocks noChangeAspect="1"/>
          </p:cNvPicPr>
          <p:nvPr/>
        </p:nvPicPr>
        <p:blipFill>
          <a:blip r:embed="rId2" cstate="email">
            <a:lum bright="10000" contrast="20000"/>
          </a:blip>
          <a:srcRect t="-2473"/>
          <a:stretch>
            <a:fillRect/>
          </a:stretch>
        </p:blipFill>
        <p:spPr>
          <a:xfrm rot="5400000">
            <a:off x="732645" y="2410571"/>
            <a:ext cx="4464000" cy="3357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직사각형 9"/>
          <p:cNvSpPr>
            <a:spLocks noChangeArrowheads="1"/>
          </p:cNvSpPr>
          <p:nvPr/>
        </p:nvSpPr>
        <p:spPr bwMode="auto">
          <a:xfrm>
            <a:off x="5000628" y="1443983"/>
            <a:ext cx="3286148" cy="714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latinLnBrk="0"/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1658297"/>
            <a:ext cx="34290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설거지의 달인</a:t>
            </a:r>
            <a:endParaRPr lang="en-US" altLang="ko-KR" b="1" dirty="0" smtClean="0"/>
          </a:p>
          <a:p>
            <a:r>
              <a:rPr lang="ko-KR" altLang="en-US" sz="4000" b="1" dirty="0" smtClean="0"/>
              <a:t>반승아 단원</a:t>
            </a:r>
            <a:endParaRPr lang="ko-KR" altLang="en-US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b="1" dirty="0" smtClean="0">
                <a:latin typeface="+mn-ea"/>
                <a:ea typeface="+mn-ea"/>
              </a:rPr>
              <a:t>1. </a:t>
            </a:r>
            <a:r>
              <a:rPr lang="ko-KR" altLang="en-US" b="1" dirty="0" smtClean="0">
                <a:latin typeface="+mn-ea"/>
                <a:ea typeface="+mn-ea"/>
              </a:rPr>
              <a:t>라온아띠 </a:t>
            </a:r>
            <a:r>
              <a:rPr lang="en-US" altLang="ko-KR" b="1" dirty="0" smtClean="0">
                <a:latin typeface="+mn-ea"/>
                <a:ea typeface="+mn-ea"/>
              </a:rPr>
              <a:t>3</a:t>
            </a:r>
            <a:r>
              <a:rPr lang="ko-KR" altLang="en-US" b="1" dirty="0" smtClean="0">
                <a:latin typeface="+mn-ea"/>
                <a:ea typeface="+mn-ea"/>
              </a:rPr>
              <a:t>기 캄보디아팀 단원소개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7" name="직사각형 9"/>
          <p:cNvSpPr>
            <a:spLocks noChangeArrowheads="1"/>
          </p:cNvSpPr>
          <p:nvPr/>
        </p:nvSpPr>
        <p:spPr bwMode="auto">
          <a:xfrm>
            <a:off x="5000628" y="1443983"/>
            <a:ext cx="3286148" cy="714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latinLnBrk="0"/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9190" y="1658297"/>
            <a:ext cx="34290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목욕의 달인</a:t>
            </a:r>
            <a:endParaRPr lang="en-US" altLang="ko-KR" b="1" dirty="0" smtClean="0"/>
          </a:p>
          <a:p>
            <a:r>
              <a:rPr lang="ko-KR" altLang="en-US" sz="4000" b="1" dirty="0" smtClean="0"/>
              <a:t>이하나 단원</a:t>
            </a:r>
            <a:endParaRPr lang="ko-KR" altLang="en-US" sz="4000" b="1" dirty="0"/>
          </a:p>
        </p:txBody>
      </p:sp>
      <p:pic>
        <p:nvPicPr>
          <p:cNvPr id="6" name="내용 개체 틀 21" descr="0508 11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400000">
            <a:off x="737438" y="2380520"/>
            <a:ext cx="4464000" cy="33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b="1" dirty="0" smtClean="0">
                <a:latin typeface="+mn-ea"/>
                <a:ea typeface="+mn-ea"/>
              </a:rPr>
              <a:t>1. </a:t>
            </a:r>
            <a:r>
              <a:rPr lang="ko-KR" altLang="en-US" b="1" dirty="0" smtClean="0">
                <a:latin typeface="+mn-ea"/>
                <a:ea typeface="+mn-ea"/>
              </a:rPr>
              <a:t>라온아띠 </a:t>
            </a:r>
            <a:r>
              <a:rPr lang="en-US" altLang="ko-KR" b="1" dirty="0" smtClean="0">
                <a:latin typeface="+mn-ea"/>
                <a:ea typeface="+mn-ea"/>
              </a:rPr>
              <a:t>3</a:t>
            </a:r>
            <a:r>
              <a:rPr lang="ko-KR" altLang="en-US" b="1" dirty="0" smtClean="0">
                <a:latin typeface="+mn-ea"/>
                <a:ea typeface="+mn-ea"/>
              </a:rPr>
              <a:t>기 캄보디아팀 단원소개</a:t>
            </a:r>
            <a:endParaRPr lang="ko-KR" altLang="en-US" b="1" dirty="0">
              <a:latin typeface="+mn-ea"/>
              <a:ea typeface="+mn-ea"/>
            </a:endParaRPr>
          </a:p>
        </p:txBody>
      </p:sp>
      <p:pic>
        <p:nvPicPr>
          <p:cNvPr id="12" name="내용 개체 틀 21" descr="0508 111.jpg"/>
          <p:cNvPicPr>
            <a:picLocks noChangeAspect="1"/>
          </p:cNvPicPr>
          <p:nvPr/>
        </p:nvPicPr>
        <p:blipFill>
          <a:blip r:embed="rId2" cstate="email">
            <a:lum contrast="30000"/>
          </a:blip>
          <a:srcRect/>
          <a:stretch>
            <a:fillRect/>
          </a:stretch>
        </p:blipFill>
        <p:spPr>
          <a:xfrm>
            <a:off x="1295438" y="1822520"/>
            <a:ext cx="3490876" cy="446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직사각형 9"/>
          <p:cNvSpPr>
            <a:spLocks noChangeArrowheads="1"/>
          </p:cNvSpPr>
          <p:nvPr/>
        </p:nvSpPr>
        <p:spPr bwMode="auto">
          <a:xfrm>
            <a:off x="5000628" y="1443983"/>
            <a:ext cx="3286148" cy="714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latinLnBrk="0"/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29190" y="1658297"/>
            <a:ext cx="34290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썰기의 달인</a:t>
            </a:r>
            <a:endParaRPr lang="en-US" altLang="ko-KR" b="1" dirty="0" smtClean="0"/>
          </a:p>
          <a:p>
            <a:r>
              <a:rPr lang="ko-KR" altLang="en-US" sz="4000" b="1" dirty="0" err="1" smtClean="0"/>
              <a:t>정초이</a:t>
            </a:r>
            <a:r>
              <a:rPr lang="ko-KR" altLang="en-US" sz="4000" b="1" dirty="0" smtClean="0"/>
              <a:t> 단원</a:t>
            </a:r>
            <a:endParaRPr lang="ko-KR" altLang="en-US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15" descr="캄보디아지도(1666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857208"/>
            <a:ext cx="9144000" cy="6000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타원 5"/>
          <p:cNvSpPr/>
          <p:nvPr/>
        </p:nvSpPr>
        <p:spPr>
          <a:xfrm>
            <a:off x="2357422" y="2071678"/>
            <a:ext cx="1571636" cy="1500198"/>
          </a:xfrm>
          <a:prstGeom prst="ellipse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캄보디아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시엠립</a:t>
            </a:r>
            <a:endParaRPr lang="ko-KR" altLang="en-US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72000" y="2029910"/>
            <a:ext cx="4357718" cy="23546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 latinLnBrk="1">
              <a:lnSpc>
                <a:spcPct val="105000"/>
              </a:lnSpc>
              <a:buFontTx/>
              <a:buChar char="•"/>
            </a:pP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인당 평균 월수입            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$324</a:t>
            </a:r>
            <a:endParaRPr lang="ko-KR" altLang="en-US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05000"/>
              </a:lnSpc>
              <a:buFontTx/>
              <a:buChar char="•"/>
            </a:pP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빈곤율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34.7%</a:t>
            </a:r>
            <a:endParaRPr lang="ko-KR" altLang="en-US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05000"/>
              </a:lnSpc>
              <a:buFontTx/>
              <a:buChar char="•"/>
            </a:pP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문맹률                            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26%</a:t>
            </a:r>
            <a:endParaRPr lang="ko-KR" altLang="en-US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05000"/>
              </a:lnSpc>
              <a:buFontTx/>
              <a:buChar char="•"/>
            </a:pP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여성 평균 수명                 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65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세</a:t>
            </a:r>
            <a:endParaRPr lang="ko-KR" altLang="en-US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05000"/>
              </a:lnSpc>
              <a:buFontTx/>
              <a:buChar char="•"/>
            </a:pP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남성 평균 수명                 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60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세</a:t>
            </a:r>
            <a:endParaRPr lang="ko-KR" altLang="en-US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05000"/>
              </a:lnSpc>
              <a:buFontTx/>
              <a:buChar char="•"/>
            </a:pP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유아 사망률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(1000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명당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       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66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05000"/>
              </a:lnSpc>
              <a:buFontTx/>
              <a:buChar char="•"/>
            </a:pP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산모 사망률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(100,000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명당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437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Owner\바탕 화면\라온아띠\캄팀사진\0516\0516 02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캄보디아 </a:t>
            </a:r>
            <a:r>
              <a:rPr lang="ko-KR" altLang="en-US" dirty="0" err="1" smtClean="0"/>
              <a:t>시엠립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다일공동체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71472" y="4214818"/>
            <a:ext cx="8215370" cy="221457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 lnSpcReduction="10000"/>
          </a:bodyPr>
          <a:lstStyle/>
          <a:p>
            <a:r>
              <a:rPr lang="en-US" altLang="ko-KR" sz="2800" dirty="0" smtClean="0"/>
              <a:t>2006</a:t>
            </a:r>
            <a:r>
              <a:rPr lang="ko-KR" altLang="en-US" sz="2800" dirty="0" smtClean="0"/>
              <a:t>년 </a:t>
            </a:r>
            <a:r>
              <a:rPr lang="en-US" altLang="ko-KR" sz="2800" dirty="0" smtClean="0"/>
              <a:t>9</a:t>
            </a:r>
            <a:r>
              <a:rPr lang="ko-KR" altLang="en-US" sz="2800" dirty="0" smtClean="0"/>
              <a:t>월</a:t>
            </a:r>
            <a:r>
              <a:rPr lang="en-US" altLang="ko-KR" sz="2800" dirty="0" smtClean="0"/>
              <a:t>, </a:t>
            </a:r>
            <a:r>
              <a:rPr lang="ko-KR" altLang="en-US" sz="2800" dirty="0" err="1" smtClean="0"/>
              <a:t>시엠립에</a:t>
            </a:r>
            <a:r>
              <a:rPr lang="ko-KR" altLang="en-US" sz="2800" dirty="0" smtClean="0"/>
              <a:t> 개원</a:t>
            </a:r>
            <a:endParaRPr lang="en-US" altLang="ko-KR" sz="2800" dirty="0" smtClean="0"/>
          </a:p>
          <a:p>
            <a:r>
              <a:rPr lang="ko-KR" altLang="en-US" sz="2800" dirty="0" smtClean="0"/>
              <a:t>하루 </a:t>
            </a:r>
            <a:r>
              <a:rPr lang="en-US" altLang="ko-KR" sz="2800" dirty="0" smtClean="0"/>
              <a:t>600~800</a:t>
            </a:r>
            <a:r>
              <a:rPr lang="ko-KR" altLang="en-US" sz="2800" dirty="0" smtClean="0"/>
              <a:t>명의 아동에게 점심 제공</a:t>
            </a:r>
            <a:endParaRPr lang="en-US" altLang="ko-KR" sz="2800" dirty="0" smtClean="0"/>
          </a:p>
          <a:p>
            <a:r>
              <a:rPr lang="ko-KR" altLang="en-US" sz="2800" dirty="0" smtClean="0"/>
              <a:t>그 외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빵퍼</a:t>
            </a:r>
            <a:r>
              <a:rPr lang="en-US" altLang="ko-KR" sz="2800" dirty="0" smtClean="0"/>
              <a:t>, KB</a:t>
            </a:r>
            <a:r>
              <a:rPr lang="ko-KR" altLang="en-US" sz="2800" dirty="0" err="1" smtClean="0"/>
              <a:t>다일천사클리닉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교육사업</a:t>
            </a:r>
            <a:r>
              <a:rPr lang="en-US" altLang="ko-KR" sz="2800" dirty="0" smtClean="0"/>
              <a:t>, </a:t>
            </a:r>
          </a:p>
          <a:p>
            <a:pPr>
              <a:buNone/>
            </a:pPr>
            <a:r>
              <a:rPr lang="en-US" altLang="ko-KR" sz="2800" dirty="0" smtClean="0"/>
              <a:t>  </a:t>
            </a:r>
            <a:r>
              <a:rPr lang="ko-KR" altLang="en-US" sz="2800" dirty="0" smtClean="0"/>
              <a:t>분유지원</a:t>
            </a:r>
            <a:r>
              <a:rPr lang="en-US" altLang="ko-KR" sz="2800" dirty="0" smtClean="0"/>
              <a:t>, 1:1</a:t>
            </a:r>
            <a:r>
              <a:rPr lang="ko-KR" altLang="en-US" sz="2800" dirty="0" smtClean="0"/>
              <a:t> 아동결연 등의 사업 진행</a:t>
            </a:r>
            <a:endParaRPr lang="en-US" altLang="ko-KR" sz="2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5720" y="500042"/>
            <a:ext cx="8143932" cy="60722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214942" y="4286256"/>
            <a:ext cx="3071834" cy="17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일정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2.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숙소</a:t>
            </a: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음식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26555" y="841701"/>
            <a:ext cx="16594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6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Life</a:t>
            </a:r>
            <a:endParaRPr kumimoji="0" lang="ko-KR" altLang="en-US" sz="6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일정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71475" y="965126"/>
          <a:ext cx="8001053" cy="5678584"/>
        </p:xfrm>
        <a:graphic>
          <a:graphicData uri="http://schemas.openxmlformats.org/drawingml/2006/table">
            <a:tbl>
              <a:tblPr/>
              <a:tblGrid>
                <a:gridCol w="1241891"/>
                <a:gridCol w="1126527"/>
                <a:gridCol w="1126527"/>
                <a:gridCol w="1126527"/>
                <a:gridCol w="1126527"/>
                <a:gridCol w="1126527"/>
                <a:gridCol w="1126527"/>
              </a:tblGrid>
              <a:tr h="2124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목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09:00~10:00</a:t>
                      </a:r>
                      <a:endParaRPr 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밥퍼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목욕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고등학교 수업준비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밥퍼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목욕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10:00~11:00</a:t>
                      </a:r>
                      <a:endParaRPr 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한글학교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11:00~12:00</a:t>
                      </a:r>
                      <a:endParaRPr 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12:00~13:00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13:00~14:00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점심 식사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14:00~15:00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수업 준비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현지 고등학교 교육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수업 준비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15:00~16:00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16:00~17:00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17:00~18:00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아띠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학교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아띠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학교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18:00~19:00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저녁 식사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19:00~20:00</a:t>
                      </a:r>
                      <a:endParaRPr 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개인 정비</a:t>
                      </a: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20:00~21:00</a:t>
                      </a:r>
                      <a:endParaRPr 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21:00~22:00</a:t>
                      </a:r>
                      <a:endParaRPr 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라온아띠 일일 회의 및 활동평가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820" marR="46820" marT="23410" marB="234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8"/>
          <p:cNvGrpSpPr/>
          <p:nvPr/>
        </p:nvGrpSpPr>
        <p:grpSpPr>
          <a:xfrm>
            <a:off x="0" y="857232"/>
            <a:ext cx="9144000" cy="6322263"/>
            <a:chOff x="0" y="857232"/>
            <a:chExt cx="9144000" cy="6322263"/>
          </a:xfrm>
        </p:grpSpPr>
        <p:pic>
          <p:nvPicPr>
            <p:cNvPr id="1027" name="Picture 3" descr="C:\Documents and Settings\Owner\바탕 화면\라온아띠\캄팀사진\0516\0517 046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857232"/>
              <a:ext cx="4500576" cy="6000768"/>
            </a:xfrm>
            <a:prstGeom prst="rect">
              <a:avLst/>
            </a:prstGeom>
            <a:noFill/>
          </p:spPr>
        </p:pic>
        <p:pic>
          <p:nvPicPr>
            <p:cNvPr id="1028" name="Picture 4" descr="C:\Documents and Settings\Owner\바탕 화면\라온아띠\캄팀사진\프놈펜\프놈펜 129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500562" y="857232"/>
              <a:ext cx="4643438" cy="3071834"/>
            </a:xfrm>
            <a:prstGeom prst="rect">
              <a:avLst/>
            </a:prstGeom>
            <a:noFill/>
          </p:spPr>
        </p:pic>
        <p:pic>
          <p:nvPicPr>
            <p:cNvPr id="1029" name="Picture 5" descr="C:\Documents and Settings\Owner\바탕 화면\라온아띠\캄팀사진\기타\IMG_6843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4500562" y="3857628"/>
              <a:ext cx="4643438" cy="3321867"/>
            </a:xfrm>
            <a:prstGeom prst="rect">
              <a:avLst/>
            </a:prstGeom>
            <a:noFill/>
          </p:spPr>
        </p:pic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2071678"/>
            <a:ext cx="8786874" cy="257176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 lnSpcReduction="10000"/>
          </a:bodyPr>
          <a:lstStyle/>
          <a:p>
            <a:r>
              <a:rPr lang="ko-KR" altLang="en-US" sz="2800" dirty="0" smtClean="0"/>
              <a:t>원장님 가족</a:t>
            </a:r>
            <a:r>
              <a:rPr lang="en-US" altLang="ko-KR" sz="2800" dirty="0" smtClean="0"/>
              <a:t>, </a:t>
            </a:r>
            <a:r>
              <a:rPr lang="ko-KR" altLang="en-US" sz="2800" dirty="0" err="1" smtClean="0"/>
              <a:t>해원협</a:t>
            </a:r>
            <a:r>
              <a:rPr lang="ko-KR" altLang="en-US" sz="2800" dirty="0" smtClean="0"/>
              <a:t> 단원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선교사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라온아띠 단원 등 </a:t>
            </a:r>
            <a:r>
              <a:rPr lang="en-US" altLang="ko-KR" sz="2800" dirty="0" smtClean="0"/>
              <a:t>20</a:t>
            </a:r>
            <a:r>
              <a:rPr lang="ko-KR" altLang="en-US" sz="2800" dirty="0" smtClean="0"/>
              <a:t>여 명의 가족이 함께 생활</a:t>
            </a:r>
            <a:endParaRPr lang="en-US" altLang="ko-KR" sz="2800" dirty="0" smtClean="0"/>
          </a:p>
          <a:p>
            <a:r>
              <a:rPr lang="ko-KR" altLang="en-US" sz="2700" spc="-150" dirty="0" smtClean="0"/>
              <a:t>라온아띠는 남자</a:t>
            </a:r>
            <a:r>
              <a:rPr lang="en-US" altLang="ko-KR" sz="2700" spc="-150" dirty="0" smtClean="0"/>
              <a:t>2</a:t>
            </a:r>
            <a:r>
              <a:rPr lang="ko-KR" altLang="en-US" sz="2700" spc="-150" dirty="0" smtClean="0"/>
              <a:t>명</a:t>
            </a:r>
            <a:r>
              <a:rPr lang="en-US" altLang="ko-KR" sz="2700" spc="-150" dirty="0" smtClean="0"/>
              <a:t>, </a:t>
            </a:r>
            <a:r>
              <a:rPr lang="ko-KR" altLang="en-US" sz="2700" spc="-150" dirty="0" smtClean="0"/>
              <a:t>여자</a:t>
            </a:r>
            <a:r>
              <a:rPr lang="en-US" altLang="ko-KR" sz="2700" spc="-150" dirty="0" smtClean="0"/>
              <a:t>3</a:t>
            </a:r>
            <a:r>
              <a:rPr lang="ko-KR" altLang="en-US" sz="2700" spc="-150" dirty="0" smtClean="0"/>
              <a:t>명이 두 방으로 나누어 생활</a:t>
            </a:r>
            <a:endParaRPr lang="en-US" altLang="ko-KR" sz="2700" spc="-150" dirty="0" smtClean="0"/>
          </a:p>
          <a:p>
            <a:r>
              <a:rPr lang="ko-KR" altLang="en-US" sz="2800" dirty="0" smtClean="0"/>
              <a:t>아침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저녁 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 숙소에서 한국식</a:t>
            </a:r>
            <a:endParaRPr lang="en-US" altLang="ko-KR" sz="2800" dirty="0" smtClean="0"/>
          </a:p>
          <a:p>
            <a:r>
              <a:rPr lang="ko-KR" altLang="en-US" sz="2800" dirty="0" smtClean="0"/>
              <a:t>점심 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 센터에서 </a:t>
            </a:r>
            <a:r>
              <a:rPr lang="ko-KR" altLang="en-US" sz="2800" dirty="0" err="1" smtClean="0"/>
              <a:t>현지식</a:t>
            </a:r>
            <a:endParaRPr lang="en-US" altLang="ko-KR" sz="2800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숙소</a:t>
            </a:r>
            <a:r>
              <a:rPr lang="en-US" altLang="ko-KR" dirty="0"/>
              <a:t>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음식</a:t>
            </a:r>
            <a:endParaRPr lang="ko-KR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5720" y="500042"/>
            <a:ext cx="8143932" cy="60722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428992" y="2786058"/>
            <a:ext cx="48577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1.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센터활동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밥퍼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목욕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거저축제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marL="342900" indent="-342900"/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가정방문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인터넷설치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2.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교육활동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쌀라아띠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쌈다아읏고등학교</a:t>
            </a: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,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한글학교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수상유치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원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68438" y="841701"/>
            <a:ext cx="34034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6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Projects</a:t>
            </a:r>
            <a:endParaRPr kumimoji="0" lang="ko-KR" altLang="en-US" sz="6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Owner\바탕 화면\라온아띠\캄팀사진\0428\0428 136.jpg"/>
          <p:cNvPicPr>
            <a:picLocks noChangeAspect="1" noChangeArrowheads="1"/>
          </p:cNvPicPr>
          <p:nvPr/>
        </p:nvPicPr>
        <p:blipFill>
          <a:blip r:embed="rId2" cstate="email">
            <a:lum bright="10000" contras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628" y="2786058"/>
            <a:ext cx="3929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rgbClr val="FFC000"/>
                </a:solidFill>
                <a:latin typeface="휴먼엑스포" pitchFamily="18" charset="-127"/>
                <a:ea typeface="휴먼엑스포" pitchFamily="18" charset="-127"/>
              </a:rPr>
              <a:t>1. </a:t>
            </a:r>
            <a:r>
              <a:rPr lang="ko-KR" altLang="en-US" sz="6000" b="1" dirty="0" smtClean="0">
                <a:solidFill>
                  <a:srgbClr val="FFC000"/>
                </a:solidFill>
                <a:latin typeface="휴먼엑스포" pitchFamily="18" charset="-127"/>
                <a:ea typeface="휴먼엑스포" pitchFamily="18" charset="-127"/>
              </a:rPr>
              <a:t>센터활동</a:t>
            </a:r>
            <a:endParaRPr lang="ko-KR" altLang="en-US" sz="6000" b="1" dirty="0">
              <a:solidFill>
                <a:srgbClr val="FFC0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err="1" smtClean="0"/>
              <a:t>밥퍼</a:t>
            </a:r>
            <a:endParaRPr lang="ko-KR" altLang="en-US" dirty="0"/>
          </a:p>
        </p:txBody>
      </p:sp>
      <p:pic>
        <p:nvPicPr>
          <p:cNvPr id="3" name="Picture 2" descr="C:\Documents and Settings\Owner\바탕 화면\라온아띠\캄팀사진\0512\SDC17489.JPG"/>
          <p:cNvPicPr>
            <a:picLocks noChangeAspect="1" noChangeArrowheads="1"/>
          </p:cNvPicPr>
          <p:nvPr/>
        </p:nvPicPr>
        <p:blipFill>
          <a:blip r:embed="rId2" cstate="email">
            <a:lum contrast="30000"/>
          </a:blip>
          <a:srcRect/>
          <a:stretch>
            <a:fillRect/>
          </a:stretch>
        </p:blipFill>
        <p:spPr bwMode="auto">
          <a:xfrm>
            <a:off x="0" y="838046"/>
            <a:ext cx="9144000" cy="613752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err="1" smtClean="0"/>
              <a:t>밥퍼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786082"/>
          </a:xfrm>
        </p:spPr>
        <p:txBody>
          <a:bodyPr>
            <a:noAutofit/>
          </a:bodyPr>
          <a:lstStyle/>
          <a:p>
            <a:pPr marL="514350" indent="-514350"/>
            <a:r>
              <a:rPr lang="ko-KR" altLang="en-US" sz="2600" b="1" dirty="0" smtClean="0"/>
              <a:t>개요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무료점심제공을 통한 아동의 결식 예방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대상 </a:t>
            </a:r>
            <a:r>
              <a:rPr lang="en-US" altLang="ko-KR" sz="2600" dirty="0" smtClean="0"/>
              <a:t>: </a:t>
            </a:r>
            <a:r>
              <a:rPr lang="ko-KR" altLang="en-US" sz="2600" dirty="0" err="1" smtClean="0"/>
              <a:t>똔레삽</a:t>
            </a:r>
            <a:r>
              <a:rPr lang="ko-KR" altLang="en-US" sz="2600" dirty="0" smtClean="0"/>
              <a:t> 주변지역 빈민촌 아동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월</a:t>
            </a:r>
            <a:r>
              <a:rPr lang="en-US" altLang="ko-KR" sz="2600" dirty="0" smtClean="0"/>
              <a:t>~</a:t>
            </a:r>
            <a:r>
              <a:rPr lang="ko-KR" altLang="en-US" sz="2600" dirty="0" smtClean="0"/>
              <a:t>금 </a:t>
            </a:r>
            <a:r>
              <a:rPr lang="en-US" altLang="ko-KR" sz="2600" dirty="0" smtClean="0"/>
              <a:t>9:00~13:00</a:t>
            </a:r>
          </a:p>
          <a:p>
            <a:pPr lvl="1"/>
            <a:r>
              <a:rPr lang="ko-KR" altLang="en-US" sz="2600" dirty="0" smtClean="0"/>
              <a:t>업무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식사 준비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배식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설거지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청소 등</a:t>
            </a:r>
            <a:endParaRPr lang="en-US" altLang="ko-KR" sz="2600" dirty="0" smtClean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214282" y="4357694"/>
            <a:ext cx="8643998" cy="1857388"/>
          </a:xfrm>
        </p:spPr>
        <p:txBody>
          <a:bodyPr>
            <a:normAutofit/>
          </a:bodyPr>
          <a:lstStyle/>
          <a:p>
            <a:r>
              <a:rPr lang="ko-KR" altLang="en-US" sz="2600" b="1" dirty="0" smtClean="0"/>
              <a:t>평가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업무분담을 통한 효율적인 </a:t>
            </a:r>
            <a:r>
              <a:rPr lang="ko-KR" altLang="en-US" sz="2600" dirty="0" err="1" smtClean="0"/>
              <a:t>밥퍼</a:t>
            </a:r>
            <a:r>
              <a:rPr lang="ko-KR" altLang="en-US" sz="2600" dirty="0" smtClean="0"/>
              <a:t> 진행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배식 전 놀이 프로그램 진행할 필요성 느낌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목욕</a:t>
            </a:r>
            <a:endParaRPr lang="ko-KR" altLang="en-US" dirty="0"/>
          </a:p>
        </p:txBody>
      </p:sp>
      <p:pic>
        <p:nvPicPr>
          <p:cNvPr id="2051" name="Picture 3" descr="C:\Documents and Settings\Owner\바탕 화면\라온아띠\캄팀사진\0428\0428 111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0" y="858049"/>
            <a:ext cx="9144000" cy="614364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목욕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3071834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개요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spc="-150" dirty="0" smtClean="0"/>
              <a:t>머리 감기기 및 목욕을 통한 아동의 위생관리</a:t>
            </a:r>
            <a:endParaRPr lang="en-US" altLang="ko-KR" sz="2600" spc="-150" dirty="0" smtClean="0"/>
          </a:p>
          <a:p>
            <a:pPr lvl="1"/>
            <a:r>
              <a:rPr lang="ko-KR" altLang="en-US" sz="2600" dirty="0" smtClean="0"/>
              <a:t>대상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센터를 방문하는 아동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주 </a:t>
            </a:r>
            <a:r>
              <a:rPr lang="en-US" altLang="ko-KR" sz="2600" dirty="0" smtClean="0"/>
              <a:t>3</a:t>
            </a:r>
            <a:r>
              <a:rPr lang="ko-KR" altLang="en-US" sz="2600" dirty="0" smtClean="0"/>
              <a:t>회</a:t>
            </a:r>
            <a:r>
              <a:rPr lang="en-US" altLang="ko-KR" sz="2600" dirty="0" smtClean="0"/>
              <a:t>,</a:t>
            </a:r>
            <a:r>
              <a:rPr lang="ko-KR" altLang="en-US" sz="2600" dirty="0" smtClean="0"/>
              <a:t> </a:t>
            </a:r>
            <a:r>
              <a:rPr lang="en-US" altLang="ko-KR" sz="2600" dirty="0" smtClean="0"/>
              <a:t>10:00~11:00</a:t>
            </a:r>
          </a:p>
          <a:p>
            <a:pPr lvl="1"/>
            <a:r>
              <a:rPr lang="ko-KR" altLang="en-US" sz="2600" dirty="0" smtClean="0"/>
              <a:t>업무 </a:t>
            </a:r>
            <a:r>
              <a:rPr lang="en-US" altLang="ko-KR" sz="2600" dirty="0" smtClean="0"/>
              <a:t>: </a:t>
            </a:r>
            <a:r>
              <a:rPr lang="ko-KR" altLang="en-US" sz="2600" dirty="0" err="1" smtClean="0"/>
              <a:t>샴푸질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헹굼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목욕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말리기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펌프질</a:t>
            </a:r>
            <a:r>
              <a:rPr lang="en-US" altLang="ko-KR" sz="2600" dirty="0" smtClean="0"/>
              <a:t>, </a:t>
            </a:r>
          </a:p>
          <a:p>
            <a:pPr lvl="1">
              <a:buNone/>
            </a:pPr>
            <a:r>
              <a:rPr lang="en-US" altLang="ko-KR" sz="2600" dirty="0" smtClean="0"/>
              <a:t>           </a:t>
            </a:r>
            <a:r>
              <a:rPr lang="ko-KR" altLang="en-US" sz="2600" dirty="0" smtClean="0"/>
              <a:t>사탕 나눠주기</a:t>
            </a:r>
            <a:endParaRPr lang="en-US" altLang="ko-KR" sz="2600" dirty="0" smtClean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240408" y="4500570"/>
            <a:ext cx="8643998" cy="2071702"/>
          </a:xfrm>
        </p:spPr>
        <p:txBody>
          <a:bodyPr>
            <a:normAutofit/>
          </a:bodyPr>
          <a:lstStyle/>
          <a:p>
            <a:r>
              <a:rPr lang="ko-KR" altLang="en-US" sz="2600" b="1" dirty="0" smtClean="0"/>
              <a:t>평가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아이들을 위한 프로그램임에도 불구하고 청소년 및 성인의 참가로 시간 부족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자체적으로 세면을 할 수 있는 환경 구성 필요</a:t>
            </a:r>
            <a:endParaRPr lang="en-US" altLang="ko-KR" sz="2600" dirty="0" smtClean="0"/>
          </a:p>
          <a:p>
            <a:endParaRPr lang="ko-KR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err="1" smtClean="0"/>
              <a:t>거저축제</a:t>
            </a:r>
            <a:endParaRPr lang="ko-KR" altLang="en-US" dirty="0"/>
          </a:p>
        </p:txBody>
      </p:sp>
      <p:pic>
        <p:nvPicPr>
          <p:cNvPr id="3074" name="Picture 2" descr="C:\Documents and Settings\Owner\바탕 화면\라온아띠\캄팀사진\0428\0428 164.jpg"/>
          <p:cNvPicPr>
            <a:picLocks noChangeAspect="1" noChangeArrowheads="1"/>
          </p:cNvPicPr>
          <p:nvPr/>
        </p:nvPicPr>
        <p:blipFill>
          <a:blip r:embed="rId2" cstate="email">
            <a:lum bright="10000" contrast="10000"/>
          </a:blip>
          <a:srcRect/>
          <a:stretch>
            <a:fillRect/>
          </a:stretch>
        </p:blipFill>
        <p:spPr bwMode="auto">
          <a:xfrm>
            <a:off x="32" y="858049"/>
            <a:ext cx="9144000" cy="614364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err="1" smtClean="0"/>
              <a:t>거저축제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857364"/>
            <a:ext cx="8643998" cy="3571900"/>
          </a:xfrm>
        </p:spPr>
        <p:txBody>
          <a:bodyPr>
            <a:normAutofit/>
          </a:bodyPr>
          <a:lstStyle/>
          <a:p>
            <a:r>
              <a:rPr lang="ko-KR" altLang="en-US" sz="2800" b="1" dirty="0" smtClean="0"/>
              <a:t>개요</a:t>
            </a:r>
            <a:endParaRPr lang="en-US" altLang="ko-KR" sz="2800" b="1" dirty="0" smtClean="0"/>
          </a:p>
          <a:p>
            <a:pPr lvl="1"/>
            <a:r>
              <a:rPr lang="ko-KR" altLang="en-US" dirty="0" smtClean="0"/>
              <a:t>목적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후원물품을 나눔으로써 지역주민에게  </a:t>
            </a:r>
            <a:endParaRPr lang="en-US" altLang="ko-KR" dirty="0" smtClean="0"/>
          </a:p>
          <a:p>
            <a:pPr lvl="1">
              <a:buNone/>
            </a:pPr>
            <a:r>
              <a:rPr lang="en-US" altLang="ko-KR" dirty="0" smtClean="0"/>
              <a:t>          </a:t>
            </a:r>
            <a:r>
              <a:rPr lang="ko-KR" altLang="en-US" dirty="0" smtClean="0"/>
              <a:t>필요한 물품 제공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대상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똔레삽</a:t>
            </a:r>
            <a:r>
              <a:rPr lang="ko-KR" altLang="en-US" dirty="0" smtClean="0"/>
              <a:t> 주변 빈민촌 지역 주민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일정 </a:t>
            </a:r>
            <a:r>
              <a:rPr lang="en-US" altLang="ko-KR" dirty="0" smtClean="0"/>
              <a:t>: 2010.03.10, 03.30, 04.28(3</a:t>
            </a:r>
            <a:r>
              <a:rPr lang="ko-KR" altLang="en-US" dirty="0" smtClean="0"/>
              <a:t>회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업무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번호표 배부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물품보충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질서유지</a:t>
            </a:r>
          </a:p>
          <a:p>
            <a:endParaRPr lang="ko-KR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err="1" smtClean="0"/>
              <a:t>거저축제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240408" y="1785926"/>
            <a:ext cx="8643998" cy="3643338"/>
          </a:xfrm>
        </p:spPr>
        <p:txBody>
          <a:bodyPr>
            <a:noAutofit/>
          </a:bodyPr>
          <a:lstStyle/>
          <a:p>
            <a:r>
              <a:rPr lang="ko-KR" altLang="en-US" sz="2800" b="1" dirty="0" smtClean="0"/>
              <a:t>평가</a:t>
            </a:r>
            <a:endParaRPr lang="en-US" altLang="ko-KR" sz="2800" b="1" dirty="0" smtClean="0"/>
          </a:p>
          <a:p>
            <a:pPr lvl="1"/>
            <a:r>
              <a:rPr lang="ko-KR" altLang="en-US" dirty="0" smtClean="0"/>
              <a:t> 시간대별로 적절한 물품을 보충함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 </a:t>
            </a:r>
            <a:r>
              <a:rPr lang="en-US" altLang="ko-KR" dirty="0" smtClean="0"/>
              <a:t>1,000</a:t>
            </a:r>
            <a:r>
              <a:rPr lang="ko-KR" altLang="en-US" dirty="0" smtClean="0"/>
              <a:t>명 이상의 사람들이 작은 센터로 </a:t>
            </a:r>
            <a:endParaRPr lang="en-US" altLang="ko-KR" dirty="0" smtClean="0"/>
          </a:p>
          <a:p>
            <a:pPr lvl="1"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모이는 행사이기 때문에 질서 유지의 어려움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 마을 별로 나누어 다른 날짜에 행사가 진행</a:t>
            </a:r>
            <a:endParaRPr lang="en-US" altLang="ko-KR" dirty="0" smtClean="0"/>
          </a:p>
          <a:p>
            <a:pPr lvl="1"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되어야 할 필요성을 느낌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가정방문</a:t>
            </a:r>
            <a:endParaRPr lang="ko-KR" altLang="en-US" dirty="0"/>
          </a:p>
        </p:txBody>
      </p:sp>
      <p:pic>
        <p:nvPicPr>
          <p:cNvPr id="4098" name="Picture 2" descr="C:\Documents and Settings\Owner\바탕 화면\라온아띠\캄팀사진\가정방문\0404 17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" y="845034"/>
            <a:ext cx="9144000" cy="614359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가정방문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357298"/>
            <a:ext cx="8643998" cy="4786346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개요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빈민 지역 아동의 가정조사를 통해 </a:t>
            </a:r>
            <a:r>
              <a:rPr lang="en-US" altLang="ko-KR" sz="2600" dirty="0" smtClean="0"/>
              <a:t>1:1</a:t>
            </a:r>
          </a:p>
          <a:p>
            <a:pPr lvl="1"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결연의 기초자료 마련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대상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아동과 함께 거주하는 </a:t>
            </a:r>
            <a:r>
              <a:rPr lang="ko-KR" altLang="en-US" sz="2600" dirty="0" err="1" smtClean="0"/>
              <a:t>똔레삽</a:t>
            </a:r>
            <a:r>
              <a:rPr lang="ko-KR" altLang="en-US" sz="2600" dirty="0" smtClean="0"/>
              <a:t> 주변 빈민촌    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지역 가정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</a:t>
            </a:r>
            <a:r>
              <a:rPr lang="ko-KR" altLang="en-US" sz="2600" dirty="0" smtClean="0"/>
              <a:t> </a:t>
            </a:r>
            <a:r>
              <a:rPr lang="en-US" altLang="ko-KR" sz="2600" dirty="0" smtClean="0"/>
              <a:t>2010.03.17~2010.04.02</a:t>
            </a:r>
          </a:p>
          <a:p>
            <a:pPr lvl="1">
              <a:buNone/>
            </a:pPr>
            <a:r>
              <a:rPr lang="en-US" altLang="ko-KR" sz="2600" dirty="0" smtClean="0"/>
              <a:t>          (</a:t>
            </a:r>
            <a:r>
              <a:rPr lang="ko-KR" altLang="en-US" sz="2600" dirty="0" smtClean="0"/>
              <a:t>주 </a:t>
            </a:r>
            <a:r>
              <a:rPr lang="en-US" altLang="ko-KR" sz="2600" dirty="0" smtClean="0"/>
              <a:t>2</a:t>
            </a:r>
            <a:r>
              <a:rPr lang="ko-KR" altLang="en-US" sz="2600" dirty="0" smtClean="0"/>
              <a:t>회</a:t>
            </a:r>
            <a:r>
              <a:rPr lang="en-US" altLang="ko-KR" sz="2600" dirty="0" smtClean="0"/>
              <a:t>, 14:00~16:00)</a:t>
            </a:r>
          </a:p>
          <a:p>
            <a:pPr lvl="1"/>
            <a:r>
              <a:rPr lang="ko-KR" altLang="en-US" sz="2600" dirty="0" smtClean="0"/>
              <a:t>업무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통역과 함께 가정을 직접 방문하여 기본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호구조사 실시</a:t>
            </a:r>
            <a:endParaRPr lang="en-US" altLang="ko-KR" sz="2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가정방문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240408" y="1714488"/>
            <a:ext cx="8643998" cy="3857652"/>
          </a:xfrm>
        </p:spPr>
        <p:txBody>
          <a:bodyPr>
            <a:noAutofit/>
          </a:bodyPr>
          <a:lstStyle/>
          <a:p>
            <a:r>
              <a:rPr lang="ko-KR" altLang="en-US" sz="2700" b="1" dirty="0" smtClean="0"/>
              <a:t>평가</a:t>
            </a:r>
            <a:endParaRPr lang="en-US" altLang="ko-KR" sz="2700" b="1" dirty="0" smtClean="0"/>
          </a:p>
          <a:p>
            <a:pPr lvl="1"/>
            <a:r>
              <a:rPr lang="ko-KR" altLang="en-US" sz="2700" dirty="0" smtClean="0"/>
              <a:t>직접 현지인들의 가정을 방문하고 이야기를 </a:t>
            </a:r>
            <a:endParaRPr lang="en-US" altLang="ko-KR" sz="2700" dirty="0" smtClean="0"/>
          </a:p>
          <a:p>
            <a:pPr lvl="1">
              <a:buNone/>
            </a:pPr>
            <a:r>
              <a:rPr lang="en-US" altLang="ko-KR" sz="2700" dirty="0" smtClean="0"/>
              <a:t>  </a:t>
            </a:r>
            <a:r>
              <a:rPr lang="ko-KR" altLang="en-US" sz="2700" dirty="0" smtClean="0"/>
              <a:t>들음으로써 실제 주민들에게 필요한 것이 </a:t>
            </a:r>
            <a:endParaRPr lang="en-US" altLang="ko-KR" sz="2700" dirty="0" smtClean="0"/>
          </a:p>
          <a:p>
            <a:pPr lvl="1">
              <a:buNone/>
            </a:pPr>
            <a:r>
              <a:rPr lang="en-US" altLang="ko-KR" sz="2700" dirty="0" smtClean="0"/>
              <a:t>  </a:t>
            </a:r>
            <a:r>
              <a:rPr lang="ko-KR" altLang="en-US" sz="2700" dirty="0" smtClean="0"/>
              <a:t>무엇인지 보고 들을 수 있는 기회</a:t>
            </a:r>
            <a:endParaRPr lang="en-US" altLang="ko-KR" sz="2700" dirty="0" smtClean="0"/>
          </a:p>
          <a:p>
            <a:pPr lvl="1"/>
            <a:r>
              <a:rPr lang="ko-KR" altLang="en-US" sz="2700" dirty="0" smtClean="0"/>
              <a:t>통역의 부족으로 가정 방문 시간이 한정적</a:t>
            </a:r>
            <a:endParaRPr lang="en-US" altLang="ko-KR" sz="2700" dirty="0" smtClean="0"/>
          </a:p>
          <a:p>
            <a:pPr lvl="1">
              <a:buNone/>
            </a:pPr>
            <a:r>
              <a:rPr lang="en-US" altLang="ko-KR" sz="2700" dirty="0" smtClean="0"/>
              <a:t>  </a:t>
            </a:r>
            <a:r>
              <a:rPr lang="ko-KR" altLang="en-US" sz="2700" dirty="0" smtClean="0"/>
              <a:t>이어서 아동을 위한 가정방문임에도 직접 </a:t>
            </a:r>
            <a:endParaRPr lang="en-US" altLang="ko-KR" sz="2700" dirty="0" smtClean="0"/>
          </a:p>
          <a:p>
            <a:pPr lvl="1">
              <a:buNone/>
            </a:pPr>
            <a:r>
              <a:rPr lang="en-US" altLang="ko-KR" sz="2700" dirty="0" smtClean="0"/>
              <a:t>  </a:t>
            </a:r>
            <a:r>
              <a:rPr lang="ko-KR" altLang="en-US" sz="2700" dirty="0" smtClean="0"/>
              <a:t>아동을</a:t>
            </a:r>
            <a:r>
              <a:rPr lang="en-US" altLang="ko-KR" sz="2700" dirty="0" smtClean="0"/>
              <a:t> </a:t>
            </a:r>
            <a:r>
              <a:rPr lang="ko-KR" altLang="en-US" sz="2700" dirty="0" smtClean="0"/>
              <a:t>만날 기회가 적었음</a:t>
            </a:r>
            <a:endParaRPr lang="en-US" altLang="ko-KR" sz="27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5) </a:t>
            </a:r>
            <a:r>
              <a:rPr lang="ko-KR" altLang="en-US" dirty="0" smtClean="0"/>
              <a:t>컴퓨터실 인터넷 설치</a:t>
            </a:r>
            <a:endParaRPr lang="ko-KR" altLang="en-US" dirty="0"/>
          </a:p>
        </p:txBody>
      </p:sp>
      <p:pic>
        <p:nvPicPr>
          <p:cNvPr id="5122" name="Picture 2" descr="C:\Documents and Settings\Owner\바탕 화면\라온아띠\캄팀사진\0512\IMG_6658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0" y="818860"/>
            <a:ext cx="9144000" cy="614364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5) </a:t>
            </a:r>
            <a:r>
              <a:rPr lang="ko-KR" altLang="en-US" dirty="0" smtClean="0"/>
              <a:t>컴퓨터실 인터넷 설치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2643206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개요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IT</a:t>
            </a:r>
            <a:r>
              <a:rPr lang="ko-KR" altLang="en-US" sz="2600" dirty="0" smtClean="0"/>
              <a:t>환경이 열악한 지역주민에게 컴퓨터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및 인터넷 사용 기회 제공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 2010.03.22~2010.04.02</a:t>
            </a:r>
          </a:p>
          <a:p>
            <a:pPr lvl="1"/>
            <a:r>
              <a:rPr lang="ko-KR" altLang="en-US" sz="2600" dirty="0" smtClean="0"/>
              <a:t>업무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컴퓨터 </a:t>
            </a:r>
            <a:r>
              <a:rPr lang="en-US" altLang="ko-KR" sz="2600" dirty="0" smtClean="0"/>
              <a:t>14</a:t>
            </a:r>
            <a:r>
              <a:rPr lang="ko-KR" altLang="en-US" sz="2600" dirty="0" smtClean="0"/>
              <a:t>대 중 </a:t>
            </a:r>
            <a:r>
              <a:rPr lang="en-US" altLang="ko-KR" sz="2600" dirty="0" smtClean="0"/>
              <a:t>11</a:t>
            </a:r>
            <a:r>
              <a:rPr lang="ko-KR" altLang="en-US" sz="2600" dirty="0" smtClean="0"/>
              <a:t>대의 인터넷 설치</a:t>
            </a:r>
            <a:endParaRPr lang="en-US" altLang="ko-KR" sz="2600" dirty="0" smtClean="0"/>
          </a:p>
        </p:txBody>
      </p:sp>
      <p:sp>
        <p:nvSpPr>
          <p:cNvPr id="4" name="내용 개체 틀 3"/>
          <p:cNvSpPr>
            <a:spLocks noGrp="1"/>
          </p:cNvSpPr>
          <p:nvPr>
            <p:ph idx="13"/>
          </p:nvPr>
        </p:nvSpPr>
        <p:spPr>
          <a:xfrm>
            <a:off x="238346" y="4000504"/>
            <a:ext cx="8643998" cy="2500330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평가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센터 내 다른 업무가 있음에도 불구하고 빠른 시간 내에 인터넷 설치 완료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현지 인터넷 상황이 열악하여 여러 컴퓨터로 동시 접속할 경우 인터넷 사용 불가</a:t>
            </a:r>
            <a:endParaRPr lang="en-US" altLang="ko-KR" sz="2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센터 활동의 의의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928802"/>
            <a:ext cx="8643998" cy="3500462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아이들을 </a:t>
            </a:r>
            <a:r>
              <a:rPr lang="ko-KR" altLang="en-US" sz="2800" b="1" dirty="0" smtClean="0"/>
              <a:t>직접 만날 수 있는 </a:t>
            </a:r>
            <a:r>
              <a:rPr lang="ko-KR" altLang="en-US" sz="2800" dirty="0" smtClean="0"/>
              <a:t>기회의 장</a:t>
            </a:r>
            <a:endParaRPr lang="en-US" altLang="ko-KR" sz="2800" dirty="0" smtClean="0"/>
          </a:p>
          <a:p>
            <a:r>
              <a:rPr lang="ko-KR" altLang="en-US" sz="2800" dirty="0" smtClean="0"/>
              <a:t>라온아띠의 모토인 </a:t>
            </a:r>
            <a:r>
              <a:rPr lang="en-US" altLang="ko-KR" sz="2800" b="1" dirty="0" smtClean="0"/>
              <a:t>‘</a:t>
            </a:r>
            <a:r>
              <a:rPr lang="ko-KR" altLang="en-US" sz="2800" b="1" dirty="0" smtClean="0"/>
              <a:t>아시아의 좋은 친구들</a:t>
            </a:r>
            <a:r>
              <a:rPr lang="en-US" altLang="ko-KR" sz="2800" b="1" dirty="0" smtClean="0"/>
              <a:t>’</a:t>
            </a:r>
            <a:r>
              <a:rPr lang="ko-KR" altLang="en-US" sz="2800" b="1" dirty="0" smtClean="0"/>
              <a:t> </a:t>
            </a:r>
            <a:r>
              <a:rPr lang="ko-KR" altLang="en-US" sz="2800" dirty="0" smtClean="0"/>
              <a:t>실현</a:t>
            </a:r>
            <a:endParaRPr lang="en-US" altLang="ko-KR" sz="2800" dirty="0" smtClean="0"/>
          </a:p>
          <a:p>
            <a:r>
              <a:rPr lang="ko-KR" altLang="en-US" sz="2800" dirty="0" smtClean="0"/>
              <a:t>캄보디아 </a:t>
            </a:r>
            <a:r>
              <a:rPr lang="ko-KR" altLang="en-US" sz="2800" dirty="0" err="1" smtClean="0"/>
              <a:t>시엠립의</a:t>
            </a:r>
            <a:r>
              <a:rPr lang="ko-KR" altLang="en-US" sz="2800" dirty="0" smtClean="0"/>
              <a:t> </a:t>
            </a:r>
            <a:r>
              <a:rPr lang="ko-KR" altLang="en-US" sz="2800" b="1" dirty="0" smtClean="0"/>
              <a:t>열악한 상황</a:t>
            </a:r>
            <a:r>
              <a:rPr lang="ko-KR" altLang="en-US" sz="2800" dirty="0" smtClean="0"/>
              <a:t>을 실제로 느낄 수 있는 기회</a:t>
            </a:r>
            <a:endParaRPr lang="en-US" altLang="ko-KR" sz="2800" dirty="0" smtClean="0"/>
          </a:p>
          <a:p>
            <a:r>
              <a:rPr lang="ko-KR" altLang="en-US" sz="2800" dirty="0" smtClean="0"/>
              <a:t>아이들의 </a:t>
            </a:r>
            <a:r>
              <a:rPr lang="en-US" altLang="ko-KR" sz="2800" dirty="0" smtClean="0"/>
              <a:t>1</a:t>
            </a:r>
            <a:r>
              <a:rPr lang="ko-KR" altLang="en-US" sz="2800" dirty="0" smtClean="0"/>
              <a:t>차적인 욕구를 해결함으로써 </a:t>
            </a:r>
            <a:endParaRPr lang="en-US" altLang="ko-KR" sz="2800" dirty="0" smtClean="0"/>
          </a:p>
          <a:p>
            <a:pPr>
              <a:buNone/>
            </a:pPr>
            <a:r>
              <a:rPr lang="en-US" altLang="ko-KR" sz="2800" dirty="0" smtClean="0"/>
              <a:t>   </a:t>
            </a:r>
            <a:r>
              <a:rPr lang="en-US" altLang="ko-KR" sz="2800" b="1" dirty="0" smtClean="0"/>
              <a:t>2</a:t>
            </a:r>
            <a:r>
              <a:rPr lang="ko-KR" altLang="en-US" sz="2800" b="1" dirty="0" smtClean="0"/>
              <a:t>차적 욕구를 추구</a:t>
            </a:r>
            <a:r>
              <a:rPr lang="ko-KR" altLang="en-US" sz="2800" dirty="0" smtClean="0"/>
              <a:t>할 수 있는 발판 마련</a:t>
            </a:r>
            <a:endParaRPr lang="en-US" altLang="ko-KR" sz="2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그림2.jpg"/>
          <p:cNvPicPr>
            <a:picLocks noChangeAspect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4876" y="5214950"/>
            <a:ext cx="4286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rgbClr val="FFC000"/>
                </a:solidFill>
                <a:latin typeface="휴먼엑스포" pitchFamily="18" charset="-127"/>
                <a:ea typeface="휴먼엑스포" pitchFamily="18" charset="-127"/>
              </a:rPr>
              <a:t>2. </a:t>
            </a:r>
            <a:r>
              <a:rPr lang="ko-KR" altLang="en-US" sz="6000" b="1" dirty="0" smtClean="0">
                <a:solidFill>
                  <a:srgbClr val="FFC000"/>
                </a:solidFill>
                <a:latin typeface="휴먼엑스포" pitchFamily="18" charset="-127"/>
                <a:ea typeface="휴먼엑스포" pitchFamily="18" charset="-127"/>
              </a:rPr>
              <a:t>교육활동</a:t>
            </a:r>
            <a:endParaRPr lang="ko-KR" altLang="en-US" sz="6000" b="1" dirty="0">
              <a:solidFill>
                <a:srgbClr val="FFC0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활동 배경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428736"/>
            <a:ext cx="8643998" cy="4786346"/>
          </a:xfrm>
        </p:spPr>
        <p:txBody>
          <a:bodyPr>
            <a:normAutofit lnSpcReduction="10000"/>
          </a:bodyPr>
          <a:lstStyle/>
          <a:p>
            <a:pPr lvl="1"/>
            <a:endParaRPr lang="en-US" altLang="ko-KR" dirty="0" smtClean="0"/>
          </a:p>
          <a:p>
            <a:pPr lvl="1"/>
            <a:r>
              <a:rPr lang="ko-KR" altLang="en-US" dirty="0" smtClean="0"/>
              <a:t> 가난으로 인해서</a:t>
            </a:r>
            <a:endParaRPr lang="en-US" altLang="ko-KR" dirty="0" smtClean="0"/>
          </a:p>
          <a:p>
            <a:pPr lvl="2"/>
            <a:r>
              <a:rPr lang="ko-KR" altLang="en-US" sz="2800" dirty="0" smtClean="0"/>
              <a:t>아동들이 가정의 생계를 이어가는 </a:t>
            </a:r>
            <a:endParaRPr lang="en-US" altLang="ko-KR" sz="2800" dirty="0" smtClean="0"/>
          </a:p>
          <a:p>
            <a:pPr lvl="2">
              <a:buNone/>
            </a:pPr>
            <a:r>
              <a:rPr lang="en-US" altLang="ko-KR" sz="2800" dirty="0" smtClean="0"/>
              <a:t>  </a:t>
            </a:r>
            <a:r>
              <a:rPr lang="ko-KR" altLang="en-US" sz="2800" dirty="0" smtClean="0"/>
              <a:t>노동력이 됨</a:t>
            </a:r>
            <a:endParaRPr lang="en-US" altLang="ko-KR" sz="2800" dirty="0" smtClean="0"/>
          </a:p>
          <a:p>
            <a:pPr lvl="2"/>
            <a:r>
              <a:rPr lang="ko-KR" altLang="en-US" sz="2800" dirty="0" smtClean="0"/>
              <a:t>학비의 부족으로 취학의 어려움</a:t>
            </a:r>
            <a:endParaRPr lang="en-US" altLang="ko-KR" sz="2800" dirty="0" smtClean="0"/>
          </a:p>
          <a:p>
            <a:pPr lvl="1"/>
            <a:r>
              <a:rPr lang="ko-KR" altLang="en-US" dirty="0" smtClean="0"/>
              <a:t> 낮은 취학률과 높은 문맹률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 교사의 인력 부족</a:t>
            </a:r>
            <a:endParaRPr lang="en-US" altLang="ko-KR" dirty="0" smtClean="0"/>
          </a:p>
          <a:p>
            <a:pPr lvl="1">
              <a:buNone/>
            </a:pPr>
            <a:endParaRPr lang="en-US" altLang="ko-KR" u="sng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altLang="ko-KR" b="1" u="sng" dirty="0" smtClean="0">
                <a:solidFill>
                  <a:srgbClr val="FF0000"/>
                </a:solidFill>
              </a:rPr>
              <a:t>※ </a:t>
            </a:r>
            <a:r>
              <a:rPr lang="ko-KR" altLang="en-US" b="1" u="sng" dirty="0" smtClean="0">
                <a:solidFill>
                  <a:srgbClr val="FF0000"/>
                </a:solidFill>
              </a:rPr>
              <a:t>라온아띠의 교육 활동의 필요성이 제기됨</a:t>
            </a:r>
            <a:endParaRPr lang="en-US" altLang="ko-KR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err="1" smtClean="0"/>
              <a:t>쌀라아띠</a:t>
            </a:r>
            <a:r>
              <a:rPr lang="en-US" altLang="ko-KR" dirty="0" smtClean="0"/>
              <a:t>(</a:t>
            </a:r>
            <a:r>
              <a:rPr lang="ko-KR" altLang="en-US" dirty="0" smtClean="0"/>
              <a:t>센터 내 아동</a:t>
            </a:r>
            <a:r>
              <a:rPr lang="en-US" altLang="ko-KR" dirty="0" smtClean="0"/>
              <a:t>·</a:t>
            </a:r>
            <a:r>
              <a:rPr lang="ko-KR" altLang="en-US" dirty="0" smtClean="0"/>
              <a:t>청소년 교육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4098" name="Picture 2" descr="C:\Documents and Settings\Owner\바탕 화면\라온아띠\캄팀사진\0409\0409 04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50292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err="1" smtClean="0"/>
              <a:t>쌀라아띠</a:t>
            </a:r>
            <a:r>
              <a:rPr lang="en-US" altLang="ko-KR" dirty="0" smtClean="0"/>
              <a:t>(</a:t>
            </a:r>
            <a:r>
              <a:rPr lang="ko-KR" altLang="en-US" dirty="0" smtClean="0"/>
              <a:t>센터 내 아동</a:t>
            </a:r>
            <a:r>
              <a:rPr lang="en-US" altLang="ko-KR" dirty="0" smtClean="0"/>
              <a:t>·</a:t>
            </a:r>
            <a:r>
              <a:rPr lang="ko-KR" altLang="en-US" dirty="0" smtClean="0"/>
              <a:t>청소년 교육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6531" y="1428736"/>
            <a:ext cx="8643998" cy="4572032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개요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경제적 이유로 교육 받지 못하는 아이들</a:t>
            </a:r>
            <a:r>
              <a:rPr lang="en-US" altLang="ko-KR" sz="2600" dirty="0" smtClean="0"/>
              <a:t>          </a:t>
            </a:r>
          </a:p>
          <a:p>
            <a:pPr lvl="1"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에게 공부할 수 있는 기회를 제공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교육대상 </a:t>
            </a:r>
            <a:r>
              <a:rPr lang="en-US" altLang="ko-KR" sz="2600" dirty="0" smtClean="0"/>
              <a:t>: </a:t>
            </a:r>
            <a:r>
              <a:rPr lang="ko-KR" altLang="en-US" sz="2600" dirty="0" err="1" smtClean="0"/>
              <a:t>똔레삽</a:t>
            </a:r>
            <a:r>
              <a:rPr lang="ko-KR" altLang="en-US" sz="2600" dirty="0" smtClean="0"/>
              <a:t> 주변 지역 아동 및 청소년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교육과목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한국어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영어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컴퓨터</a:t>
            </a:r>
            <a:r>
              <a:rPr lang="en-US" altLang="ko-KR" sz="2600" dirty="0" smtClean="0"/>
              <a:t>(</a:t>
            </a:r>
            <a:r>
              <a:rPr lang="ko-KR" altLang="en-US" sz="2600" dirty="0" smtClean="0"/>
              <a:t>인터넷</a:t>
            </a:r>
            <a:r>
              <a:rPr lang="en-US" altLang="ko-KR" sz="2600" dirty="0" smtClean="0"/>
              <a:t>)</a:t>
            </a:r>
          </a:p>
          <a:p>
            <a:pPr lvl="1"/>
            <a:r>
              <a:rPr lang="ko-KR" altLang="en-US" sz="2600" dirty="0" smtClean="0"/>
              <a:t>교육기간 </a:t>
            </a:r>
            <a:r>
              <a:rPr lang="en-US" altLang="ko-KR" sz="2600" dirty="0" smtClean="0"/>
              <a:t>: 2010.03.26~2010.05.12</a:t>
            </a:r>
          </a:p>
          <a:p>
            <a:pPr lvl="1">
              <a:buNone/>
            </a:pPr>
            <a:r>
              <a:rPr lang="en-US" altLang="ko-KR" sz="2600" dirty="0" smtClean="0"/>
              <a:t>                (1</a:t>
            </a:r>
            <a:r>
              <a:rPr lang="ko-KR" altLang="en-US" sz="2600" dirty="0" smtClean="0"/>
              <a:t>학기 종결</a:t>
            </a:r>
            <a:r>
              <a:rPr lang="en-US" altLang="ko-KR" sz="2600" dirty="0" smtClean="0"/>
              <a:t>)</a:t>
            </a:r>
          </a:p>
          <a:p>
            <a:pPr lvl="1"/>
            <a:r>
              <a:rPr lang="ko-KR" altLang="en-US" sz="2600" dirty="0" smtClean="0"/>
              <a:t>수업시간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월요일</a:t>
            </a:r>
            <a:r>
              <a:rPr lang="en-US" altLang="ko-KR" sz="2600" dirty="0" smtClean="0"/>
              <a:t>·</a:t>
            </a:r>
            <a:r>
              <a:rPr lang="ko-KR" altLang="en-US" sz="2600" dirty="0" smtClean="0"/>
              <a:t>수요일</a:t>
            </a:r>
            <a:r>
              <a:rPr lang="en-US" altLang="ko-KR" sz="2600" dirty="0" smtClean="0"/>
              <a:t>, 17:00~18:00</a:t>
            </a:r>
          </a:p>
          <a:p>
            <a:endParaRPr lang="ko-KR" alt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err="1" smtClean="0"/>
              <a:t>쌀라아띠</a:t>
            </a:r>
            <a:r>
              <a:rPr lang="en-US" altLang="ko-KR" dirty="0" smtClean="0"/>
              <a:t>(</a:t>
            </a:r>
            <a:r>
              <a:rPr lang="ko-KR" altLang="en-US" dirty="0" smtClean="0"/>
              <a:t>센터 내 아동</a:t>
            </a:r>
            <a:r>
              <a:rPr lang="en-US" altLang="ko-KR" dirty="0" smtClean="0"/>
              <a:t>·</a:t>
            </a:r>
            <a:r>
              <a:rPr lang="ko-KR" altLang="en-US" dirty="0" smtClean="0"/>
              <a:t>청소년 교육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6531" y="1071546"/>
            <a:ext cx="8643998" cy="5643602"/>
          </a:xfrm>
        </p:spPr>
        <p:txBody>
          <a:bodyPr>
            <a:noAutofit/>
          </a:bodyPr>
          <a:lstStyle/>
          <a:p>
            <a:r>
              <a:rPr lang="ko-KR" altLang="en-US" sz="2800" dirty="0" smtClean="0"/>
              <a:t>커리큘럼</a:t>
            </a:r>
            <a:endParaRPr lang="ko-KR" altLang="en-US" sz="28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000100" y="1998050"/>
          <a:ext cx="7390363" cy="4504734"/>
        </p:xfrm>
        <a:graphic>
          <a:graphicData uri="http://schemas.openxmlformats.org/drawingml/2006/table">
            <a:tbl>
              <a:tblPr/>
              <a:tblGrid>
                <a:gridCol w="1285884"/>
                <a:gridCol w="2571768"/>
                <a:gridCol w="2032513"/>
                <a:gridCol w="1500198"/>
              </a:tblGrid>
              <a:tr h="4886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rgbClr val="000000"/>
                          </a:solidFill>
                          <a:latin typeface="바탕"/>
                        </a:rPr>
                        <a:t>과목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rgbClr val="000000"/>
                          </a:solidFill>
                          <a:latin typeface="바탕"/>
                        </a:rPr>
                        <a:t>수업 내용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rgbClr val="000000"/>
                          </a:solidFill>
                          <a:latin typeface="바탕"/>
                        </a:rPr>
                        <a:t>수업 목표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담임</a:t>
                      </a:r>
                      <a:endParaRPr lang="ko-KR" altLang="en-US" sz="20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783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한국어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기초 회화</a:t>
                      </a: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신체 부위</a:t>
                      </a:r>
                      <a:r>
                        <a:rPr lang="en-US" altLang="ko-KR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,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숫자</a:t>
                      </a: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요일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한국어 </a:t>
                      </a: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기본</a:t>
                      </a:r>
                      <a:endParaRPr lang="en-US" altLang="ko-KR" sz="2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회화 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가능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곽동균</a:t>
                      </a:r>
                      <a:endParaRPr lang="en-US" altLang="ko-KR" sz="2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이하나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03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영어 기초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알파벳</a:t>
                      </a: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숫자</a:t>
                      </a: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endParaRPr lang="en-US" altLang="ko-KR" sz="2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기본 단어</a:t>
                      </a:r>
                      <a:endParaRPr lang="en-US" altLang="ko-KR" sz="2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알파벳 습득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정초이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4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>
                          <a:solidFill>
                            <a:srgbClr val="000000"/>
                          </a:solidFill>
                          <a:latin typeface="바탕"/>
                        </a:rPr>
                        <a:t>영어 초급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영어 초급 </a:t>
                      </a: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회화</a:t>
                      </a:r>
                      <a:endParaRPr lang="en-US" altLang="ko-KR" sz="2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영어 기본 </a:t>
                      </a:r>
                      <a:endParaRPr lang="en-US" altLang="ko-KR" sz="2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회화 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가능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반승아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>
                          <a:solidFill>
                            <a:srgbClr val="000000"/>
                          </a:solidFill>
                          <a:latin typeface="바탕"/>
                        </a:rPr>
                        <a:t>컴퓨터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E-mail 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만들기</a:t>
                      </a: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endParaRPr lang="en-US" altLang="ko-KR" sz="2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메신저 사용법 등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인터넷 </a:t>
                      </a: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기본</a:t>
                      </a:r>
                      <a:endParaRPr lang="en-US" altLang="ko-KR" sz="2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지식 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바탕"/>
                        </a:rPr>
                        <a:t>습득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김정우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err="1" smtClean="0"/>
              <a:t>쌀라아띠</a:t>
            </a:r>
            <a:r>
              <a:rPr lang="en-US" altLang="ko-KR" dirty="0" smtClean="0"/>
              <a:t>(</a:t>
            </a:r>
            <a:r>
              <a:rPr lang="ko-KR" altLang="en-US" dirty="0" smtClean="0"/>
              <a:t>센터 내 아동</a:t>
            </a:r>
            <a:r>
              <a:rPr lang="en-US" altLang="ko-KR" dirty="0" smtClean="0"/>
              <a:t>·</a:t>
            </a:r>
            <a:r>
              <a:rPr lang="ko-KR" altLang="en-US" dirty="0" smtClean="0"/>
              <a:t>청소년 교육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44" y="1714488"/>
            <a:ext cx="8858312" cy="3929090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평가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 커리큘럼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출석부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교재 등을 미리 준비하여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</a:t>
            </a:r>
            <a:r>
              <a:rPr lang="ko-KR" altLang="en-US" sz="2600" dirty="0" smtClean="0"/>
              <a:t>체계적 교육 실시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 노래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율동 등을 함께함으로써 적극적 수업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</a:t>
            </a:r>
            <a:r>
              <a:rPr lang="ko-KR" altLang="en-US" sz="2600" dirty="0" smtClean="0"/>
              <a:t>참여 유도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 센터 내 공간부족으로 다섯 과목의 동시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</a:t>
            </a:r>
            <a:r>
              <a:rPr lang="ko-KR" altLang="en-US" sz="2600" dirty="0" smtClean="0"/>
              <a:t>진행이 어려움</a:t>
            </a:r>
            <a:endParaRPr lang="en-US" altLang="ko-KR" sz="2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2) </a:t>
            </a:r>
            <a:r>
              <a:rPr lang="ko-KR" altLang="en-US" dirty="0" err="1" smtClean="0"/>
              <a:t>쌈다아읏</a:t>
            </a:r>
            <a:r>
              <a:rPr lang="ko-KR" altLang="en-US" dirty="0" smtClean="0"/>
              <a:t> 고등학교</a:t>
            </a:r>
            <a:endParaRPr lang="ko-KR" altLang="en-US" dirty="0"/>
          </a:p>
        </p:txBody>
      </p:sp>
      <p:pic>
        <p:nvPicPr>
          <p:cNvPr id="1026" name="Picture 2" descr="C:\Documents and Settings\Owner\바탕 화면\라온아띠\캄팀사진\고등학교\IMG_3773.jpg"/>
          <p:cNvPicPr>
            <a:picLocks noChangeAspect="1" noChangeArrowheads="1"/>
          </p:cNvPicPr>
          <p:nvPr/>
        </p:nvPicPr>
        <p:blipFill>
          <a:blip r:embed="rId2" cstate="email">
            <a:lum bright="10000" contrast="20000"/>
          </a:blip>
          <a:srcRect/>
          <a:stretch>
            <a:fillRect/>
          </a:stretch>
        </p:blipFill>
        <p:spPr bwMode="auto">
          <a:xfrm>
            <a:off x="-32" y="857232"/>
            <a:ext cx="9144063" cy="600076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2) </a:t>
            </a:r>
            <a:r>
              <a:rPr lang="ko-KR" altLang="en-US" dirty="0" err="1" smtClean="0"/>
              <a:t>쌈다아읏</a:t>
            </a:r>
            <a:r>
              <a:rPr lang="ko-KR" altLang="en-US" dirty="0" smtClean="0"/>
              <a:t> 고등학교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9624" y="1142984"/>
            <a:ext cx="8643998" cy="3214710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개요</a:t>
            </a:r>
            <a:endParaRPr lang="en-US" altLang="ko-KR" sz="2600" b="1" dirty="0" smtClean="0">
              <a:solidFill>
                <a:srgbClr val="FF0000"/>
              </a:solidFill>
            </a:endParaRPr>
          </a:p>
          <a:p>
            <a:pPr lvl="1"/>
            <a:r>
              <a:rPr lang="ko-KR" altLang="en-US" sz="2600" dirty="0" smtClean="0"/>
              <a:t>교육대상 </a:t>
            </a:r>
            <a:r>
              <a:rPr lang="en-US" altLang="ko-KR" sz="2600" dirty="0" smtClean="0"/>
              <a:t>: </a:t>
            </a:r>
            <a:r>
              <a:rPr lang="ko-KR" altLang="en-US" sz="2600" dirty="0" err="1" smtClean="0"/>
              <a:t>쌈다아읏</a:t>
            </a:r>
            <a:r>
              <a:rPr lang="ko-KR" altLang="en-US" sz="2600" dirty="0" smtClean="0"/>
              <a:t> 고등학교 청소년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교육과목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한국어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교육기간 </a:t>
            </a:r>
            <a:r>
              <a:rPr lang="en-US" altLang="ko-KR" sz="2600" dirty="0" smtClean="0"/>
              <a:t>: 2010.04.27~2010.06.29</a:t>
            </a:r>
          </a:p>
          <a:p>
            <a:pPr lvl="1"/>
            <a:r>
              <a:rPr lang="ko-KR" altLang="en-US" sz="2600" dirty="0" smtClean="0"/>
              <a:t>수업시간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화요일</a:t>
            </a:r>
            <a:r>
              <a:rPr lang="en-US" altLang="ko-KR" sz="2600" dirty="0" smtClean="0"/>
              <a:t>,</a:t>
            </a:r>
            <a:r>
              <a:rPr lang="ko-KR" altLang="en-US" sz="2600" dirty="0" smtClean="0"/>
              <a:t> </a:t>
            </a:r>
            <a:r>
              <a:rPr lang="en-US" altLang="ko-KR" sz="2600" dirty="0" smtClean="0"/>
              <a:t>14:00~16:00</a:t>
            </a:r>
          </a:p>
          <a:p>
            <a:pPr lvl="1"/>
            <a:r>
              <a:rPr lang="ko-KR" altLang="en-US" sz="2600" dirty="0" smtClean="0"/>
              <a:t>수업목표 </a:t>
            </a:r>
            <a:r>
              <a:rPr lang="en-US" altLang="ko-KR" sz="2600" dirty="0" smtClean="0"/>
              <a:t>: 1</a:t>
            </a:r>
            <a:r>
              <a:rPr lang="ko-KR" altLang="en-US" sz="2600" dirty="0" smtClean="0"/>
              <a:t>학기 내 한글 자음모음 습득</a:t>
            </a:r>
            <a:endParaRPr lang="en-US" altLang="ko-KR" sz="2600" dirty="0" smtClean="0"/>
          </a:p>
          <a:p>
            <a:pPr>
              <a:buNone/>
            </a:pPr>
            <a:endParaRPr lang="ko-KR" altLang="en-US" sz="2400" dirty="0"/>
          </a:p>
        </p:txBody>
      </p:sp>
      <p:sp>
        <p:nvSpPr>
          <p:cNvPr id="4" name="내용 개체 틀 3"/>
          <p:cNvSpPr>
            <a:spLocks noGrp="1"/>
          </p:cNvSpPr>
          <p:nvPr>
            <p:ph idx="13"/>
          </p:nvPr>
        </p:nvSpPr>
        <p:spPr>
          <a:xfrm>
            <a:off x="285720" y="4643446"/>
            <a:ext cx="8643998" cy="1857388"/>
          </a:xfrm>
        </p:spPr>
        <p:txBody>
          <a:bodyPr>
            <a:normAutofit/>
          </a:bodyPr>
          <a:lstStyle/>
          <a:p>
            <a:r>
              <a:rPr lang="ko-KR" altLang="en-US" sz="2600" b="1" dirty="0" smtClean="0"/>
              <a:t>평가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의사소통이 안 되는 학생 개인 지도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필요성 제기</a:t>
            </a:r>
            <a:endParaRPr lang="en-US" altLang="ko-KR" sz="2600" dirty="0" smtClean="0"/>
          </a:p>
          <a:p>
            <a:pPr lvl="1"/>
            <a:r>
              <a:rPr lang="ko-KR" altLang="en-US" sz="2600" spc="-150" dirty="0" smtClean="0"/>
              <a:t>전기가 들어오지 않는 교실에서의 수업 진행 어려움</a:t>
            </a:r>
            <a:endParaRPr lang="en-US" altLang="ko-KR" sz="2600" spc="-15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err="1" smtClean="0"/>
              <a:t>시엠립</a:t>
            </a:r>
            <a:r>
              <a:rPr lang="ko-KR" altLang="en-US" dirty="0" smtClean="0"/>
              <a:t> 한글학교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pic>
        <p:nvPicPr>
          <p:cNvPr id="2050" name="Picture 2" descr="C:\Documents and Settings\Owner\바탕 화면\한글학교 김정우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err="1" smtClean="0"/>
              <a:t>시엠립</a:t>
            </a:r>
            <a:r>
              <a:rPr lang="ko-KR" altLang="en-US" dirty="0" smtClean="0"/>
              <a:t> 한글학교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88156" y="1571612"/>
            <a:ext cx="8786874" cy="4357718"/>
          </a:xfrm>
        </p:spPr>
        <p:txBody>
          <a:bodyPr>
            <a:normAutofit/>
          </a:bodyPr>
          <a:lstStyle/>
          <a:p>
            <a:r>
              <a:rPr lang="ko-KR" altLang="en-US" sz="2600" b="1" dirty="0" smtClean="0"/>
              <a:t>개요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학교교육의 보완적 기능을 통해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아동들의 정서적 안정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학습 능력 향상</a:t>
            </a:r>
            <a:r>
              <a:rPr lang="en-US" altLang="ko-KR" sz="2600" dirty="0" smtClean="0"/>
              <a:t>,              </a:t>
            </a:r>
          </a:p>
          <a:p>
            <a:pPr lvl="1"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사회성 향상 도모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교육대상 </a:t>
            </a:r>
            <a:r>
              <a:rPr lang="en-US" altLang="ko-KR" sz="2600" dirty="0" smtClean="0"/>
              <a:t>: 14</a:t>
            </a:r>
            <a:r>
              <a:rPr lang="ko-KR" altLang="en-US" sz="2600" dirty="0" smtClean="0"/>
              <a:t>세 미만 교민 자녀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교육과목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국어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수학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교육기간 </a:t>
            </a:r>
            <a:r>
              <a:rPr lang="en-US" altLang="ko-KR" sz="2600" dirty="0" smtClean="0"/>
              <a:t>: 2010.03.06~2010.07.31</a:t>
            </a:r>
          </a:p>
          <a:p>
            <a:pPr lvl="1"/>
            <a:r>
              <a:rPr lang="ko-KR" altLang="en-US" sz="2600" dirty="0" smtClean="0"/>
              <a:t>수업시간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토요일</a:t>
            </a:r>
            <a:r>
              <a:rPr lang="en-US" altLang="ko-KR" sz="2600" dirty="0" smtClean="0"/>
              <a:t>, 10:00~13:00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err="1" smtClean="0"/>
              <a:t>시엠립</a:t>
            </a:r>
            <a:r>
              <a:rPr lang="ko-KR" altLang="en-US" dirty="0" smtClean="0"/>
              <a:t> 한글학교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3"/>
          </p:nvPr>
        </p:nvSpPr>
        <p:spPr>
          <a:xfrm>
            <a:off x="214282" y="1857364"/>
            <a:ext cx="8643998" cy="3429024"/>
          </a:xfrm>
        </p:spPr>
        <p:txBody>
          <a:bodyPr>
            <a:noAutofit/>
          </a:bodyPr>
          <a:lstStyle/>
          <a:p>
            <a:r>
              <a:rPr lang="ko-KR" altLang="en-US" sz="2600" b="1" dirty="0" smtClean="0"/>
              <a:t>평가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 교사의 부족으로 담임을 맡게 되면서 책임감을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</a:t>
            </a:r>
            <a:r>
              <a:rPr lang="ko-KR" altLang="en-US" sz="2600" dirty="0" smtClean="0"/>
              <a:t>가지고 수업 진행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 </a:t>
            </a:r>
            <a:r>
              <a:rPr lang="ko-KR" altLang="en-US" sz="2600" spc="-150" dirty="0" smtClean="0"/>
              <a:t>교내 특별 행사 참여로 아동들과 친밀한 관계 형성</a:t>
            </a:r>
            <a:endParaRPr lang="en-US" altLang="ko-KR" sz="2600" spc="-150" dirty="0" smtClean="0"/>
          </a:p>
          <a:p>
            <a:pPr lvl="1"/>
            <a:r>
              <a:rPr lang="ko-KR" altLang="en-US" sz="2600" dirty="0" smtClean="0"/>
              <a:t> 한 반 내에 아동 수준 차이로 교육에 어려움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</a:t>
            </a:r>
            <a:r>
              <a:rPr lang="ko-KR" altLang="en-US" sz="2600" dirty="0" smtClean="0"/>
              <a:t>있어 보충 수업 필요성 제기</a:t>
            </a:r>
            <a:endParaRPr lang="ko-KR" altLang="en-US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수상유치원</a:t>
            </a:r>
            <a:endParaRPr lang="ko-KR" altLang="en-US" dirty="0"/>
          </a:p>
        </p:txBody>
      </p:sp>
      <p:pic>
        <p:nvPicPr>
          <p:cNvPr id="2050" name="Picture 2" descr="C:\Documents and Settings\Owner\바탕 화면\라온아띠\캄팀사진\0508\0508 059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0" y="843400"/>
            <a:ext cx="9144000" cy="615056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수상유치원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000108"/>
            <a:ext cx="8643998" cy="5715040"/>
          </a:xfrm>
        </p:spPr>
        <p:txBody>
          <a:bodyPr/>
          <a:lstStyle/>
          <a:p>
            <a:r>
              <a:rPr lang="ko-KR" altLang="en-US" sz="2600" b="1" dirty="0" smtClean="0"/>
              <a:t>개요</a:t>
            </a:r>
            <a:endParaRPr lang="en-US" altLang="ko-KR" sz="2600" b="1" dirty="0" smtClean="0"/>
          </a:p>
          <a:p>
            <a:pPr lvl="1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수상유치원에서 특별활동을 진행함으로써</a:t>
            </a:r>
            <a:r>
              <a:rPr lang="en-US" altLang="ko-KR" sz="2600" dirty="0" smtClean="0"/>
              <a:t>, </a:t>
            </a:r>
          </a:p>
          <a:p>
            <a:pPr lvl="1">
              <a:buNone/>
            </a:pPr>
            <a:r>
              <a:rPr lang="en-US" altLang="ko-KR" sz="2600" dirty="0" smtClean="0"/>
              <a:t>           </a:t>
            </a:r>
            <a:r>
              <a:rPr lang="ko-KR" altLang="en-US" sz="2600" dirty="0" smtClean="0"/>
              <a:t>다양한 교육 기회 제공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격주 금요일</a:t>
            </a:r>
            <a:r>
              <a:rPr lang="en-US" altLang="ko-KR" sz="2600" dirty="0" smtClean="0"/>
              <a:t>, 09:00~11:00</a:t>
            </a:r>
          </a:p>
          <a:p>
            <a:pPr lvl="1"/>
            <a:r>
              <a:rPr lang="ko-KR" altLang="en-US" sz="2600" dirty="0" smtClean="0"/>
              <a:t>커리큘럼</a:t>
            </a:r>
          </a:p>
          <a:p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357290" y="3714752"/>
          <a:ext cx="6572296" cy="2786082"/>
        </p:xfrm>
        <a:graphic>
          <a:graphicData uri="http://schemas.openxmlformats.org/drawingml/2006/table">
            <a:tbl>
              <a:tblPr/>
              <a:tblGrid>
                <a:gridCol w="1557120"/>
                <a:gridCol w="4015044"/>
                <a:gridCol w="1000132"/>
              </a:tblGrid>
              <a:tr h="464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날짜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담당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2010.05.07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놀이를 통한 신체활동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곽동균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2010.05.21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과학키트를 이용한 만들기 수업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이하나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2010.06.04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종이접기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그리기 수업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정초이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2010.06.18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국악 수업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장구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북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소고 등 이용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김정우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2020.07.02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노래와 율동을 통한 음악 수업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반승아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수상유치원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9594" y="2000240"/>
            <a:ext cx="8643998" cy="307183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/>
              <a:t>평가</a:t>
            </a:r>
            <a:endParaRPr lang="en-US" altLang="ko-KR" sz="2800" b="1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평소 아이들이 접할 수 없었던 놀이를 통해 </a:t>
            </a:r>
            <a:endParaRPr lang="en-US" altLang="ko-KR" dirty="0" smtClean="0"/>
          </a:p>
          <a:p>
            <a:pPr lvl="1"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흥미 유발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 의사소통의 문제로 직접적인 수업 진행의 </a:t>
            </a:r>
            <a:endParaRPr lang="en-US" altLang="ko-KR" dirty="0" smtClean="0"/>
          </a:p>
          <a:p>
            <a:pPr lvl="1"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어려움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교육 활동의 의의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54722" y="1857364"/>
            <a:ext cx="8229600" cy="3500462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빈곤으로 인해 교육의 기회를 박탈당한 </a:t>
            </a:r>
            <a:endParaRPr lang="en-US" altLang="ko-KR" sz="2800" dirty="0" smtClean="0"/>
          </a:p>
          <a:p>
            <a:pPr>
              <a:buNone/>
            </a:pPr>
            <a:r>
              <a:rPr lang="en-US" altLang="ko-KR" sz="2800" b="1" dirty="0" smtClean="0"/>
              <a:t>   </a:t>
            </a:r>
            <a:r>
              <a:rPr lang="ko-KR" altLang="en-US" sz="2800" b="1" dirty="0" smtClean="0"/>
              <a:t>아동에게 기회 제공</a:t>
            </a:r>
            <a:endParaRPr lang="en-US" altLang="ko-KR" sz="2800" b="1" dirty="0" smtClean="0"/>
          </a:p>
          <a:p>
            <a:r>
              <a:rPr lang="ko-KR" altLang="en-US" sz="2800" dirty="0" smtClean="0"/>
              <a:t>아이들이 배우고자 하는 것을 교육함으로써 그들의 </a:t>
            </a:r>
            <a:r>
              <a:rPr lang="ko-KR" altLang="en-US" sz="2800" b="1" dirty="0" smtClean="0"/>
              <a:t>욕구 충족</a:t>
            </a:r>
            <a:endParaRPr lang="en-US" altLang="ko-KR" sz="2800" b="1" dirty="0" smtClean="0"/>
          </a:p>
          <a:p>
            <a:r>
              <a:rPr lang="ko-KR" altLang="en-US" sz="2800" dirty="0" smtClean="0"/>
              <a:t>유치원생부터 고등학생까지 </a:t>
            </a:r>
            <a:r>
              <a:rPr lang="ko-KR" altLang="en-US" sz="2800" b="1" dirty="0" smtClean="0"/>
              <a:t>다양한 연령을 만날 수 있는 기회</a:t>
            </a:r>
            <a:endParaRPr lang="en-US" altLang="ko-KR" sz="28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5720" y="500042"/>
            <a:ext cx="8143932" cy="60722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786050" y="2357430"/>
            <a:ext cx="55721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1. KB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국민은행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다일 도서관 프로그램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2.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쌀라아띠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학기 개강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3.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위생 교육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4.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라온아띠 집 짓기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5.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놀이 프로그램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 6. 2010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라온아띠 배 배구대회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96236" y="770263"/>
            <a:ext cx="23326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6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Plans</a:t>
            </a:r>
            <a:endParaRPr kumimoji="0" lang="ko-KR" altLang="en-US" sz="6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Owner\바탕 화면\라온아띠\중간평가\제목 없음.bmp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/>
          <a:stretch>
            <a:fillRect/>
          </a:stretch>
        </p:blipFill>
        <p:spPr bwMode="auto">
          <a:xfrm>
            <a:off x="0" y="850291"/>
            <a:ext cx="9214988" cy="6643735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KB</a:t>
            </a:r>
            <a:r>
              <a:rPr lang="ko-KR" altLang="en-US" dirty="0" smtClean="0"/>
              <a:t>국민은행</a:t>
            </a:r>
            <a:r>
              <a:rPr lang="en-US" altLang="ko-KR" dirty="0" smtClean="0"/>
              <a:t>-</a:t>
            </a:r>
            <a:r>
              <a:rPr lang="ko-KR" altLang="en-US" dirty="0" smtClean="0"/>
              <a:t>다일 도서관 프로그램</a:t>
            </a:r>
            <a:endParaRPr lang="ko-KR" altLang="en-US" dirty="0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57158" y="4500570"/>
            <a:ext cx="8429684" cy="15716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514350" indent="-514350"/>
            <a:r>
              <a:rPr lang="en-US" altLang="ko-KR" sz="3000" dirty="0" smtClean="0"/>
              <a:t>KB</a:t>
            </a:r>
            <a:r>
              <a:rPr lang="ko-KR" altLang="en-US" sz="3000" dirty="0" smtClean="0"/>
              <a:t>국민은행</a:t>
            </a:r>
            <a:r>
              <a:rPr lang="en-US" altLang="ko-KR" sz="3000" dirty="0" smtClean="0"/>
              <a:t>-</a:t>
            </a:r>
            <a:r>
              <a:rPr lang="ko-KR" altLang="en-US" sz="3000" dirty="0" smtClean="0"/>
              <a:t>다일 도서관의 개관</a:t>
            </a:r>
            <a:endParaRPr lang="en-US" altLang="ko-KR" sz="3000" dirty="0" smtClean="0"/>
          </a:p>
          <a:p>
            <a:pPr marL="514350" indent="-514350">
              <a:lnSpc>
                <a:spcPct val="170000"/>
              </a:lnSpc>
            </a:pPr>
            <a:r>
              <a:rPr lang="ko-KR" altLang="en-US" sz="3000" spc="-150" dirty="0" smtClean="0"/>
              <a:t>빈민촌 아동들이 책을 접하는 데 익숙지 않음</a:t>
            </a:r>
          </a:p>
          <a:p>
            <a:pPr marL="514350" indent="-514350">
              <a:buNone/>
            </a:pPr>
            <a:endParaRPr lang="en-US" altLang="ko-KR" sz="3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KB</a:t>
            </a:r>
            <a:r>
              <a:rPr lang="ko-KR" altLang="en-US" dirty="0" smtClean="0"/>
              <a:t>국민은행</a:t>
            </a:r>
            <a:r>
              <a:rPr lang="en-US" altLang="ko-KR" dirty="0" smtClean="0"/>
              <a:t>-</a:t>
            </a:r>
            <a:r>
              <a:rPr lang="ko-KR" altLang="en-US" dirty="0" smtClean="0"/>
              <a:t>다일 도서관 프로그램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00034" y="1142984"/>
            <a:ext cx="8229600" cy="5143535"/>
          </a:xfrm>
          <a:prstGeom prst="roundRect">
            <a:avLst/>
          </a:prstGeom>
          <a:ln w="57150">
            <a:solidFill>
              <a:srgbClr val="FFC000"/>
            </a:solidFill>
          </a:ln>
          <a:effectLst/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kumimoji="0" lang="ko-KR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상상더하기</a:t>
            </a:r>
            <a:r>
              <a:rPr kumimoji="0" lang="en-US" altLang="ko-K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kumimoji="0" lang="ko-KR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가칭</a:t>
            </a:r>
            <a:r>
              <a:rPr kumimoji="0" lang="en-US" altLang="ko-K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</a:p>
          <a:p>
            <a:pPr marL="514350" marR="0" lvl="0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교육대상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글을 읽지 못하는 아동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514350" marR="0" lvl="0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교육기간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2010.06.04~2010.07.31</a:t>
            </a:r>
          </a:p>
          <a:p>
            <a:pPr marL="514350" marR="0" lvl="0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수업시간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금요일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, 16:00~17:00</a:t>
            </a:r>
          </a:p>
          <a:p>
            <a:pPr marL="514350" marR="0" lvl="0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수업목표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책에 대한 흥미 유발 및 창의력 향상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514350" marR="0" lvl="0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교육내용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914400" marR="0" lvl="1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구연동화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단원들이 직접 캄보디아어로 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914400" marR="0" lvl="1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600" dirty="0" smtClean="0">
                <a:latin typeface="맑은 고딕" pitchFamily="50" charset="-127"/>
                <a:ea typeface="맑은 고딕" pitchFamily="50" charset="-127"/>
              </a:rPr>
              <a:t>                 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그림과 함께 동화 구연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914400" marR="0" lvl="1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창의력 수업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책의 앞부분 내용을 들려주고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</a:p>
          <a:p>
            <a:pPr marL="914400" marR="0" lvl="1" indent="-5143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600" dirty="0" smtClean="0">
                <a:latin typeface="맑은 고딕" pitchFamily="50" charset="-127"/>
                <a:ea typeface="맑은 고딕" pitchFamily="50" charset="-127"/>
              </a:rPr>
              <a:t>                     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결말 상상하기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KB</a:t>
            </a:r>
            <a:r>
              <a:rPr lang="ko-KR" altLang="en-US" dirty="0" smtClean="0"/>
              <a:t>국민은행</a:t>
            </a:r>
            <a:r>
              <a:rPr lang="en-US" altLang="ko-KR" dirty="0" smtClean="0"/>
              <a:t>-</a:t>
            </a:r>
            <a:r>
              <a:rPr lang="ko-KR" altLang="en-US" dirty="0" smtClean="0"/>
              <a:t>다일 도서관 프로그램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643602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altLang="ko-KR" sz="2800" b="1" dirty="0" smtClean="0"/>
              <a:t>2) </a:t>
            </a:r>
            <a:r>
              <a:rPr lang="ko-KR" altLang="en-US" sz="2600" b="1" dirty="0" err="1" smtClean="0"/>
              <a:t>책책책</a:t>
            </a:r>
            <a:r>
              <a:rPr lang="ko-KR" altLang="en-US" sz="2600" b="1" dirty="0" smtClean="0"/>
              <a:t> 책을 읽읍시다</a:t>
            </a:r>
            <a:r>
              <a:rPr lang="en-US" altLang="ko-KR" sz="2600" b="1" dirty="0" smtClean="0"/>
              <a:t>(</a:t>
            </a:r>
            <a:r>
              <a:rPr lang="ko-KR" altLang="en-US" sz="2600" b="1" dirty="0" smtClean="0"/>
              <a:t>가칭</a:t>
            </a:r>
            <a:r>
              <a:rPr lang="en-US" altLang="ko-KR" sz="2600" b="1" dirty="0" smtClean="0"/>
              <a:t>)</a:t>
            </a:r>
          </a:p>
          <a:p>
            <a:pPr marL="514350" indent="-514350"/>
            <a:r>
              <a:rPr lang="ko-KR" altLang="en-US" sz="2600" dirty="0" smtClean="0"/>
              <a:t>교육대상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글을 읽을 수 있는 청소년</a:t>
            </a:r>
            <a:endParaRPr lang="en-US" altLang="ko-KR" sz="2600" dirty="0" smtClean="0"/>
          </a:p>
          <a:p>
            <a:pPr marL="514350" indent="-514350"/>
            <a:r>
              <a:rPr lang="ko-KR" altLang="en-US" sz="2600" dirty="0" smtClean="0"/>
              <a:t>교육기간 </a:t>
            </a:r>
            <a:r>
              <a:rPr lang="en-US" altLang="ko-KR" sz="2600" dirty="0" smtClean="0"/>
              <a:t>: 2010.06.04~2010.07.31</a:t>
            </a:r>
          </a:p>
          <a:p>
            <a:pPr marL="514350" indent="-514350"/>
            <a:r>
              <a:rPr lang="ko-KR" altLang="en-US" sz="2600" dirty="0" smtClean="0"/>
              <a:t>수업시간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금요일</a:t>
            </a:r>
            <a:r>
              <a:rPr lang="en-US" altLang="ko-KR" sz="2600" dirty="0" smtClean="0"/>
              <a:t>, 17:00~18:00</a:t>
            </a:r>
          </a:p>
          <a:p>
            <a:pPr marL="514350" indent="-514350"/>
            <a:r>
              <a:rPr lang="ko-KR" altLang="en-US" sz="2600" dirty="0" smtClean="0"/>
              <a:t>수업목표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책에 대한 </a:t>
            </a:r>
            <a:r>
              <a:rPr lang="ko-KR" altLang="en-US" sz="2600" dirty="0" err="1" smtClean="0"/>
              <a:t>접근성을</a:t>
            </a:r>
            <a:r>
              <a:rPr lang="ko-KR" altLang="en-US" sz="2600" dirty="0" smtClean="0"/>
              <a:t> 높이고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자신의 </a:t>
            </a:r>
            <a:endParaRPr lang="en-US" altLang="ko-KR" sz="2600" dirty="0" smtClean="0"/>
          </a:p>
          <a:p>
            <a:pPr marL="514350" indent="-514350">
              <a:buNone/>
            </a:pPr>
            <a:r>
              <a:rPr lang="en-US" altLang="ko-KR" sz="2600" dirty="0" smtClean="0"/>
              <a:t>                  </a:t>
            </a:r>
            <a:r>
              <a:rPr lang="ko-KR" altLang="en-US" sz="2600" dirty="0" smtClean="0"/>
              <a:t>생각을 글로 표현 하는 능력 향상</a:t>
            </a:r>
            <a:endParaRPr lang="en-US" altLang="ko-KR" sz="2600" dirty="0" smtClean="0"/>
          </a:p>
          <a:p>
            <a:pPr marL="514350" indent="-514350"/>
            <a:r>
              <a:rPr lang="ko-KR" altLang="en-US" sz="2600" dirty="0" smtClean="0"/>
              <a:t>교육내용</a:t>
            </a:r>
            <a:endParaRPr lang="en-US" altLang="ko-KR" sz="2600" dirty="0" smtClean="0"/>
          </a:p>
          <a:p>
            <a:pPr marL="914400" lvl="1" indent="-514350"/>
            <a:r>
              <a:rPr lang="ko-KR" altLang="en-US" sz="2600" dirty="0" smtClean="0"/>
              <a:t>독서감상문 </a:t>
            </a:r>
            <a:r>
              <a:rPr lang="en-US" altLang="ko-KR" sz="2600" dirty="0" smtClean="0"/>
              <a:t>: </a:t>
            </a:r>
            <a:r>
              <a:rPr lang="ko-KR" altLang="en-US" sz="2600" spc="-300" dirty="0" smtClean="0"/>
              <a:t>추천도서 읽고 독서감상문 작성 및</a:t>
            </a:r>
            <a:r>
              <a:rPr lang="en-US" altLang="ko-KR" sz="2600" spc="-300" dirty="0" smtClean="0"/>
              <a:t> </a:t>
            </a:r>
          </a:p>
          <a:p>
            <a:pPr marL="914400" lvl="1" indent="-514350">
              <a:buNone/>
            </a:pPr>
            <a:r>
              <a:rPr lang="en-US" altLang="ko-KR" sz="2600" spc="-150" dirty="0" smtClean="0"/>
              <a:t>                         </a:t>
            </a:r>
            <a:r>
              <a:rPr lang="ko-KR" altLang="en-US" sz="2600" spc="-300" dirty="0" smtClean="0"/>
              <a:t>우수 독후감 선정하여 센터 내 게시</a:t>
            </a:r>
            <a:endParaRPr lang="en-US" altLang="ko-KR" sz="2600" spc="-300" dirty="0"/>
          </a:p>
          <a:p>
            <a:pPr marL="914400" lvl="1" indent="-514350"/>
            <a:r>
              <a:rPr lang="ko-KR" altLang="en-US" sz="2600" dirty="0" smtClean="0"/>
              <a:t>창의력 수업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책의 앞 부분을 읽고</a:t>
            </a:r>
            <a:r>
              <a:rPr lang="en-US" altLang="ko-KR" sz="2600" dirty="0" smtClean="0"/>
              <a:t>, </a:t>
            </a:r>
          </a:p>
          <a:p>
            <a:pPr marL="914400" lvl="1" indent="-514350">
              <a:buNone/>
            </a:pPr>
            <a:r>
              <a:rPr lang="en-US" altLang="ko-KR" sz="2600" dirty="0" smtClean="0"/>
              <a:t>                      </a:t>
            </a:r>
            <a:r>
              <a:rPr lang="ko-KR" altLang="en-US" sz="2600" dirty="0" smtClean="0"/>
              <a:t>결말을 상상하여 작문하기</a:t>
            </a:r>
            <a:endParaRPr lang="en-US" altLang="ko-KR" sz="2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err="1" smtClean="0"/>
              <a:t>쌀라아띠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r>
              <a:rPr lang="ko-KR" altLang="en-US" dirty="0" smtClean="0"/>
              <a:t>학기 개강</a:t>
            </a:r>
            <a:endParaRPr lang="ko-KR" altLang="en-US" dirty="0"/>
          </a:p>
        </p:txBody>
      </p:sp>
      <p:pic>
        <p:nvPicPr>
          <p:cNvPr id="1026" name="Picture 2" descr="C:\Documents and Settings\Owner\바탕 화면\라온아띠\캄팀사진\갈매기\IMG_364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57232"/>
            <a:ext cx="9144064" cy="6000768"/>
          </a:xfrm>
          <a:prstGeom prst="rect">
            <a:avLst/>
          </a:prstGeom>
          <a:noFill/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214282" y="4857760"/>
            <a:ext cx="8715436" cy="164307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/>
              <a:t>수업의 참여도를 높이기 위해 학기 구분</a:t>
            </a:r>
            <a:endParaRPr lang="en-US" altLang="ko-KR" sz="2800" dirty="0" smtClean="0"/>
          </a:p>
          <a:p>
            <a:pPr marL="514350" indent="-514350">
              <a:lnSpc>
                <a:spcPct val="150000"/>
              </a:lnSpc>
            </a:pPr>
            <a:r>
              <a:rPr lang="en-US" altLang="ko-KR" sz="2800" dirty="0" smtClean="0"/>
              <a:t>1</a:t>
            </a:r>
            <a:r>
              <a:rPr lang="ko-KR" altLang="en-US" sz="2800" dirty="0" smtClean="0"/>
              <a:t>학기 종결 후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아동들의 추가 수업 요구</a:t>
            </a:r>
            <a:endParaRPr lang="en-US" altLang="ko-K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err="1" smtClean="0"/>
              <a:t>쌀라아띠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r>
              <a:rPr lang="ko-KR" altLang="en-US" dirty="0" smtClean="0"/>
              <a:t>학기 개강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500726"/>
          </a:xfrm>
        </p:spPr>
        <p:txBody>
          <a:bodyPr>
            <a:normAutofit/>
          </a:bodyPr>
          <a:lstStyle/>
          <a:p>
            <a:r>
              <a:rPr lang="ko-KR" altLang="en-US" sz="2400" dirty="0" smtClean="0"/>
              <a:t>기간 </a:t>
            </a:r>
            <a:r>
              <a:rPr lang="en-US" altLang="ko-KR" sz="2400" dirty="0" smtClean="0"/>
              <a:t>: 2010.05.24~2010.07.28</a:t>
            </a:r>
          </a:p>
          <a:p>
            <a:r>
              <a:rPr lang="ko-KR" altLang="en-US" sz="2400" dirty="0" smtClean="0"/>
              <a:t>개강 전 시험을 통한 반 재편성</a:t>
            </a:r>
            <a:endParaRPr lang="en-US" altLang="ko-KR" sz="2400" dirty="0" smtClean="0"/>
          </a:p>
          <a:p>
            <a:r>
              <a:rPr lang="ko-KR" altLang="en-US" sz="2400" dirty="0" smtClean="0"/>
              <a:t>기존 한 반이었던 한국어 수업을 두 반으로 분</a:t>
            </a:r>
            <a:r>
              <a:rPr lang="ko-KR" altLang="en-US" sz="2400" dirty="0"/>
              <a:t>반</a:t>
            </a:r>
            <a:endParaRPr lang="en-US" altLang="ko-KR" sz="2400" dirty="0" smtClean="0"/>
          </a:p>
          <a:p>
            <a:r>
              <a:rPr lang="ko-KR" altLang="en-US" sz="2400" dirty="0" smtClean="0"/>
              <a:t>수업 목표</a:t>
            </a:r>
            <a:endParaRPr lang="ko-KR" altLang="en-US" sz="24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214414" y="3175846"/>
          <a:ext cx="6500858" cy="3182112"/>
        </p:xfrm>
        <a:graphic>
          <a:graphicData uri="http://schemas.openxmlformats.org/drawingml/2006/table">
            <a:tbl>
              <a:tblPr/>
              <a:tblGrid>
                <a:gridCol w="1857388"/>
                <a:gridCol w="3143272"/>
                <a:gridCol w="1500198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바탕"/>
                        </a:rPr>
                        <a:t>과목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바탕"/>
                        </a:rPr>
                        <a:t>수업 목표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담당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한국어 기초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한국어로 자기소개 하기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곽동균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한국어 심화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상황에 따른 올바른 회화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이하나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latin typeface="바탕"/>
                        </a:rPr>
                        <a:t>영어 기초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기본 단어 및 간단한 표현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정초이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latin typeface="바탕"/>
                        </a:rPr>
                        <a:t>영어 초급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기본적 대화 가능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반승아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latin typeface="바탕"/>
                        </a:rPr>
                        <a:t>컴퓨터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메일 만들기</a:t>
                      </a:r>
                      <a:r>
                        <a:rPr lang="en-US" altLang="ko-KR" sz="18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latin typeface="바탕"/>
                        </a:rPr>
                        <a:t>메신저 사용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김정우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Owner\바탕 화면\라온아띠\캄팀사진\센터\사진 05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57231"/>
            <a:ext cx="9144065" cy="6000769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위생교육</a:t>
            </a:r>
            <a:endParaRPr lang="ko-KR" altLang="en-US" dirty="0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14282" y="3929066"/>
            <a:ext cx="8715436" cy="24288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/>
              <a:t>열악한 생활환경으로 위생에 관한 인식 부족</a:t>
            </a:r>
            <a:endParaRPr lang="en-US" altLang="ko-KR" sz="2800" dirty="0" smtClean="0"/>
          </a:p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/>
              <a:t>씻을 수 있는 시설 및 도구 부족</a:t>
            </a:r>
            <a:endParaRPr lang="en-US" altLang="ko-KR" sz="2800" dirty="0" smtClean="0"/>
          </a:p>
          <a:p>
            <a:pPr marL="514350" indent="-514350">
              <a:lnSpc>
                <a:spcPct val="150000"/>
              </a:lnSpc>
            </a:pPr>
            <a:r>
              <a:rPr lang="ko-KR" altLang="en-US" sz="2800" dirty="0" smtClean="0"/>
              <a:t>위생교육의 부재로 올바른 세면도구 사용 미숙</a:t>
            </a:r>
            <a:endParaRPr lang="en-US" altLang="ko-K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위생교육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>
            <a:noAutofit/>
          </a:bodyPr>
          <a:lstStyle/>
          <a:p>
            <a:r>
              <a:rPr lang="ko-KR" altLang="en-US" sz="2500" dirty="0" smtClean="0"/>
              <a:t>목적 </a:t>
            </a:r>
            <a:r>
              <a:rPr lang="en-US" altLang="ko-KR" sz="2500" dirty="0" smtClean="0"/>
              <a:t>: </a:t>
            </a:r>
            <a:r>
              <a:rPr lang="ko-KR" altLang="en-US" sz="2500" dirty="0" smtClean="0"/>
              <a:t>스스로 위생관리를 함으로써 건강한 몸을 </a:t>
            </a:r>
            <a:endParaRPr lang="en-US" altLang="ko-KR" sz="2500" dirty="0" smtClean="0"/>
          </a:p>
          <a:p>
            <a:pPr>
              <a:buNone/>
            </a:pPr>
            <a:r>
              <a:rPr lang="en-US" altLang="ko-KR" sz="2500" dirty="0" smtClean="0"/>
              <a:t>           </a:t>
            </a:r>
            <a:r>
              <a:rPr lang="ko-KR" altLang="en-US" sz="2500" dirty="0" smtClean="0"/>
              <a:t>가꾸어 나갈 수 있도록 함</a:t>
            </a:r>
            <a:endParaRPr lang="en-US" altLang="ko-KR" sz="2500" dirty="0" smtClean="0"/>
          </a:p>
          <a:p>
            <a:r>
              <a:rPr lang="ko-KR" altLang="en-US" sz="2500" dirty="0" smtClean="0"/>
              <a:t>대상 </a:t>
            </a:r>
            <a:r>
              <a:rPr lang="en-US" altLang="ko-KR" sz="2500" dirty="0" smtClean="0"/>
              <a:t>: </a:t>
            </a:r>
            <a:r>
              <a:rPr lang="ko-KR" altLang="en-US" sz="2500" dirty="0" err="1" smtClean="0"/>
              <a:t>똔레삽</a:t>
            </a:r>
            <a:r>
              <a:rPr lang="ko-KR" altLang="en-US" sz="2500" dirty="0" smtClean="0"/>
              <a:t> 주변 빈민촌 지역 주민</a:t>
            </a:r>
            <a:endParaRPr lang="en-US" altLang="ko-KR" sz="2500" dirty="0" smtClean="0"/>
          </a:p>
          <a:p>
            <a:r>
              <a:rPr lang="ko-KR" altLang="en-US" sz="2500" dirty="0" smtClean="0"/>
              <a:t>기간 </a:t>
            </a:r>
            <a:r>
              <a:rPr lang="en-US" altLang="ko-KR" sz="2500" dirty="0" smtClean="0"/>
              <a:t>: 2010.06.01~2010.07.31</a:t>
            </a:r>
          </a:p>
          <a:p>
            <a:r>
              <a:rPr lang="ko-KR" altLang="en-US" sz="2500" dirty="0" smtClean="0"/>
              <a:t>교육시간 </a:t>
            </a:r>
            <a:r>
              <a:rPr lang="en-US" altLang="ko-KR" sz="2500" dirty="0" smtClean="0"/>
              <a:t>: </a:t>
            </a:r>
            <a:r>
              <a:rPr lang="ko-KR" altLang="en-US" sz="2500" dirty="0" smtClean="0"/>
              <a:t>월 </a:t>
            </a:r>
            <a:r>
              <a:rPr lang="en-US" altLang="ko-KR" sz="2500" dirty="0" smtClean="0"/>
              <a:t>2</a:t>
            </a:r>
            <a:r>
              <a:rPr lang="ko-KR" altLang="en-US" sz="2500" dirty="0" smtClean="0"/>
              <a:t>회</a:t>
            </a:r>
            <a:r>
              <a:rPr lang="en-US" altLang="ko-KR" sz="2500" dirty="0" smtClean="0"/>
              <a:t>, 10:00~11:00</a:t>
            </a:r>
          </a:p>
          <a:p>
            <a:r>
              <a:rPr lang="ko-KR" altLang="en-US" sz="2500" dirty="0" smtClean="0"/>
              <a:t>활동내용 </a:t>
            </a:r>
            <a:endParaRPr lang="en-US" altLang="ko-KR" sz="2500" dirty="0"/>
          </a:p>
          <a:p>
            <a:pPr>
              <a:buNone/>
            </a:pPr>
            <a:r>
              <a:rPr lang="ko-KR" altLang="en-US" sz="2500" dirty="0" smtClean="0"/>
              <a:t>  </a:t>
            </a:r>
            <a:r>
              <a:rPr lang="en-US" altLang="ko-KR" sz="2500" dirty="0" smtClean="0"/>
              <a:t>&lt;</a:t>
            </a:r>
            <a:r>
              <a:rPr lang="ko-KR" altLang="en-US" sz="2500" dirty="0" smtClean="0"/>
              <a:t>센터 내</a:t>
            </a:r>
            <a:r>
              <a:rPr lang="en-US" altLang="ko-KR" sz="2500" dirty="0" smtClean="0"/>
              <a:t>&gt;     - </a:t>
            </a:r>
            <a:r>
              <a:rPr lang="ko-KR" altLang="en-US" sz="2500" dirty="0" smtClean="0"/>
              <a:t>우물 근처 세면도구 비치</a:t>
            </a:r>
            <a:endParaRPr lang="en-US" altLang="ko-KR" sz="2500" dirty="0" smtClean="0"/>
          </a:p>
          <a:p>
            <a:pPr>
              <a:buNone/>
            </a:pPr>
            <a:r>
              <a:rPr lang="en-US" altLang="ko-KR" sz="2500" dirty="0" smtClean="0"/>
              <a:t>      </a:t>
            </a:r>
            <a:r>
              <a:rPr lang="en-US" altLang="ko-KR" sz="100" dirty="0" smtClean="0"/>
              <a:t>            </a:t>
            </a:r>
            <a:r>
              <a:rPr lang="en-US" altLang="ko-KR" sz="2500" dirty="0" smtClean="0"/>
              <a:t>              - </a:t>
            </a:r>
            <a:r>
              <a:rPr lang="ko-KR" altLang="en-US" sz="2500" spc="-150" dirty="0" smtClean="0"/>
              <a:t>이닦기</a:t>
            </a:r>
            <a:r>
              <a:rPr lang="en-US" altLang="ko-KR" sz="2500" spc="-150" dirty="0" smtClean="0"/>
              <a:t>, </a:t>
            </a:r>
            <a:r>
              <a:rPr lang="ko-KR" altLang="en-US" sz="2500" spc="-150" dirty="0" smtClean="0"/>
              <a:t>손 닦기</a:t>
            </a:r>
            <a:r>
              <a:rPr lang="en-US" altLang="ko-KR" sz="2500" spc="-150" dirty="0" smtClean="0"/>
              <a:t>, </a:t>
            </a:r>
            <a:r>
              <a:rPr lang="ko-KR" altLang="en-US" sz="2500" spc="-150" dirty="0" smtClean="0"/>
              <a:t>목욕</a:t>
            </a:r>
            <a:r>
              <a:rPr lang="en-US" altLang="ko-KR" sz="2500" spc="-150" dirty="0" smtClean="0"/>
              <a:t>, </a:t>
            </a:r>
            <a:r>
              <a:rPr lang="ko-KR" altLang="en-US" sz="2500" spc="-150" dirty="0" smtClean="0"/>
              <a:t>머리 감기 교육</a:t>
            </a:r>
            <a:endParaRPr lang="en-US" altLang="ko-KR" sz="2500" spc="-150" dirty="0" smtClean="0"/>
          </a:p>
          <a:p>
            <a:pPr>
              <a:buNone/>
            </a:pPr>
            <a:r>
              <a:rPr lang="ko-KR" altLang="en-US" sz="2500" dirty="0" smtClean="0"/>
              <a:t>  </a:t>
            </a:r>
            <a:r>
              <a:rPr lang="en-US" altLang="ko-KR" sz="2500" dirty="0" smtClean="0"/>
              <a:t>&lt;</a:t>
            </a:r>
            <a:r>
              <a:rPr lang="ko-KR" altLang="en-US" sz="2500" dirty="0" smtClean="0"/>
              <a:t>마을 방문</a:t>
            </a:r>
            <a:r>
              <a:rPr lang="en-US" altLang="ko-KR" sz="2500" dirty="0" smtClean="0"/>
              <a:t>&gt;  - </a:t>
            </a:r>
            <a:r>
              <a:rPr lang="ko-KR" altLang="en-US" sz="2500" dirty="0" smtClean="0"/>
              <a:t>각 가정에 세면도구 지원</a:t>
            </a:r>
            <a:endParaRPr lang="en-US" altLang="ko-KR" sz="2500" dirty="0" smtClean="0"/>
          </a:p>
          <a:p>
            <a:pPr lvl="1">
              <a:buNone/>
            </a:pPr>
            <a:r>
              <a:rPr lang="ko-KR" altLang="en-US" sz="2500" dirty="0" smtClean="0"/>
              <a:t>          </a:t>
            </a:r>
            <a:r>
              <a:rPr lang="ko-KR" altLang="en-US" sz="100" dirty="0" smtClean="0"/>
              <a:t>       </a:t>
            </a:r>
            <a:r>
              <a:rPr lang="ko-KR" altLang="en-US" sz="2500" dirty="0" smtClean="0"/>
              <a:t>      </a:t>
            </a:r>
            <a:r>
              <a:rPr lang="en-US" altLang="ko-KR" sz="2500" dirty="0" smtClean="0"/>
              <a:t>- </a:t>
            </a:r>
            <a:r>
              <a:rPr lang="ko-KR" altLang="en-US" sz="2500" spc="-150" dirty="0" smtClean="0"/>
              <a:t>마을 우물가에 올바른 세면 방법 게시</a:t>
            </a:r>
            <a:endParaRPr lang="en-US" altLang="ko-KR" sz="2500" spc="-15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wner\바탕 화면\제목 없음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0" y="857231"/>
            <a:ext cx="9144000" cy="6444343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라온아띠 집 짓기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40492" y="3929066"/>
            <a:ext cx="8229600" cy="2357454"/>
          </a:xfr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dirty="0" smtClean="0"/>
              <a:t>지난 </a:t>
            </a:r>
            <a:r>
              <a:rPr lang="en-US" altLang="ko-KR" sz="2800" dirty="0" smtClean="0"/>
              <a:t>4</a:t>
            </a:r>
            <a:r>
              <a:rPr lang="ko-KR" altLang="en-US" sz="2800" dirty="0" smtClean="0"/>
              <a:t>월 말</a:t>
            </a:r>
            <a:r>
              <a:rPr lang="en-US" altLang="ko-KR" sz="2800" dirty="0" smtClean="0"/>
              <a:t>,</a:t>
            </a:r>
            <a:r>
              <a:rPr lang="ko-KR" altLang="en-US" sz="2800" dirty="0" smtClean="0"/>
              <a:t> 갑자기 불어 닥친 강풍으로 인해 </a:t>
            </a:r>
            <a:r>
              <a:rPr lang="ko-KR" altLang="en-US" sz="2800" dirty="0" err="1" smtClean="0"/>
              <a:t>프놈끄롬</a:t>
            </a:r>
            <a:r>
              <a:rPr lang="ko-KR" altLang="en-US" sz="2800" dirty="0" smtClean="0"/>
              <a:t> 마을의 약 </a:t>
            </a:r>
            <a:r>
              <a:rPr lang="en-US" altLang="ko-KR" sz="2800" dirty="0" smtClean="0"/>
              <a:t>50</a:t>
            </a:r>
            <a:r>
              <a:rPr lang="ko-KR" altLang="en-US" sz="2800" dirty="0" smtClean="0"/>
              <a:t>여 채의 가옥이 무너짐</a:t>
            </a:r>
            <a:endParaRPr lang="en-US" altLang="ko-KR" sz="2800" dirty="0" smtClean="0"/>
          </a:p>
          <a:p>
            <a:pPr>
              <a:lnSpc>
                <a:spcPct val="110000"/>
              </a:lnSpc>
            </a:pPr>
            <a:r>
              <a:rPr lang="ko-KR" altLang="en-US" sz="2800" dirty="0" smtClean="0"/>
              <a:t>현재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경제적 문제로 집을 수리하지 못하고 </a:t>
            </a:r>
            <a:endParaRPr lang="en-US" altLang="ko-KR" sz="2800" dirty="0" smtClean="0"/>
          </a:p>
          <a:p>
            <a:pPr>
              <a:buNone/>
            </a:pPr>
            <a:r>
              <a:rPr lang="en-US" altLang="ko-KR" sz="2800" dirty="0" smtClean="0"/>
              <a:t>  </a:t>
            </a:r>
            <a:r>
              <a:rPr lang="ko-KR" altLang="en-US" sz="2800" dirty="0" smtClean="0"/>
              <a:t>무너진 집에서 거주하는 지역 주민이 많음</a:t>
            </a:r>
            <a:endParaRPr lang="en-US" altLang="ko-KR" sz="2800" dirty="0" smtClean="0"/>
          </a:p>
          <a:p>
            <a:pPr>
              <a:buNone/>
            </a:pPr>
            <a:endParaRPr lang="en-US" altLang="ko-KR" sz="2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라온아띠 집 짓기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46615" y="2071678"/>
            <a:ext cx="8229600" cy="3143272"/>
          </a:xfrm>
        </p:spPr>
        <p:txBody>
          <a:bodyPr>
            <a:noAutofit/>
          </a:bodyPr>
          <a:lstStyle/>
          <a:p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집을 지어 줌으로써 지역 주민들의 삶의</a:t>
            </a:r>
            <a:endParaRPr lang="en-US" altLang="ko-KR" sz="2600" dirty="0" smtClean="0"/>
          </a:p>
          <a:p>
            <a:pPr>
              <a:buNone/>
            </a:pPr>
            <a:r>
              <a:rPr lang="en-US" altLang="ko-KR" sz="2600" dirty="0" smtClean="0"/>
              <a:t>          </a:t>
            </a:r>
            <a:r>
              <a:rPr lang="ko-KR" altLang="en-US" sz="2600" dirty="0" smtClean="0"/>
              <a:t> 터전 </a:t>
            </a:r>
            <a:r>
              <a:rPr lang="ko-KR" altLang="en-US" sz="2600" dirty="0" err="1" smtClean="0"/>
              <a:t>재구축</a:t>
            </a:r>
            <a:endParaRPr lang="en-US" altLang="ko-KR" sz="2600" dirty="0" smtClean="0"/>
          </a:p>
          <a:p>
            <a:r>
              <a:rPr lang="ko-KR" altLang="en-US" sz="2600" dirty="0" smtClean="0"/>
              <a:t>대상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강풍 피해 지역 주민</a:t>
            </a:r>
            <a:endParaRPr lang="en-US" altLang="ko-KR" sz="2600" dirty="0" smtClean="0"/>
          </a:p>
          <a:p>
            <a:r>
              <a:rPr lang="ko-KR" altLang="en-US" sz="2600" dirty="0" smtClean="0"/>
              <a:t>기간 </a:t>
            </a:r>
            <a:r>
              <a:rPr lang="en-US" altLang="ko-KR" sz="2600" dirty="0" smtClean="0"/>
              <a:t>: 2010.06.01~2010.07.31</a:t>
            </a:r>
          </a:p>
          <a:p>
            <a:r>
              <a:rPr lang="ko-KR" altLang="en-US" sz="2600" dirty="0" smtClean="0"/>
              <a:t>활동내용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센터를 방문하는 봉사자들과 함께    </a:t>
            </a:r>
            <a:endParaRPr lang="en-US" altLang="ko-KR" sz="2600" dirty="0" smtClean="0"/>
          </a:p>
          <a:p>
            <a:pPr>
              <a:buNone/>
            </a:pPr>
            <a:r>
              <a:rPr lang="en-US" altLang="ko-KR" sz="2600" dirty="0" smtClean="0"/>
              <a:t>                </a:t>
            </a:r>
            <a:r>
              <a:rPr lang="ko-KR" altLang="en-US" sz="2600" dirty="0" smtClean="0"/>
              <a:t>약 </a:t>
            </a:r>
            <a:r>
              <a:rPr lang="en-US" altLang="ko-KR" sz="2600" dirty="0" smtClean="0"/>
              <a:t>50</a:t>
            </a:r>
            <a:r>
              <a:rPr lang="ko-KR" altLang="en-US" sz="2600" dirty="0" smtClean="0"/>
              <a:t>여 채의 집 수리 및 건축 </a:t>
            </a:r>
            <a:endParaRPr lang="en-US" altLang="ko-KR" sz="2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wner\바탕 화면\라온아띠\캄팀사진\가마우지\SDC1599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57232"/>
            <a:ext cx="9144000" cy="6143644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놀이 프로그램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383284" y="5643578"/>
            <a:ext cx="8358246" cy="642942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r>
              <a:rPr lang="ko-KR" altLang="en-US" sz="2800" spc="-150" dirty="0" smtClean="0"/>
              <a:t>아이들이 즐길 수 있는 적절한 놀이 문화의 부재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놀이 프로그램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28628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ko-KR" altLang="en-US" sz="2600" b="1" dirty="0" smtClean="0"/>
              <a:t>놀고 밥 먹자</a:t>
            </a:r>
            <a:r>
              <a:rPr lang="en-US" altLang="ko-KR" sz="2600" b="1" dirty="0" smtClean="0"/>
              <a:t>(</a:t>
            </a:r>
            <a:r>
              <a:rPr lang="ko-KR" altLang="en-US" sz="2600" b="1" dirty="0" smtClean="0"/>
              <a:t>가칭</a:t>
            </a:r>
            <a:r>
              <a:rPr lang="en-US" altLang="ko-KR" sz="2600" b="1" dirty="0" smtClean="0"/>
              <a:t>)</a:t>
            </a:r>
          </a:p>
          <a:p>
            <a:pPr marL="514350" indent="-514350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배식 전까지 기다리는 시간을 놀이</a:t>
            </a:r>
            <a:endParaRPr lang="en-US" altLang="ko-KR" sz="2600" dirty="0" smtClean="0"/>
          </a:p>
          <a:p>
            <a:pPr marL="514350" indent="-514350">
              <a:buNone/>
            </a:pPr>
            <a:r>
              <a:rPr lang="en-US" altLang="ko-KR" sz="2600" dirty="0" smtClean="0"/>
              <a:t>            </a:t>
            </a:r>
            <a:r>
              <a:rPr lang="ko-KR" altLang="en-US" sz="2600" dirty="0" smtClean="0"/>
              <a:t>프로그램으로 활용함으로써 아이들의 </a:t>
            </a:r>
            <a:endParaRPr lang="en-US" altLang="ko-KR" sz="2600" dirty="0" smtClean="0"/>
          </a:p>
          <a:p>
            <a:pPr marL="514350" indent="-514350">
              <a:buNone/>
            </a:pPr>
            <a:r>
              <a:rPr lang="en-US" altLang="ko-KR" sz="2600" dirty="0" smtClean="0"/>
              <a:t>            </a:t>
            </a:r>
            <a:r>
              <a:rPr lang="ko-KR" altLang="en-US" sz="2600" dirty="0" smtClean="0"/>
              <a:t>신체 발달 및 정서적 안정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도모</a:t>
            </a:r>
            <a:endParaRPr lang="en-US" altLang="ko-KR" sz="2600" dirty="0" smtClean="0"/>
          </a:p>
          <a:p>
            <a:pPr marL="514350" indent="-514350"/>
            <a:r>
              <a:rPr lang="ko-KR" altLang="en-US" sz="2600" dirty="0" smtClean="0"/>
              <a:t>대상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센터에 찾아오는 아이들</a:t>
            </a:r>
            <a:endParaRPr lang="en-US" altLang="ko-KR" sz="2600" dirty="0" smtClean="0"/>
          </a:p>
          <a:p>
            <a:pPr marL="514350" indent="-514350"/>
            <a:r>
              <a:rPr lang="ko-KR" altLang="en-US" sz="2600" dirty="0" smtClean="0"/>
              <a:t>기간 </a:t>
            </a:r>
            <a:r>
              <a:rPr lang="en-US" altLang="ko-KR" sz="2600" dirty="0" smtClean="0"/>
              <a:t>: 2010.06.01~2010.07.31</a:t>
            </a:r>
          </a:p>
          <a:p>
            <a:pPr marL="514350" indent="-514350"/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화요일</a:t>
            </a:r>
            <a:r>
              <a:rPr lang="en-US" altLang="ko-KR" sz="2600" dirty="0" smtClean="0"/>
              <a:t>, 10:00~11:00</a:t>
            </a:r>
          </a:p>
          <a:p>
            <a:pPr marL="514350" indent="-514350"/>
            <a:r>
              <a:rPr lang="ko-KR" altLang="en-US" sz="2600" dirty="0" smtClean="0"/>
              <a:t>세부내용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전통놀이와 유아체육</a:t>
            </a:r>
            <a:endParaRPr lang="ko-KR" altLang="en-US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놀이 프로그램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3929090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altLang="ko-KR" sz="2600" b="1" dirty="0" smtClean="0"/>
              <a:t>2) </a:t>
            </a:r>
            <a:r>
              <a:rPr lang="ko-KR" altLang="en-US" sz="2600" b="1" dirty="0" smtClean="0"/>
              <a:t>만들어볼까요</a:t>
            </a:r>
            <a:r>
              <a:rPr lang="en-US" altLang="ko-KR" sz="2600" b="1" dirty="0" smtClean="0"/>
              <a:t>(</a:t>
            </a:r>
            <a:r>
              <a:rPr lang="ko-KR" altLang="en-US" sz="2600" b="1" dirty="0" smtClean="0"/>
              <a:t>가칭</a:t>
            </a:r>
            <a:r>
              <a:rPr lang="en-US" altLang="ko-KR" sz="2600" b="1" dirty="0" smtClean="0"/>
              <a:t>)</a:t>
            </a:r>
          </a:p>
          <a:p>
            <a:pPr marL="514350" indent="-514350"/>
            <a:r>
              <a:rPr lang="ko-KR" altLang="en-US" sz="2600" dirty="0" smtClean="0"/>
              <a:t>목적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아이들의 여가 시간을 활용한 미술활동을 </a:t>
            </a:r>
            <a:endParaRPr lang="en-US" altLang="ko-KR" sz="2600" dirty="0" smtClean="0"/>
          </a:p>
          <a:p>
            <a:pPr marL="514350" indent="-514350">
              <a:buNone/>
            </a:pPr>
            <a:r>
              <a:rPr lang="en-US" altLang="ko-KR" sz="2600" dirty="0" smtClean="0"/>
              <a:t>            </a:t>
            </a:r>
            <a:r>
              <a:rPr lang="ko-KR" altLang="en-US" sz="2600" dirty="0" smtClean="0"/>
              <a:t>통해 상상력과 창의력 향상</a:t>
            </a:r>
            <a:endParaRPr lang="en-US" altLang="ko-KR" sz="2600" dirty="0" smtClean="0"/>
          </a:p>
          <a:p>
            <a:pPr marL="514350" indent="-514350"/>
            <a:r>
              <a:rPr lang="ko-KR" altLang="en-US" sz="2600" dirty="0" smtClean="0"/>
              <a:t>대상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오후 시간 센터에 있는 아이들</a:t>
            </a:r>
            <a:endParaRPr lang="en-US" altLang="ko-KR" sz="2600" dirty="0" smtClean="0"/>
          </a:p>
          <a:p>
            <a:pPr marL="514350" indent="-514350"/>
            <a:r>
              <a:rPr lang="ko-KR" altLang="en-US" sz="2600" dirty="0" smtClean="0"/>
              <a:t>기간 </a:t>
            </a:r>
            <a:r>
              <a:rPr lang="en-US" altLang="ko-KR" sz="2600" dirty="0" smtClean="0"/>
              <a:t>: 2010.06.01~2010.07.31</a:t>
            </a:r>
          </a:p>
          <a:p>
            <a:pPr marL="514350" indent="-514350"/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금요일</a:t>
            </a:r>
            <a:r>
              <a:rPr lang="en-US" altLang="ko-KR" sz="2600" dirty="0" smtClean="0"/>
              <a:t>, 16:00~18:00</a:t>
            </a:r>
          </a:p>
          <a:p>
            <a:pPr marL="514350" indent="-514350"/>
            <a:r>
              <a:rPr lang="ko-KR" altLang="en-US" sz="2600" dirty="0" smtClean="0"/>
              <a:t>세부내용 </a:t>
            </a:r>
            <a:r>
              <a:rPr lang="en-US" altLang="ko-KR" sz="2600" dirty="0" smtClean="0"/>
              <a:t>: </a:t>
            </a:r>
            <a:r>
              <a:rPr lang="ko-KR" altLang="en-US" sz="2600" dirty="0" smtClean="0"/>
              <a:t>모자이크</a:t>
            </a:r>
            <a:r>
              <a:rPr lang="en-US" altLang="ko-KR" sz="2600" dirty="0" smtClean="0"/>
              <a:t>, </a:t>
            </a:r>
            <a:r>
              <a:rPr lang="ko-KR" altLang="en-US" sz="2600" dirty="0" err="1" smtClean="0"/>
              <a:t>데칼코마니</a:t>
            </a:r>
            <a:r>
              <a:rPr lang="en-US" altLang="ko-KR" sz="2600" dirty="0" smtClean="0"/>
              <a:t>, </a:t>
            </a:r>
            <a:r>
              <a:rPr lang="ko-KR" altLang="en-US" sz="2600" dirty="0" err="1" smtClean="0"/>
              <a:t>종이접기</a:t>
            </a:r>
            <a:r>
              <a:rPr lang="en-US" altLang="ko-KR" sz="2600" dirty="0" smtClean="0"/>
              <a:t>, </a:t>
            </a:r>
          </a:p>
          <a:p>
            <a:pPr marL="514350" indent="-514350">
              <a:buNone/>
            </a:pPr>
            <a:r>
              <a:rPr lang="en-US" altLang="ko-KR" sz="2600" dirty="0" smtClean="0"/>
              <a:t>                  </a:t>
            </a:r>
            <a:r>
              <a:rPr lang="ko-KR" altLang="en-US" sz="2600" dirty="0" smtClean="0"/>
              <a:t>풍선아트 등</a:t>
            </a:r>
            <a:endParaRPr lang="ko-KR" altLang="en-US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ltGray">
          <a:xfrm>
            <a:off x="0" y="857232"/>
            <a:ext cx="9144000" cy="61567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6. 2010 </a:t>
            </a:r>
            <a:r>
              <a:rPr lang="ko-KR" altLang="en-US" dirty="0" smtClean="0"/>
              <a:t>라온아띠 배 배구대회</a:t>
            </a:r>
            <a:endParaRPr lang="ko-KR" altLang="en-US" dirty="0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500034" y="1428736"/>
            <a:ext cx="8358246" cy="185738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ko-KR" altLang="en-US" sz="3000" dirty="0" smtClean="0"/>
              <a:t>캄보디아에서 가장 일상적인 스포츠 배구</a:t>
            </a:r>
            <a:endParaRPr lang="en-US" altLang="ko-KR" sz="3000" dirty="0" smtClean="0"/>
          </a:p>
          <a:p>
            <a:r>
              <a:rPr lang="ko-KR" altLang="en-US" sz="3000" dirty="0" smtClean="0"/>
              <a:t>센터 주변에 배구공이 없어서 이를 즐기지 못하는 아이들이 많음</a:t>
            </a:r>
            <a:endParaRPr lang="en-US" altLang="ko-KR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6. 2010 </a:t>
            </a:r>
            <a:r>
              <a:rPr lang="ko-KR" altLang="en-US" dirty="0" smtClean="0"/>
              <a:t>라온아띠 배 배구대회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3"/>
          </p:nvPr>
        </p:nvSpPr>
        <p:spPr>
          <a:xfrm>
            <a:off x="238346" y="1500174"/>
            <a:ext cx="8643998" cy="3786214"/>
          </a:xfrm>
        </p:spPr>
        <p:txBody>
          <a:bodyPr>
            <a:normAutofit/>
          </a:bodyPr>
          <a:lstStyle/>
          <a:p>
            <a:r>
              <a:rPr lang="ko-KR" altLang="en-US" sz="2600" dirty="0" smtClean="0"/>
              <a:t>목적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 배구를 통해 모두가 함께 할 수 있는 축제의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</a:t>
            </a:r>
            <a:r>
              <a:rPr lang="ko-KR" altLang="en-US" sz="2600" dirty="0" smtClean="0"/>
              <a:t>장 마련</a:t>
            </a:r>
            <a:endParaRPr lang="en-US" altLang="ko-KR" sz="2600" dirty="0" smtClean="0"/>
          </a:p>
          <a:p>
            <a:pPr lvl="1"/>
            <a:r>
              <a:rPr lang="ko-KR" altLang="en-US" sz="2600" dirty="0" smtClean="0"/>
              <a:t> 배구공을 상품으로 증정하여 아이들이 </a:t>
            </a:r>
            <a:endParaRPr lang="en-US" altLang="ko-KR" sz="2600" dirty="0" smtClean="0"/>
          </a:p>
          <a:p>
            <a:pPr lvl="1">
              <a:buNone/>
            </a:pPr>
            <a:r>
              <a:rPr lang="en-US" altLang="ko-KR" sz="2600" dirty="0" smtClean="0"/>
              <a:t>   </a:t>
            </a:r>
            <a:r>
              <a:rPr lang="ko-KR" altLang="en-US" sz="2600" dirty="0" smtClean="0"/>
              <a:t>자유롭게 배구를 즐길 수 있도록 도움</a:t>
            </a:r>
            <a:endParaRPr lang="en-US" altLang="ko-KR" sz="2600" dirty="0" smtClean="0"/>
          </a:p>
          <a:p>
            <a:r>
              <a:rPr lang="ko-KR" altLang="en-US" sz="2600" dirty="0" smtClean="0"/>
              <a:t>대상 </a:t>
            </a:r>
            <a:r>
              <a:rPr lang="en-US" altLang="ko-KR" sz="2600" dirty="0" smtClean="0"/>
              <a:t>: </a:t>
            </a:r>
            <a:r>
              <a:rPr lang="ko-KR" altLang="en-US" sz="2600" dirty="0" err="1" smtClean="0"/>
              <a:t>똔레삽</a:t>
            </a:r>
            <a:r>
              <a:rPr lang="ko-KR" altLang="en-US" sz="2600" dirty="0" smtClean="0"/>
              <a:t> 지역 아동</a:t>
            </a:r>
            <a:endParaRPr lang="en-US" altLang="ko-KR" sz="2600" dirty="0" smtClean="0"/>
          </a:p>
          <a:p>
            <a:r>
              <a:rPr lang="ko-KR" altLang="en-US" sz="2600" dirty="0" smtClean="0"/>
              <a:t>일정 </a:t>
            </a:r>
            <a:r>
              <a:rPr lang="en-US" altLang="ko-KR" sz="2600" dirty="0" smtClean="0"/>
              <a:t>: 2010.06.18 09:00~12:00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C:\Documents and Settings\Owner\바탕 화면\라온아띠\캄팀사진\0508\0508 123.jpg"/>
          <p:cNvPicPr>
            <a:picLocks noChangeAspect="1" noChangeArrowheads="1"/>
          </p:cNvPicPr>
          <p:nvPr/>
        </p:nvPicPr>
        <p:blipFill>
          <a:blip r:embed="rId2" cstate="email">
            <a:lum contrast="30000"/>
          </a:blip>
          <a:srcRect/>
          <a:stretch>
            <a:fillRect/>
          </a:stretch>
        </p:blipFill>
        <p:spPr bwMode="auto">
          <a:xfrm>
            <a:off x="221325" y="234212"/>
            <a:ext cx="8685678" cy="646805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5500702"/>
            <a:ext cx="5857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>
                <a:solidFill>
                  <a:srgbClr val="FFC000"/>
                </a:solidFill>
                <a:latin typeface="Yoon 봄날 L" pitchFamily="18" charset="-127"/>
                <a:ea typeface="Yoon 봄날 L" pitchFamily="18" charset="-127"/>
              </a:rPr>
              <a:t>3</a:t>
            </a:r>
            <a:r>
              <a:rPr lang="en-US" altLang="ko-KR" sz="5400" b="1" baseline="30000" dirty="0" smtClean="0">
                <a:solidFill>
                  <a:srgbClr val="FFC000"/>
                </a:solidFill>
                <a:latin typeface="Yoon 봄날 L" pitchFamily="18" charset="-127"/>
                <a:ea typeface="Yoon 봄날 L" pitchFamily="18" charset="-127"/>
              </a:rPr>
              <a:t>rd</a:t>
            </a:r>
            <a:r>
              <a:rPr lang="en-US" altLang="ko-KR" sz="5400" b="1" dirty="0" smtClean="0">
                <a:solidFill>
                  <a:srgbClr val="FFC000"/>
                </a:solidFill>
                <a:latin typeface="Yoon 봄날 L" pitchFamily="18" charset="-127"/>
                <a:ea typeface="Yoon 봄날 L" pitchFamily="18" charset="-127"/>
              </a:rPr>
              <a:t> RaonAtti in Cambodia</a:t>
            </a:r>
            <a:endParaRPr lang="ko-KR" altLang="en-US" sz="5400" b="1" dirty="0">
              <a:solidFill>
                <a:srgbClr val="FFC000"/>
              </a:solidFill>
              <a:latin typeface="Yoon 봄날 L" pitchFamily="18" charset="-127"/>
              <a:ea typeface="Yoon 봄날 L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1824</Words>
  <Application>Microsoft Office PowerPoint</Application>
  <PresentationFormat>화면 슬라이드 쇼(4:3)</PresentationFormat>
  <Paragraphs>422</Paragraphs>
  <Slides>59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59</vt:i4>
      </vt:variant>
    </vt:vector>
  </HeadingPairs>
  <TitlesOfParts>
    <vt:vector size="71" baseType="lpstr">
      <vt:lpstr>굴림</vt:lpstr>
      <vt:lpstr>Arial</vt:lpstr>
      <vt:lpstr>맑은 고딕</vt:lpstr>
      <vt:lpstr>HY강B</vt:lpstr>
      <vt:lpstr>Yoon 봄날 L</vt:lpstr>
      <vt:lpstr>HY강M</vt:lpstr>
      <vt:lpstr>휴먼엑스포</vt:lpstr>
      <vt:lpstr>HY견고딕</vt:lpstr>
      <vt:lpstr>HY울릉도B</vt:lpstr>
      <vt:lpstr>Wingdings</vt:lpstr>
      <vt:lpstr>바탕</vt:lpstr>
      <vt:lpstr>Office 테마</vt:lpstr>
      <vt:lpstr>슬라이드 1</vt:lpstr>
      <vt:lpstr>슬라이드 2</vt:lpstr>
      <vt:lpstr>슬라이드 3</vt:lpstr>
      <vt:lpstr>1. 라온아띠 3기 캄보디아팀 단원소개</vt:lpstr>
      <vt:lpstr>1. 라온아띠 3기 캄보디아팀 단원소개</vt:lpstr>
      <vt:lpstr>1. 라온아띠 3기 캄보디아팀 단원소개</vt:lpstr>
      <vt:lpstr>1. 라온아띠 3기 캄보디아팀 단원소개</vt:lpstr>
      <vt:lpstr>1. 라온아띠 3기 캄보디아팀 단원소개</vt:lpstr>
      <vt:lpstr>2. 캄보디아, 시엠립</vt:lpstr>
      <vt:lpstr>3. 캄보디아 시엠립 다일공동체</vt:lpstr>
      <vt:lpstr>슬라이드 11</vt:lpstr>
      <vt:lpstr>1. 일정</vt:lpstr>
      <vt:lpstr>2. 숙소 / 음식</vt:lpstr>
      <vt:lpstr>슬라이드 14</vt:lpstr>
      <vt:lpstr>슬라이드 15</vt:lpstr>
      <vt:lpstr>1) 밥퍼</vt:lpstr>
      <vt:lpstr>1) 밥퍼</vt:lpstr>
      <vt:lpstr>2) 목욕</vt:lpstr>
      <vt:lpstr>2) 목욕</vt:lpstr>
      <vt:lpstr>3) 거저축제</vt:lpstr>
      <vt:lpstr>3) 거저축제</vt:lpstr>
      <vt:lpstr>3) 거저축제</vt:lpstr>
      <vt:lpstr>4) 가정방문</vt:lpstr>
      <vt:lpstr>4) 가정방문</vt:lpstr>
      <vt:lpstr>4) 가정방문</vt:lpstr>
      <vt:lpstr>5) 컴퓨터실 인터넷 설치</vt:lpstr>
      <vt:lpstr>5) 컴퓨터실 인터넷 설치</vt:lpstr>
      <vt:lpstr>※ 센터 활동의 의의</vt:lpstr>
      <vt:lpstr>슬라이드 29</vt:lpstr>
      <vt:lpstr>※ 활동 배경</vt:lpstr>
      <vt:lpstr>1) 쌀라아띠(센터 내 아동·청소년 교육)</vt:lpstr>
      <vt:lpstr>1) 쌀라아띠(센터 내 아동·청소년 교육)</vt:lpstr>
      <vt:lpstr>1) 쌀라아띠(센터 내 아동·청소년 교육)</vt:lpstr>
      <vt:lpstr>1) 쌀라아띠(센터 내 아동·청소년 교육)</vt:lpstr>
      <vt:lpstr>2) 쌈다아읏 고등학교</vt:lpstr>
      <vt:lpstr>2) 쌈다아읏 고등학교</vt:lpstr>
      <vt:lpstr>3) 시엠립 한글학교 </vt:lpstr>
      <vt:lpstr>3) 시엠립 한글학교</vt:lpstr>
      <vt:lpstr>3) 시엠립 한글학교</vt:lpstr>
      <vt:lpstr>4) 수상유치원</vt:lpstr>
      <vt:lpstr>4) 수상유치원</vt:lpstr>
      <vt:lpstr>4) 수상유치원</vt:lpstr>
      <vt:lpstr>※ 교육 활동의 의의</vt:lpstr>
      <vt:lpstr>슬라이드 44</vt:lpstr>
      <vt:lpstr>1. KB국민은행-다일 도서관 프로그램</vt:lpstr>
      <vt:lpstr>1. KB국민은행-다일 도서관 프로그램</vt:lpstr>
      <vt:lpstr>1. KB국민은행-다일 도서관 프로그램</vt:lpstr>
      <vt:lpstr>2. 쌀라아띠 2학기 개강</vt:lpstr>
      <vt:lpstr>2. 쌀라아띠 2학기 개강</vt:lpstr>
      <vt:lpstr>3. 위생교육</vt:lpstr>
      <vt:lpstr>3. 위생교육</vt:lpstr>
      <vt:lpstr>4. 라온아띠 집 짓기</vt:lpstr>
      <vt:lpstr>4. 라온아띠 집 짓기</vt:lpstr>
      <vt:lpstr>5. 놀이 프로그램</vt:lpstr>
      <vt:lpstr>5. 놀이 프로그램</vt:lpstr>
      <vt:lpstr>5. 놀이 프로그램</vt:lpstr>
      <vt:lpstr>6. 2010 라온아띠 배 배구대회</vt:lpstr>
      <vt:lpstr>6. 2010 라온아띠 배 배구대회</vt:lpstr>
      <vt:lpstr>슬라이드 59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2</cp:revision>
  <dcterms:created xsi:type="dcterms:W3CDTF">2010-06-01T14:31:15Z</dcterms:created>
  <dcterms:modified xsi:type="dcterms:W3CDTF">2010-06-01T14:37:52Z</dcterms:modified>
</cp:coreProperties>
</file>