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74" r:id="rId6"/>
    <p:sldId id="272" r:id="rId7"/>
    <p:sldId id="260" r:id="rId8"/>
    <p:sldId id="275" r:id="rId9"/>
    <p:sldId id="276" r:id="rId10"/>
    <p:sldId id="277" r:id="rId11"/>
    <p:sldId id="261" r:id="rId12"/>
    <p:sldId id="262" r:id="rId13"/>
    <p:sldId id="263" r:id="rId14"/>
    <p:sldId id="283" r:id="rId15"/>
    <p:sldId id="278" r:id="rId16"/>
    <p:sldId id="279" r:id="rId17"/>
    <p:sldId id="284" r:id="rId18"/>
    <p:sldId id="264" r:id="rId19"/>
    <p:sldId id="265" r:id="rId20"/>
    <p:sldId id="280" r:id="rId21"/>
    <p:sldId id="266" r:id="rId22"/>
    <p:sldId id="267" r:id="rId23"/>
    <p:sldId id="281" r:id="rId24"/>
    <p:sldId id="282" r:id="rId25"/>
    <p:sldId id="268" r:id="rId26"/>
    <p:sldId id="269" r:id="rId27"/>
    <p:sldId id="273" r:id="rId2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6699"/>
    <a:srgbClr val="FFFF00"/>
    <a:srgbClr val="0000FF"/>
    <a:srgbClr val="00FF00"/>
    <a:srgbClr val="FF3300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B3511-0ACF-486D-8B47-69A12650BB09}" type="datetimeFigureOut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AAFFE0-BC76-4256-9CB6-6D3D4AAA10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라온아띠</a:t>
            </a:r>
            <a:r>
              <a:rPr lang="ko-KR" altLang="en-US" dirty="0" smtClean="0"/>
              <a:t> </a:t>
            </a:r>
            <a:r>
              <a:rPr lang="en-US" altLang="ko-KR" dirty="0" smtClean="0"/>
              <a:t>3</a:t>
            </a:r>
            <a:r>
              <a:rPr lang="ko-KR" altLang="en-US" dirty="0" smtClean="0"/>
              <a:t>기 베트남팀의 구성원으로 강지혜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구재현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박자영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염나영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최종필 이상 </a:t>
            </a:r>
            <a:r>
              <a:rPr lang="en-US" altLang="ko-KR" dirty="0" smtClean="0"/>
              <a:t>5</a:t>
            </a:r>
            <a:r>
              <a:rPr lang="ko-KR" altLang="en-US" dirty="0" smtClean="0"/>
              <a:t>명입니다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AFFE0-BC76-4256-9CB6-6D3D4AAA1060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베트남 팀의 주요 활동 지역으로는 </a:t>
            </a:r>
            <a:r>
              <a:rPr lang="ko-KR" altLang="en-US" dirty="0" err="1" smtClean="0"/>
              <a:t>호치민시를</a:t>
            </a:r>
            <a:r>
              <a:rPr lang="ko-KR" altLang="en-US" dirty="0" smtClean="0"/>
              <a:t> 포함하여 인근의 </a:t>
            </a:r>
            <a:r>
              <a:rPr lang="ko-KR" altLang="en-US" dirty="0" err="1" smtClean="0"/>
              <a:t>동나이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메콩강</a:t>
            </a:r>
            <a:r>
              <a:rPr lang="ko-KR" altLang="en-US" baseline="0" dirty="0" smtClean="0"/>
              <a:t> 지역이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AFFE0-BC76-4256-9CB6-6D3D4AAA1060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활동 내용을 요약하면 </a:t>
            </a:r>
            <a:r>
              <a:rPr lang="en-US" altLang="ko-KR" dirty="0" smtClean="0"/>
              <a:t>3</a:t>
            </a:r>
            <a:r>
              <a:rPr lang="ko-KR" altLang="en-US" dirty="0" smtClean="0"/>
              <a:t>월은 현지 적응 및 언어배우기</a:t>
            </a:r>
            <a:r>
              <a:rPr lang="en-US" altLang="ko-KR" dirty="0" smtClean="0"/>
              <a:t>, 4</a:t>
            </a:r>
            <a:r>
              <a:rPr lang="ko-KR" altLang="en-US" dirty="0" smtClean="0"/>
              <a:t>월과 </a:t>
            </a:r>
            <a:r>
              <a:rPr lang="en-US" altLang="ko-KR" dirty="0" smtClean="0"/>
              <a:t>5</a:t>
            </a:r>
            <a:r>
              <a:rPr lang="ko-KR" altLang="en-US" dirty="0" smtClean="0"/>
              <a:t>월은 유치원에서 보조교사</a:t>
            </a:r>
            <a:r>
              <a:rPr lang="en-US" altLang="ko-KR" dirty="0" smtClean="0"/>
              <a:t>, 6</a:t>
            </a:r>
            <a:r>
              <a:rPr lang="ko-KR" altLang="en-US" dirty="0" smtClean="0"/>
              <a:t>월은 장애인 클럽</a:t>
            </a:r>
            <a:r>
              <a:rPr lang="en-US" altLang="ko-KR" dirty="0" smtClean="0"/>
              <a:t>, </a:t>
            </a:r>
            <a:r>
              <a:rPr lang="ko-KR" altLang="en-US" dirty="0" smtClean="0"/>
              <a:t>워크캠프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병원에서의 활동</a:t>
            </a:r>
            <a:endParaRPr lang="en-US" altLang="ko-KR" dirty="0" smtClean="0"/>
          </a:p>
          <a:p>
            <a:r>
              <a:rPr lang="en-US" altLang="ko-KR" dirty="0" smtClean="0"/>
              <a:t>7</a:t>
            </a:r>
            <a:r>
              <a:rPr lang="ko-KR" altLang="en-US" dirty="0" smtClean="0"/>
              <a:t>월에는 직업 훈련 학교와 장애인 클럽이 있었습니다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AFFE0-BC76-4256-9CB6-6D3D4AAA1060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87C97-2F80-4C16-B434-C59B31685E5A}" type="datetime1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71A8E-E905-42F1-8A2C-65BAB6F1EE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/>
            </a:lvl1pPr>
          </a:lstStyle>
          <a:p>
            <a:r>
              <a:rPr lang="ko-KR" altLang="en-US" dirty="0" smtClean="0"/>
              <a:t>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47753-5DDD-4830-B373-DB39F7371F4A}" type="datetime1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71A8E-E905-42F1-8A2C-65BAB6F1EE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EFBAD-F532-483C-B31D-385EF18F3BFC}" type="datetime1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71A8E-E905-42F1-8A2C-65BAB6F1EE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CD625-B4C1-4574-A8DD-BE4A5420CC4B}" type="datetime1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71A8E-E905-42F1-8A2C-65BAB6F1EE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0BDE-7430-4F96-90C1-3BCC18ED0609}" type="datetime1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71A8E-E905-42F1-8A2C-65BAB6F1EE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D7AA-8F32-4BBC-A18F-F4FC2D7664C6}" type="datetime1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71A8E-E905-42F1-8A2C-65BAB6F1EE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E00CD-4171-4B06-BB00-6EEE0479858C}" type="datetime1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71A8E-E905-42F1-8A2C-65BAB6F1EE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B1C3-FB0A-45FF-AC2F-A727F203710D}" type="datetime1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71A8E-E905-42F1-8A2C-65BAB6F1EE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21B30-257D-4E27-A408-EA895E508997}" type="datetime1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71A8E-E905-42F1-8A2C-65BAB6F1EE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7DD94-FE91-433B-90D2-C25E9BCE9B50}" type="datetime1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71A8E-E905-42F1-8A2C-65BAB6F1EE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5D95-42FB-43B3-AE4F-2F60CBDF8A67}" type="datetime1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71A8E-E905-42F1-8A2C-65BAB6F1EE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E4263-96B2-426D-89C3-677CEDBA7CCA}" type="datetime1">
              <a:rPr lang="ko-KR" altLang="en-US" smtClean="0"/>
              <a:pPr/>
              <a:t>2010-08-11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71A8E-E905-42F1-8A2C-65BAB6F1EE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온아띠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276872"/>
            <a:ext cx="4439985" cy="2049224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611560" y="3861048"/>
            <a:ext cx="8532440" cy="2564904"/>
            <a:chOff x="611560" y="3861048"/>
            <a:chExt cx="8532440" cy="2564904"/>
          </a:xfrm>
        </p:grpSpPr>
        <p:pic>
          <p:nvPicPr>
            <p:cNvPr id="7" name="그림 6" descr="vn_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04263" y="3861048"/>
              <a:ext cx="3839737" cy="2564904"/>
            </a:xfrm>
            <a:prstGeom prst="wav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7" name="직사각형 16"/>
            <p:cNvSpPr/>
            <p:nvPr/>
          </p:nvSpPr>
          <p:spPr>
            <a:xfrm>
              <a:off x="611560" y="4581128"/>
              <a:ext cx="4637808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ko-KR" sz="8000" b="1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latin typeface="Vladimir Script" pitchFamily="66" charset="0"/>
                </a:rPr>
                <a:t>in Viet Nam</a:t>
              </a:r>
              <a:endParaRPr lang="en-US" altLang="ko-KR" sz="8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Vladimir Script" pitchFamily="66" charset="0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0" y="404664"/>
            <a:ext cx="8512502" cy="2914585"/>
            <a:chOff x="0" y="404664"/>
            <a:chExt cx="8512502" cy="2914585"/>
          </a:xfrm>
        </p:grpSpPr>
        <p:pic>
          <p:nvPicPr>
            <p:cNvPr id="14" name="그림 13" descr="1394979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04664"/>
              <a:ext cx="3810000" cy="2857500"/>
            </a:xfrm>
            <a:prstGeom prst="wave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8" name="직사각형 17"/>
            <p:cNvSpPr/>
            <p:nvPr/>
          </p:nvSpPr>
          <p:spPr>
            <a:xfrm>
              <a:off x="4572000" y="764704"/>
              <a:ext cx="3940502" cy="255454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ko-KR" sz="8000" b="1" dirty="0" err="1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latin typeface="Vladimir Script" pitchFamily="66" charset="0"/>
                </a:rPr>
                <a:t>Raon</a:t>
              </a:r>
              <a:r>
                <a:rPr lang="en-US" altLang="ko-KR" sz="8000" b="1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latin typeface="Vladimir Script" pitchFamily="66" charset="0"/>
                </a:rPr>
                <a:t> </a:t>
              </a:r>
              <a:r>
                <a:rPr lang="en-US" altLang="ko-KR" sz="8000" b="1" dirty="0" err="1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latin typeface="Vladimir Script" pitchFamily="66" charset="0"/>
                </a:rPr>
                <a:t>Atti</a:t>
              </a:r>
              <a:endParaRPr lang="en-US" altLang="ko-KR" sz="8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endParaRPr>
            </a:p>
            <a:p>
              <a:pPr algn="ctr"/>
              <a:r>
                <a:rPr lang="en-US" altLang="ko-KR" sz="8000" b="1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latin typeface="Vladimir Script" pitchFamily="66" charset="0"/>
                </a:rPr>
                <a:t>3rd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8" dur="123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9" dur="123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20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21" dur="123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22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547664" y="404664"/>
            <a:ext cx="2376264" cy="2430269"/>
            <a:chOff x="4932040" y="1556792"/>
            <a:chExt cx="3240360" cy="4158461"/>
          </a:xfrm>
        </p:grpSpPr>
        <p:pic>
          <p:nvPicPr>
            <p:cNvPr id="6" name="그림 11" descr="중국.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2040" y="1556792"/>
              <a:ext cx="3240360" cy="4158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그림 6" descr="vn_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1207509">
              <a:off x="5230477" y="3958174"/>
              <a:ext cx="1506040" cy="1107012"/>
            </a:xfrm>
            <a:prstGeom prst="parallelogram">
              <a:avLst>
                <a:gd name="adj" fmla="val 30419"/>
              </a:avLst>
            </a:prstGeom>
          </p:spPr>
        </p:pic>
      </p:grpSp>
      <p:pic>
        <p:nvPicPr>
          <p:cNvPr id="8" name="그림 8" descr="한국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8487" y="3645024"/>
            <a:ext cx="271551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gradFill>
                  <a:gsLst>
                    <a:gs pos="32000">
                      <a:srgbClr val="FFFF00"/>
                    </a:gs>
                    <a:gs pos="2000">
                      <a:srgbClr val="FFFF00"/>
                    </a:gs>
                    <a:gs pos="69000">
                      <a:schemeClr val="bg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Contents</a:t>
            </a:r>
            <a:endParaRPr lang="ko-KR" altLang="en-US" sz="6000" b="1" dirty="0" smtClean="0">
              <a:gradFill>
                <a:gsLst>
                  <a:gs pos="32000">
                    <a:srgbClr val="FFFF00"/>
                  </a:gs>
                  <a:gs pos="2000">
                    <a:srgbClr val="FFFF00"/>
                  </a:gs>
                  <a:gs pos="69000">
                    <a:schemeClr val="bg1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2771800" y="2708920"/>
            <a:ext cx="4352474" cy="2436078"/>
            <a:chOff x="2771800" y="2708920"/>
            <a:chExt cx="4352474" cy="2436078"/>
          </a:xfrm>
        </p:grpSpPr>
        <p:sp>
          <p:nvSpPr>
            <p:cNvPr id="13" name="직사각형 12"/>
            <p:cNvSpPr/>
            <p:nvPr/>
          </p:nvSpPr>
          <p:spPr>
            <a:xfrm>
              <a:off x="2771800" y="2708920"/>
              <a:ext cx="4352474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4000" b="1" dirty="0" smtClean="0">
                  <a:solidFill>
                    <a:srgbClr val="77933C"/>
                  </a:solidFill>
                  <a:latin typeface="Tahoma" pitchFamily="34" charset="0"/>
                  <a:ea typeface="맑은 고딕" pitchFamily="50" charset="-127"/>
                  <a:cs typeface="Tahoma" pitchFamily="34" charset="0"/>
                </a:rPr>
                <a:t>1. </a:t>
              </a:r>
              <a:r>
                <a:rPr lang="ko-KR" altLang="en-US" sz="4000" b="1" dirty="0" smtClean="0">
                  <a:solidFill>
                    <a:srgbClr val="77933C"/>
                  </a:solidFill>
                  <a:latin typeface="Tahoma" pitchFamily="34" charset="0"/>
                  <a:ea typeface="맑은 고딕" pitchFamily="50" charset="-127"/>
                  <a:cs typeface="Tahoma" pitchFamily="34" charset="0"/>
                </a:rPr>
                <a:t>베트남 팀 소개 </a:t>
              </a:r>
              <a:endParaRPr lang="en-US" altLang="ko-KR" sz="4000" b="1" dirty="0">
                <a:solidFill>
                  <a:srgbClr val="77933C"/>
                </a:solidFill>
                <a:latin typeface="Tahoma" pitchFamily="34" charset="0"/>
                <a:ea typeface="맑은 고딕" pitchFamily="50" charset="-127"/>
                <a:cs typeface="Tahoma" pitchFamily="34" charset="0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771800" y="3573016"/>
              <a:ext cx="317586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4000" b="1" dirty="0" smtClean="0">
                  <a:solidFill>
                    <a:srgbClr val="77933C"/>
                  </a:solidFill>
                  <a:latin typeface="Tahoma" pitchFamily="34" charset="0"/>
                  <a:ea typeface="맑은 고딕" pitchFamily="50" charset="-127"/>
                  <a:cs typeface="Tahoma" pitchFamily="34" charset="0"/>
                </a:rPr>
                <a:t>2. </a:t>
              </a:r>
              <a:r>
                <a:rPr lang="ko-KR" altLang="en-US" sz="4000" b="1" dirty="0" smtClean="0">
                  <a:solidFill>
                    <a:srgbClr val="77933C"/>
                  </a:solidFill>
                  <a:latin typeface="Tahoma" pitchFamily="34" charset="0"/>
                  <a:ea typeface="맑은 고딕" pitchFamily="50" charset="-127"/>
                  <a:cs typeface="Tahoma" pitchFamily="34" charset="0"/>
                </a:rPr>
                <a:t>활동 내용 </a:t>
              </a:r>
              <a:endParaRPr lang="en-US" altLang="ko-KR" sz="4000" b="1" dirty="0">
                <a:solidFill>
                  <a:srgbClr val="77933C"/>
                </a:solidFill>
                <a:latin typeface="Tahoma" pitchFamily="34" charset="0"/>
                <a:ea typeface="맑은 고딕" pitchFamily="50" charset="-127"/>
                <a:cs typeface="Tahoma" pitchFamily="34" charset="0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771800" y="4437112"/>
              <a:ext cx="251222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4000" b="1" dirty="0" smtClean="0">
                  <a:solidFill>
                    <a:srgbClr val="77933C"/>
                  </a:solidFill>
                  <a:latin typeface="Tahoma" pitchFamily="34" charset="0"/>
                  <a:ea typeface="맑은 고딕" pitchFamily="50" charset="-127"/>
                  <a:cs typeface="Tahoma" pitchFamily="34" charset="0"/>
                </a:rPr>
                <a:t>3. </a:t>
              </a:r>
              <a:r>
                <a:rPr lang="ko-KR" altLang="en-US" sz="4000" b="1" dirty="0" smtClean="0">
                  <a:solidFill>
                    <a:srgbClr val="77933C"/>
                  </a:solidFill>
                  <a:latin typeface="Tahoma" pitchFamily="34" charset="0"/>
                  <a:ea typeface="맑은 고딕" pitchFamily="50" charset="-127"/>
                  <a:cs typeface="Tahoma" pitchFamily="34" charset="0"/>
                </a:rPr>
                <a:t>마무리 </a:t>
              </a:r>
              <a:endParaRPr lang="en-US" altLang="ko-KR" sz="4000" b="1" dirty="0">
                <a:solidFill>
                  <a:srgbClr val="77933C"/>
                </a:solidFill>
                <a:latin typeface="Tahoma" pitchFamily="34" charset="0"/>
                <a:ea typeface="맑은 고딕" pitchFamily="50" charset="-127"/>
                <a:cs typeface="Tahom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1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80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Raon</a:t>
            </a:r>
            <a:r>
              <a:rPr lang="en-US" altLang="ko-KR" sz="8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 </a:t>
            </a:r>
            <a:r>
              <a:rPr lang="en-US" altLang="ko-KR" sz="80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Atti</a:t>
            </a:r>
            <a:r>
              <a:rPr lang="en-US" altLang="ko-KR" sz="8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 3rd</a:t>
            </a:r>
          </a:p>
        </p:txBody>
      </p:sp>
      <p:pic>
        <p:nvPicPr>
          <p:cNvPr id="7" name="그림 8" descr="한국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4941168"/>
            <a:ext cx="1475656" cy="1330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그룹 16"/>
          <p:cNvGrpSpPr/>
          <p:nvPr/>
        </p:nvGrpSpPr>
        <p:grpSpPr>
          <a:xfrm>
            <a:off x="251520" y="1268760"/>
            <a:ext cx="7206029" cy="4729881"/>
            <a:chOff x="251520" y="1268760"/>
            <a:chExt cx="7206029" cy="4729881"/>
          </a:xfrm>
        </p:grpSpPr>
        <p:pic>
          <p:nvPicPr>
            <p:cNvPr id="9" name="그림 8" descr="사본 -3rd all my love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520" y="1268760"/>
              <a:ext cx="3888431" cy="2580946"/>
            </a:xfrm>
            <a:prstGeom prst="rect">
              <a:avLst/>
            </a:prstGeom>
            <a:ln>
              <a:noFill/>
            </a:ln>
            <a:effectLst>
              <a:reflection blurRad="6350" stA="50000" endA="300" endPos="90000" dir="5400000" sy="-100000" algn="bl" rotWithShape="0"/>
              <a:softEdge rad="112500"/>
            </a:effectLst>
          </p:spPr>
        </p:pic>
        <p:grpSp>
          <p:nvGrpSpPr>
            <p:cNvPr id="16" name="그룹 15"/>
            <p:cNvGrpSpPr/>
            <p:nvPr/>
          </p:nvGrpSpPr>
          <p:grpSpPr>
            <a:xfrm>
              <a:off x="4788024" y="1268760"/>
              <a:ext cx="2669525" cy="4729881"/>
              <a:chOff x="4788024" y="1268760"/>
              <a:chExt cx="2669525" cy="4729881"/>
            </a:xfrm>
          </p:grpSpPr>
          <p:sp>
            <p:nvSpPr>
              <p:cNvPr id="11" name="직사각형 10"/>
              <p:cNvSpPr/>
              <p:nvPr/>
            </p:nvSpPr>
            <p:spPr>
              <a:xfrm>
                <a:off x="4788024" y="1268760"/>
                <a:ext cx="1877437" cy="76944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>
                    <a:rot lat="0" lon="0" rev="0"/>
                  </a:camera>
                  <a:lightRig rig="contrasting" dir="t">
                    <a:rot lat="0" lon="0" rev="4500000"/>
                  </a:lightRig>
                </a:scene3d>
                <a:sp3d contourW="6350" prstMaterial="metal">
                  <a:bevelT w="127000" h="31750" prst="relaxedInset"/>
                  <a:contourClr>
                    <a:schemeClr val="accent1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ko-KR" altLang="en-US" sz="4400" b="1" cap="all" spc="0" dirty="0" smtClean="0">
                    <a:ln w="0"/>
                    <a:gradFill flip="none">
                      <a:gsLst>
                        <a:gs pos="0">
                          <a:schemeClr val="accent1">
                            <a:tint val="75000"/>
                            <a:shade val="75000"/>
                            <a:satMod val="170000"/>
                          </a:schemeClr>
                        </a:gs>
                        <a:gs pos="49000">
                          <a:schemeClr val="accent1">
                            <a:tint val="88000"/>
                            <a:shade val="65000"/>
                            <a:satMod val="172000"/>
                          </a:schemeClr>
                        </a:gs>
                        <a:gs pos="50000">
                          <a:schemeClr val="accent1">
                            <a:shade val="65000"/>
                            <a:satMod val="130000"/>
                          </a:schemeClr>
                        </a:gs>
                        <a:gs pos="92000">
                          <a:schemeClr val="accent1">
                            <a:shade val="50000"/>
                            <a:satMod val="120000"/>
                          </a:schemeClr>
                        </a:gs>
                        <a:gs pos="100000">
                          <a:schemeClr val="accent1">
                            <a:shade val="48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50000" endPos="50000" dist="5000" dir="5400000" sy="-100000" rotWithShape="0"/>
                    </a:effectLst>
                    <a:latin typeface="Arial Black" pitchFamily="34" charset="0"/>
                  </a:rPr>
                  <a:t>강지혜</a:t>
                </a:r>
                <a:endParaRPr lang="en-US" altLang="ko-KR" sz="4400" b="1" cap="all" spc="0" dirty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endParaRPr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5508104" y="2204864"/>
                <a:ext cx="1877437" cy="76944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>
                    <a:rot lat="0" lon="0" rev="0"/>
                  </a:camera>
                  <a:lightRig rig="contrasting" dir="t">
                    <a:rot lat="0" lon="0" rev="4500000"/>
                  </a:lightRig>
                </a:scene3d>
                <a:sp3d contourW="6350" prstMaterial="metal">
                  <a:bevelT w="127000" h="31750" prst="relaxedInset"/>
                  <a:contourClr>
                    <a:schemeClr val="accent1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ko-KR" altLang="en-US" sz="4400" b="1" cap="all" dirty="0" smtClean="0">
                    <a:ln w="0"/>
                    <a:gradFill flip="none">
                      <a:gsLst>
                        <a:gs pos="0">
                          <a:schemeClr val="accent1">
                            <a:tint val="75000"/>
                            <a:shade val="75000"/>
                            <a:satMod val="170000"/>
                          </a:schemeClr>
                        </a:gs>
                        <a:gs pos="49000">
                          <a:schemeClr val="accent1">
                            <a:tint val="88000"/>
                            <a:shade val="65000"/>
                            <a:satMod val="172000"/>
                          </a:schemeClr>
                        </a:gs>
                        <a:gs pos="50000">
                          <a:schemeClr val="accent1">
                            <a:shade val="65000"/>
                            <a:satMod val="130000"/>
                          </a:schemeClr>
                        </a:gs>
                        <a:gs pos="92000">
                          <a:schemeClr val="accent1">
                            <a:shade val="50000"/>
                            <a:satMod val="120000"/>
                          </a:schemeClr>
                        </a:gs>
                        <a:gs pos="100000">
                          <a:schemeClr val="accent1">
                            <a:shade val="48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50000" endPos="50000" dist="5000" dir="5400000" sy="-100000" rotWithShape="0"/>
                    </a:effectLst>
                    <a:latin typeface="Arial Black" pitchFamily="34" charset="0"/>
                  </a:rPr>
                  <a:t>구재현</a:t>
                </a:r>
                <a:endParaRPr lang="en-US" altLang="ko-KR" sz="4400" b="1" cap="all" spc="0" dirty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4788024" y="3212976"/>
                <a:ext cx="1877437" cy="76944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>
                    <a:rot lat="0" lon="0" rev="0"/>
                  </a:camera>
                  <a:lightRig rig="contrasting" dir="t">
                    <a:rot lat="0" lon="0" rev="4500000"/>
                  </a:lightRig>
                </a:scene3d>
                <a:sp3d contourW="6350" prstMaterial="metal">
                  <a:bevelT w="127000" h="31750" prst="relaxedInset"/>
                  <a:contourClr>
                    <a:schemeClr val="accent1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ko-KR" altLang="en-US" sz="4400" b="1" cap="all" dirty="0" smtClean="0">
                    <a:ln w="0"/>
                    <a:gradFill flip="none">
                      <a:gsLst>
                        <a:gs pos="0">
                          <a:schemeClr val="accent1">
                            <a:tint val="75000"/>
                            <a:shade val="75000"/>
                            <a:satMod val="170000"/>
                          </a:schemeClr>
                        </a:gs>
                        <a:gs pos="49000">
                          <a:schemeClr val="accent1">
                            <a:tint val="88000"/>
                            <a:shade val="65000"/>
                            <a:satMod val="172000"/>
                          </a:schemeClr>
                        </a:gs>
                        <a:gs pos="50000">
                          <a:schemeClr val="accent1">
                            <a:shade val="65000"/>
                            <a:satMod val="130000"/>
                          </a:schemeClr>
                        </a:gs>
                        <a:gs pos="92000">
                          <a:schemeClr val="accent1">
                            <a:shade val="50000"/>
                            <a:satMod val="120000"/>
                          </a:schemeClr>
                        </a:gs>
                        <a:gs pos="100000">
                          <a:schemeClr val="accent1">
                            <a:shade val="48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50000" endPos="50000" dist="5000" dir="5400000" sy="-100000" rotWithShape="0"/>
                    </a:effectLst>
                    <a:latin typeface="Arial Black" pitchFamily="34" charset="0"/>
                  </a:rPr>
                  <a:t>박자영</a:t>
                </a:r>
                <a:endParaRPr lang="en-US" altLang="ko-KR" sz="4400" b="1" cap="all" spc="0" dirty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endParaRPr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4788024" y="5229200"/>
                <a:ext cx="1877437" cy="76944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>
                    <a:rot lat="0" lon="0" rev="0"/>
                  </a:camera>
                  <a:lightRig rig="contrasting" dir="t">
                    <a:rot lat="0" lon="0" rev="4500000"/>
                  </a:lightRig>
                </a:scene3d>
                <a:sp3d contourW="6350" prstMaterial="metal">
                  <a:bevelT w="127000" h="31750" prst="relaxedInset"/>
                  <a:contourClr>
                    <a:schemeClr val="accent1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ko-KR" altLang="en-US" sz="4400" b="1" cap="all" dirty="0" smtClean="0">
                    <a:ln w="0"/>
                    <a:gradFill flip="none">
                      <a:gsLst>
                        <a:gs pos="0">
                          <a:schemeClr val="accent1">
                            <a:tint val="75000"/>
                            <a:shade val="75000"/>
                            <a:satMod val="170000"/>
                          </a:schemeClr>
                        </a:gs>
                        <a:gs pos="49000">
                          <a:schemeClr val="accent1">
                            <a:tint val="88000"/>
                            <a:shade val="65000"/>
                            <a:satMod val="172000"/>
                          </a:schemeClr>
                        </a:gs>
                        <a:gs pos="50000">
                          <a:schemeClr val="accent1">
                            <a:shade val="65000"/>
                            <a:satMod val="130000"/>
                          </a:schemeClr>
                        </a:gs>
                        <a:gs pos="92000">
                          <a:schemeClr val="accent1">
                            <a:shade val="50000"/>
                            <a:satMod val="120000"/>
                          </a:schemeClr>
                        </a:gs>
                        <a:gs pos="100000">
                          <a:schemeClr val="accent1">
                            <a:shade val="48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50000" endPos="50000" dist="5000" dir="5400000" sy="-100000" rotWithShape="0"/>
                    </a:effectLst>
                    <a:latin typeface="Arial Black" pitchFamily="34" charset="0"/>
                  </a:rPr>
                  <a:t>최종필</a:t>
                </a:r>
                <a:endParaRPr lang="en-US" altLang="ko-KR" sz="4400" b="1" cap="all" spc="0" dirty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endParaRP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5580112" y="4221088"/>
                <a:ext cx="1877437" cy="76944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>
                    <a:rot lat="0" lon="0" rev="0"/>
                  </a:camera>
                  <a:lightRig rig="contrasting" dir="t">
                    <a:rot lat="0" lon="0" rev="4500000"/>
                  </a:lightRig>
                </a:scene3d>
                <a:sp3d contourW="6350" prstMaterial="metal">
                  <a:bevelT w="127000" h="31750" prst="relaxedInset"/>
                  <a:contourClr>
                    <a:schemeClr val="accent1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ko-KR" altLang="en-US" sz="4400" b="1" cap="all" dirty="0" smtClean="0">
                    <a:ln w="0"/>
                    <a:gradFill flip="none">
                      <a:gsLst>
                        <a:gs pos="0">
                          <a:schemeClr val="accent1">
                            <a:tint val="75000"/>
                            <a:shade val="75000"/>
                            <a:satMod val="170000"/>
                          </a:schemeClr>
                        </a:gs>
                        <a:gs pos="49000">
                          <a:schemeClr val="accent1">
                            <a:tint val="88000"/>
                            <a:shade val="65000"/>
                            <a:satMod val="172000"/>
                          </a:schemeClr>
                        </a:gs>
                        <a:gs pos="50000">
                          <a:schemeClr val="accent1">
                            <a:shade val="65000"/>
                            <a:satMod val="130000"/>
                          </a:schemeClr>
                        </a:gs>
                        <a:gs pos="92000">
                          <a:schemeClr val="accent1">
                            <a:shade val="50000"/>
                            <a:satMod val="120000"/>
                          </a:schemeClr>
                        </a:gs>
                        <a:gs pos="100000">
                          <a:schemeClr val="accent1">
                            <a:shade val="48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50000" endPos="50000" dist="5000" dir="5400000" sy="-100000" rotWithShape="0"/>
                    </a:effectLst>
                    <a:latin typeface="Arial Black" pitchFamily="34" charset="0"/>
                  </a:rPr>
                  <a:t>염나영</a:t>
                </a:r>
                <a:endParaRPr lang="en-US" altLang="ko-KR" sz="4400" b="1" cap="all" spc="0" dirty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  <a:latin typeface="Arial Black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6" name="그림 11" descr="중국.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그림 6" descr="vn_0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  <p:sp>
        <p:nvSpPr>
          <p:cNvPr id="12" name="직사각형 11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활동 지역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467544" y="1412776"/>
            <a:ext cx="5688632" cy="4896544"/>
            <a:chOff x="1476375" y="1700213"/>
            <a:chExt cx="5976938" cy="5157787"/>
          </a:xfrm>
        </p:grpSpPr>
        <p:sp>
          <p:nvSpPr>
            <p:cNvPr id="42" name="Oval 4"/>
            <p:cNvSpPr>
              <a:spLocks noChangeArrowheads="1"/>
            </p:cNvSpPr>
            <p:nvPr/>
          </p:nvSpPr>
          <p:spPr bwMode="auto">
            <a:xfrm>
              <a:off x="1476375" y="1700213"/>
              <a:ext cx="3168650" cy="3022600"/>
            </a:xfrm>
            <a:prstGeom prst="ellipse">
              <a:avLst/>
            </a:prstGeom>
            <a:solidFill>
              <a:srgbClr val="FFFF99">
                <a:alpha val="56000"/>
              </a:srgbClr>
            </a:solidFill>
            <a:ln w="9525" algn="ctr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99"/>
              </a:extrusionClr>
            </a:sp3d>
          </p:spPr>
          <p:txBody>
            <a:bodyPr wrap="none" anchor="ctr">
              <a:flatTx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Oval 6"/>
            <p:cNvSpPr>
              <a:spLocks noChangeArrowheads="1"/>
            </p:cNvSpPr>
            <p:nvPr/>
          </p:nvSpPr>
          <p:spPr bwMode="auto">
            <a:xfrm>
              <a:off x="4284663" y="1700213"/>
              <a:ext cx="3168650" cy="3024187"/>
            </a:xfrm>
            <a:prstGeom prst="ellipse">
              <a:avLst/>
            </a:prstGeom>
            <a:solidFill>
              <a:srgbClr val="FFCC99">
                <a:alpha val="59000"/>
              </a:srgbClr>
            </a:solidFill>
            <a:ln w="9525" algn="ctr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CC99"/>
              </a:extrusionClr>
            </a:sp3d>
          </p:spPr>
          <p:txBody>
            <a:bodyPr wrap="none" anchor="ctr">
              <a:flatTx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Oval 7"/>
            <p:cNvSpPr>
              <a:spLocks noChangeArrowheads="1"/>
            </p:cNvSpPr>
            <p:nvPr/>
          </p:nvSpPr>
          <p:spPr bwMode="auto">
            <a:xfrm>
              <a:off x="2843213" y="3906838"/>
              <a:ext cx="3168650" cy="2951162"/>
            </a:xfrm>
            <a:prstGeom prst="ellipse">
              <a:avLst/>
            </a:prstGeom>
            <a:solidFill>
              <a:srgbClr val="339966">
                <a:alpha val="41000"/>
              </a:srgbClr>
            </a:solidFill>
            <a:ln w="9525" algn="ctr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9966"/>
              </a:extrusionClr>
            </a:sp3d>
          </p:spPr>
          <p:txBody>
            <a:bodyPr wrap="none" anchor="b">
              <a:flatTx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195736" y="2708920"/>
              <a:ext cx="1872208" cy="724349"/>
            </a:xfrm>
            <a:prstGeom prst="rect">
              <a:avLst/>
            </a:prstGeom>
            <a:noFill/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ko-KR" altLang="en-US" sz="4000" b="1" dirty="0" err="1" smtClean="0"/>
                <a:t>호치민</a:t>
              </a:r>
              <a:endParaRPr lang="en-US" altLang="ko-KR" sz="4000" b="1" dirty="0" smtClean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148064" y="2708920"/>
              <a:ext cx="1872208" cy="724349"/>
            </a:xfrm>
            <a:prstGeom prst="rect">
              <a:avLst/>
            </a:prstGeom>
            <a:noFill/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ko-KR" altLang="en-US" sz="4000" b="1" dirty="0" err="1" smtClean="0"/>
                <a:t>동나이</a:t>
              </a:r>
              <a:endParaRPr lang="en-US" altLang="ko-KR" sz="4000" b="1" dirty="0" smtClean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635896" y="5013176"/>
              <a:ext cx="1872208" cy="724349"/>
            </a:xfrm>
            <a:prstGeom prst="rect">
              <a:avLst/>
            </a:prstGeom>
            <a:noFill/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ko-KR" altLang="en-US" sz="4000" b="1" dirty="0" err="1" smtClean="0"/>
                <a:t>메콩강</a:t>
              </a:r>
              <a:endParaRPr lang="en-US" altLang="ko-KR" sz="4000" b="1" dirty="0" smtClean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444208" y="2852936"/>
            <a:ext cx="2520280" cy="1569660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2010.03.03</a:t>
            </a:r>
          </a:p>
          <a:p>
            <a:pPr algn="ctr"/>
            <a:r>
              <a:rPr lang="en-US" altLang="ko-KR" sz="3200" b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~</a:t>
            </a:r>
          </a:p>
          <a:p>
            <a:pPr algn="ctr"/>
            <a:r>
              <a:rPr lang="en-US" altLang="ko-KR" sz="3200" b="1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2010.08.03</a:t>
            </a:r>
            <a:endParaRPr lang="ko-KR" altLang="en-US" sz="3200" b="1" dirty="0"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967367" y="2203053"/>
            <a:ext cx="7277041" cy="936625"/>
          </a:xfrm>
          <a:prstGeom prst="homePlate">
            <a:avLst>
              <a:gd name="adj" fmla="val 64755"/>
            </a:avLst>
          </a:prstGeom>
          <a:solidFill>
            <a:srgbClr val="3366FF">
              <a:alpha val="30000"/>
            </a:srgbClr>
          </a:solidFill>
          <a:ln w="9525" algn="ctr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ko-KR" altLang="en-US" sz="2800" b="1" dirty="0" err="1" smtClean="0"/>
              <a:t>호치민</a:t>
            </a:r>
            <a:r>
              <a:rPr lang="ko-KR" altLang="en-US" sz="2800" b="1" dirty="0" smtClean="0"/>
              <a:t> </a:t>
            </a:r>
            <a:r>
              <a:rPr lang="en-US" altLang="ko-KR" sz="2800" b="1" dirty="0" smtClean="0"/>
              <a:t>: 3</a:t>
            </a:r>
            <a:r>
              <a:rPr lang="ko-KR" altLang="en-US" sz="2800" b="1" dirty="0" smtClean="0"/>
              <a:t>월 및 </a:t>
            </a:r>
            <a:r>
              <a:rPr lang="en-US" altLang="ko-KR" sz="2800" b="1" dirty="0" smtClean="0"/>
              <a:t>6~7</a:t>
            </a:r>
            <a:r>
              <a:rPr lang="ko-KR" altLang="en-US" sz="2800" b="1" dirty="0" smtClean="0"/>
              <a:t>월</a:t>
            </a:r>
            <a:endParaRPr lang="ko-KR" altLang="en-US" sz="2800" b="1" dirty="0"/>
          </a:p>
        </p:txBody>
      </p:sp>
      <p:sp>
        <p:nvSpPr>
          <p:cNvPr id="6" name="AutoShape 11"/>
          <p:cNvSpPr>
            <a:spLocks noChangeArrowheads="1"/>
          </p:cNvSpPr>
          <p:nvPr/>
        </p:nvSpPr>
        <p:spPr bwMode="auto">
          <a:xfrm>
            <a:off x="1259632" y="3427016"/>
            <a:ext cx="6552728" cy="936625"/>
          </a:xfrm>
          <a:prstGeom prst="homePlate">
            <a:avLst>
              <a:gd name="adj" fmla="val 64755"/>
            </a:avLst>
          </a:prstGeom>
          <a:solidFill>
            <a:srgbClr val="00CCFF">
              <a:alpha val="33000"/>
            </a:srgbClr>
          </a:solidFill>
          <a:ln w="9525" algn="ctr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ko-KR" altLang="en-US" sz="2800" b="1" dirty="0" err="1" smtClean="0"/>
              <a:t>동나이</a:t>
            </a:r>
            <a:r>
              <a:rPr lang="ko-KR" altLang="en-US" sz="2800" b="1" dirty="0" smtClean="0"/>
              <a:t> </a:t>
            </a:r>
            <a:r>
              <a:rPr lang="en-US" altLang="ko-KR" sz="2800" b="1" dirty="0" smtClean="0"/>
              <a:t>: 4~5</a:t>
            </a:r>
            <a:r>
              <a:rPr lang="ko-KR" altLang="en-US" sz="2800" b="1" dirty="0" smtClean="0"/>
              <a:t>월</a:t>
            </a:r>
            <a:endParaRPr lang="ko-KR" altLang="en-US" sz="2800" b="1" dirty="0"/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1547664" y="4581128"/>
            <a:ext cx="5904656" cy="1079500"/>
          </a:xfrm>
          <a:prstGeom prst="homePlate">
            <a:avLst>
              <a:gd name="adj" fmla="val 56661"/>
            </a:avLst>
          </a:prstGeom>
          <a:solidFill>
            <a:srgbClr val="333399">
              <a:alpha val="39999"/>
            </a:srgbClr>
          </a:solidFill>
          <a:ln w="9525" algn="ctr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3399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ko-KR" altLang="en-US" sz="2800" b="1" dirty="0" err="1" smtClean="0"/>
              <a:t>메콩강</a:t>
            </a:r>
            <a:r>
              <a:rPr lang="ko-KR" altLang="en-US" sz="2800" b="1" dirty="0" smtClean="0"/>
              <a:t> </a:t>
            </a:r>
            <a:r>
              <a:rPr lang="en-US" altLang="ko-KR" sz="2800" b="1" dirty="0" smtClean="0"/>
              <a:t>: 6</a:t>
            </a:r>
            <a:r>
              <a:rPr lang="ko-KR" altLang="en-US" sz="2800" b="1" dirty="0" smtClean="0"/>
              <a:t>월</a:t>
            </a:r>
            <a:endParaRPr lang="ko-KR" altLang="en-US" sz="2800" b="1" dirty="0"/>
          </a:p>
        </p:txBody>
      </p:sp>
      <p:sp>
        <p:nvSpPr>
          <p:cNvPr id="8" name="직사각형 7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활동 기간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10" name="그림 11" descr="중국.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그림 10" descr="vn_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9" name="줄무늬가 있는 오른쪽 화살표 8"/>
          <p:cNvSpPr/>
          <p:nvPr/>
        </p:nvSpPr>
        <p:spPr>
          <a:xfrm>
            <a:off x="1187624" y="1484784"/>
            <a:ext cx="1872208" cy="1224136"/>
          </a:xfrm>
          <a:prstGeom prst="stripedRightArrow">
            <a:avLst/>
          </a:prstGeom>
          <a:solidFill>
            <a:srgbClr val="FF669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3</a:t>
            </a:r>
            <a:r>
              <a:rPr lang="ko-KR" altLang="en-US" dirty="0" smtClean="0">
                <a:solidFill>
                  <a:schemeClr val="tx1"/>
                </a:solidFill>
              </a:rPr>
              <a:t>월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줄무늬가 있는 오른쪽 화살표 9"/>
          <p:cNvSpPr/>
          <p:nvPr/>
        </p:nvSpPr>
        <p:spPr>
          <a:xfrm>
            <a:off x="1907704" y="2780928"/>
            <a:ext cx="1872208" cy="1224136"/>
          </a:xfrm>
          <a:prstGeom prst="stripedRightArrow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4</a:t>
            </a:r>
            <a:r>
              <a:rPr lang="ko-KR" altLang="en-US" dirty="0" smtClean="0">
                <a:solidFill>
                  <a:schemeClr val="tx1"/>
                </a:solidFill>
              </a:rPr>
              <a:t>월 </a:t>
            </a:r>
            <a:r>
              <a:rPr lang="en-US" altLang="ko-KR" dirty="0" smtClean="0">
                <a:solidFill>
                  <a:schemeClr val="tx1"/>
                </a:solidFill>
              </a:rPr>
              <a:t>&amp;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5</a:t>
            </a:r>
            <a:r>
              <a:rPr lang="ko-KR" altLang="en-US" dirty="0" smtClean="0">
                <a:solidFill>
                  <a:schemeClr val="tx1"/>
                </a:solidFill>
              </a:rPr>
              <a:t>월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줄무늬가 있는 오른쪽 화살표 10"/>
          <p:cNvSpPr/>
          <p:nvPr/>
        </p:nvSpPr>
        <p:spPr>
          <a:xfrm>
            <a:off x="1187624" y="4077072"/>
            <a:ext cx="1872208" cy="1224136"/>
          </a:xfrm>
          <a:prstGeom prst="stripedRightArrow">
            <a:avLst/>
          </a:prstGeom>
          <a:solidFill>
            <a:srgbClr val="00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6</a:t>
            </a:r>
            <a:r>
              <a:rPr lang="ko-KR" altLang="en-US" dirty="0" smtClean="0">
                <a:solidFill>
                  <a:schemeClr val="tx1"/>
                </a:solidFill>
              </a:rPr>
              <a:t>월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줄무늬가 있는 오른쪽 화살표 11"/>
          <p:cNvSpPr/>
          <p:nvPr/>
        </p:nvSpPr>
        <p:spPr>
          <a:xfrm>
            <a:off x="1907704" y="5373216"/>
            <a:ext cx="1872208" cy="1224136"/>
          </a:xfrm>
          <a:prstGeom prst="stripedRightArrow">
            <a:avLst/>
          </a:prstGeom>
          <a:solidFill>
            <a:srgbClr val="0000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7</a:t>
            </a:r>
            <a:r>
              <a:rPr lang="ko-KR" altLang="en-US" dirty="0" smtClean="0">
                <a:solidFill>
                  <a:schemeClr val="tx1"/>
                </a:solidFill>
              </a:rPr>
              <a:t>월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빗면 12"/>
          <p:cNvSpPr/>
          <p:nvPr/>
        </p:nvSpPr>
        <p:spPr>
          <a:xfrm>
            <a:off x="3563888" y="1556792"/>
            <a:ext cx="3888432" cy="1008112"/>
          </a:xfrm>
          <a:prstGeom prst="bevel">
            <a:avLst/>
          </a:prstGeom>
          <a:solidFill>
            <a:schemeClr val="bg1">
              <a:lumMod val="85000"/>
              <a:alpha val="60000"/>
            </a:schemeClr>
          </a:solidFill>
          <a:ln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현지 적응 및 언어배우기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7" name="빗면 16"/>
          <p:cNvSpPr/>
          <p:nvPr/>
        </p:nvSpPr>
        <p:spPr>
          <a:xfrm>
            <a:off x="4283968" y="2924944"/>
            <a:ext cx="3888432" cy="1008112"/>
          </a:xfrm>
          <a:prstGeom prst="bevel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유치원 보조교사 활동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8" name="빗면 17"/>
          <p:cNvSpPr/>
          <p:nvPr/>
        </p:nvSpPr>
        <p:spPr>
          <a:xfrm>
            <a:off x="3563888" y="4221088"/>
            <a:ext cx="3888432" cy="1008112"/>
          </a:xfrm>
          <a:prstGeom prst="bevel">
            <a:avLst/>
          </a:prstGeom>
          <a:solidFill>
            <a:srgbClr val="FF3300">
              <a:alpha val="60000"/>
            </a:srgbClr>
          </a:solidFill>
          <a:ln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장애인 클럽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 err="1" smtClean="0">
                <a:solidFill>
                  <a:schemeClr val="tx1"/>
                </a:solidFill>
              </a:rPr>
              <a:t>메콩강</a:t>
            </a:r>
            <a:r>
              <a:rPr lang="ko-KR" altLang="en-US" sz="1600" dirty="0" smtClean="0">
                <a:solidFill>
                  <a:schemeClr val="tx1"/>
                </a:solidFill>
              </a:rPr>
              <a:t> 워크캠프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무료 진료소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9" name="빗면 18"/>
          <p:cNvSpPr/>
          <p:nvPr/>
        </p:nvSpPr>
        <p:spPr>
          <a:xfrm>
            <a:off x="4283968" y="5517232"/>
            <a:ext cx="3888432" cy="1008112"/>
          </a:xfrm>
          <a:prstGeom prst="bevel">
            <a:avLst/>
          </a:prstGeom>
          <a:solidFill>
            <a:srgbClr val="FF3399">
              <a:alpha val="60000"/>
            </a:srgbClr>
          </a:solidFill>
          <a:ln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직업 훈련 학교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유치원 보조교사 활동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장애인 클럽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활동 내용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3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활동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  <p:graphicFrame>
        <p:nvGraphicFramePr>
          <p:cNvPr id="8" name="내용 개체 틀 4"/>
          <p:cNvGraphicFramePr>
            <a:graphicFrameLocks noGrp="1"/>
          </p:cNvGraphicFramePr>
          <p:nvPr>
            <p:ph sz="half" idx="1"/>
          </p:nvPr>
        </p:nvGraphicFramePr>
        <p:xfrm>
          <a:off x="642910" y="1785926"/>
          <a:ext cx="7858181" cy="4051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/>
                <a:gridCol w="1857388"/>
                <a:gridCol w="4120707"/>
                <a:gridCol w="1165706"/>
              </a:tblGrid>
              <a:tr h="5627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월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내용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비고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65170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3</a:t>
                      </a:r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월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1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(4~5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총장님 면담 및 현지적응 오리엔테이션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 smtClean="0">
                          <a:latin typeface="08서울남산체 M" pitchFamily="18" charset="-127"/>
                          <a:ea typeface="08서울남산체 M" pitchFamily="18" charset="-127"/>
                        </a:rPr>
                        <a:t>적응기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627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(8~12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베트남어 수업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기초 문법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802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3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(15~19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베트남어 수업 및 역사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/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지리 학습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627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4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(22~26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베트남어 수업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기초 회화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802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5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(29~31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베트남어 수업 및 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4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월 오리엔테이션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단어학습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514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주말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문화 탐방 및 문화교류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32" name="그림 11" descr="중국.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그림 32" descr="vn_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  <p:pic>
        <p:nvPicPr>
          <p:cNvPr id="34" name="_x116014624" descr="EMB000013787ac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2071678"/>
            <a:ext cx="7572428" cy="3286148"/>
          </a:xfrm>
          <a:prstGeom prst="rect">
            <a:avLst/>
          </a:prstGeom>
          <a:noFill/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1714480" y="2214554"/>
            <a:ext cx="6572296" cy="2928958"/>
            <a:chOff x="714348" y="3000372"/>
            <a:chExt cx="6572296" cy="2928958"/>
          </a:xfrm>
        </p:grpSpPr>
        <p:sp>
          <p:nvSpPr>
            <p:cNvPr id="14" name="AutoShape 53"/>
            <p:cNvSpPr>
              <a:spLocks noChangeArrowheads="1"/>
            </p:cNvSpPr>
            <p:nvPr/>
          </p:nvSpPr>
          <p:spPr bwMode="auto">
            <a:xfrm rot="10800000" flipV="1">
              <a:off x="714348" y="4005284"/>
              <a:ext cx="1252712" cy="917893"/>
            </a:xfrm>
            <a:prstGeom prst="flowChartDelay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15" name="Group 57"/>
            <p:cNvGrpSpPr>
              <a:grpSpLocks/>
            </p:cNvGrpSpPr>
            <p:nvPr/>
          </p:nvGrpSpPr>
          <p:grpSpPr bwMode="auto">
            <a:xfrm>
              <a:off x="2043097" y="3998936"/>
              <a:ext cx="4536164" cy="925510"/>
              <a:chOff x="1381" y="771"/>
              <a:chExt cx="3134" cy="1496"/>
            </a:xfrm>
          </p:grpSpPr>
          <p:sp>
            <p:nvSpPr>
              <p:cNvPr id="29" name="Rectangle 58"/>
              <p:cNvSpPr>
                <a:spLocks noChangeArrowheads="1"/>
              </p:cNvSpPr>
              <p:nvPr/>
            </p:nvSpPr>
            <p:spPr bwMode="auto">
              <a:xfrm>
                <a:off x="4312" y="771"/>
                <a:ext cx="203" cy="1496"/>
              </a:xfrm>
              <a:prstGeom prst="rect">
                <a:avLst/>
              </a:prstGeom>
              <a:solidFill>
                <a:schemeClr val="accent5">
                  <a:lumMod val="75000"/>
                  <a:alpha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sp>
            <p:nvSpPr>
              <p:cNvPr id="30" name="Rectangle 59"/>
              <p:cNvSpPr>
                <a:spLocks noChangeArrowheads="1"/>
              </p:cNvSpPr>
              <p:nvPr/>
            </p:nvSpPr>
            <p:spPr bwMode="auto">
              <a:xfrm>
                <a:off x="1381" y="771"/>
                <a:ext cx="3057" cy="1496"/>
              </a:xfrm>
              <a:prstGeom prst="rect">
                <a:avLst/>
              </a:prstGeom>
              <a:solidFill>
                <a:schemeClr val="accent5">
                  <a:lumMod val="75000"/>
                  <a:alpha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</p:grpSp>
        <p:grpSp>
          <p:nvGrpSpPr>
            <p:cNvPr id="16" name="그룹 46"/>
            <p:cNvGrpSpPr/>
            <p:nvPr/>
          </p:nvGrpSpPr>
          <p:grpSpPr>
            <a:xfrm>
              <a:off x="714348" y="3000372"/>
              <a:ext cx="5864911" cy="927078"/>
              <a:chOff x="714348" y="1755791"/>
              <a:chExt cx="5864911" cy="927078"/>
            </a:xfrm>
          </p:grpSpPr>
          <p:sp>
            <p:nvSpPr>
              <p:cNvPr id="24" name="AutoShape 52"/>
              <p:cNvSpPr>
                <a:spLocks noChangeArrowheads="1"/>
              </p:cNvSpPr>
              <p:nvPr/>
            </p:nvSpPr>
            <p:spPr bwMode="auto">
              <a:xfrm rot="10800000" flipV="1">
                <a:off x="714348" y="1755791"/>
                <a:ext cx="1252712" cy="917893"/>
              </a:xfrm>
              <a:prstGeom prst="flowChartDelay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25" name="Group 54"/>
              <p:cNvGrpSpPr>
                <a:grpSpLocks/>
              </p:cNvGrpSpPr>
              <p:nvPr/>
            </p:nvGrpSpPr>
            <p:grpSpPr bwMode="auto">
              <a:xfrm>
                <a:off x="2043095" y="1757358"/>
                <a:ext cx="4536164" cy="925511"/>
                <a:chOff x="1381" y="771"/>
                <a:chExt cx="3134" cy="1496"/>
              </a:xfrm>
            </p:grpSpPr>
            <p:sp>
              <p:nvSpPr>
                <p:cNvPr id="27" name="Rectangle 55"/>
                <p:cNvSpPr>
                  <a:spLocks noChangeArrowheads="1"/>
                </p:cNvSpPr>
                <p:nvPr/>
              </p:nvSpPr>
              <p:spPr bwMode="auto">
                <a:xfrm>
                  <a:off x="4312" y="771"/>
                  <a:ext cx="203" cy="1496"/>
                </a:xfrm>
                <a:prstGeom prst="rect">
                  <a:avLst/>
                </a:prstGeom>
                <a:solidFill>
                  <a:srgbClr val="0000FF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28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1" y="771"/>
                  <a:ext cx="3057" cy="1496"/>
                </a:xfrm>
                <a:prstGeom prst="rect">
                  <a:avLst/>
                </a:prstGeom>
                <a:solidFill>
                  <a:srgbClr val="0000FF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26" name="TextBox 15"/>
              <p:cNvSpPr txBox="1">
                <a:spLocks noChangeArrowheads="1"/>
              </p:cNvSpPr>
              <p:nvPr/>
            </p:nvSpPr>
            <p:spPr bwMode="auto">
              <a:xfrm>
                <a:off x="2071670" y="1857364"/>
                <a:ext cx="3429024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3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8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~ 3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31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2071670" y="4143380"/>
              <a:ext cx="493079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베트남 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YMCA</a:t>
              </a:r>
              <a:endParaRPr lang="ko-KR" altLang="en-US" sz="2400" dirty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grpSp>
          <p:nvGrpSpPr>
            <p:cNvPr id="18" name="그룹 45"/>
            <p:cNvGrpSpPr/>
            <p:nvPr/>
          </p:nvGrpSpPr>
          <p:grpSpPr>
            <a:xfrm>
              <a:off x="714348" y="4995880"/>
              <a:ext cx="6572296" cy="933450"/>
              <a:chOff x="714348" y="4567253"/>
              <a:chExt cx="6572296" cy="933450"/>
            </a:xfrm>
          </p:grpSpPr>
          <p:sp>
            <p:nvSpPr>
              <p:cNvPr id="19" name="AutoShape 51"/>
              <p:cNvSpPr>
                <a:spLocks noChangeArrowheads="1"/>
              </p:cNvSpPr>
              <p:nvPr/>
            </p:nvSpPr>
            <p:spPr bwMode="auto">
              <a:xfrm rot="10800000" flipV="1">
                <a:off x="714348" y="4567253"/>
                <a:ext cx="1252712" cy="917893"/>
              </a:xfrm>
              <a:prstGeom prst="flowChartDelay">
                <a:avLst/>
              </a:prstGeom>
              <a:solidFill>
                <a:schemeClr val="bg2">
                  <a:lumMod val="2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20" name="Group 60"/>
              <p:cNvGrpSpPr>
                <a:grpSpLocks/>
              </p:cNvGrpSpPr>
              <p:nvPr/>
            </p:nvGrpSpPr>
            <p:grpSpPr bwMode="auto">
              <a:xfrm>
                <a:off x="2043096" y="4575193"/>
                <a:ext cx="4536161" cy="925510"/>
                <a:chOff x="1550" y="3047"/>
                <a:chExt cx="3650" cy="1142"/>
              </a:xfrm>
            </p:grpSpPr>
            <p:sp>
              <p:nvSpPr>
                <p:cNvPr id="22" name="Rectangle 61"/>
                <p:cNvSpPr>
                  <a:spLocks noChangeArrowheads="1"/>
                </p:cNvSpPr>
                <p:nvPr/>
              </p:nvSpPr>
              <p:spPr bwMode="auto">
                <a:xfrm>
                  <a:off x="4964" y="3047"/>
                  <a:ext cx="236" cy="1142"/>
                </a:xfrm>
                <a:prstGeom prst="rect">
                  <a:avLst/>
                </a:prstGeom>
                <a:solidFill>
                  <a:schemeClr val="bg2">
                    <a:lumMod val="25000"/>
                    <a:alpha val="6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23" name="Rectangle 62"/>
                <p:cNvSpPr>
                  <a:spLocks noChangeArrowheads="1"/>
                </p:cNvSpPr>
                <p:nvPr/>
              </p:nvSpPr>
              <p:spPr bwMode="auto">
                <a:xfrm>
                  <a:off x="1550" y="3047"/>
                  <a:ext cx="3560" cy="1142"/>
                </a:xfrm>
                <a:prstGeom prst="rect">
                  <a:avLst/>
                </a:prstGeom>
                <a:solidFill>
                  <a:schemeClr val="bg2">
                    <a:lumMod val="25000"/>
                    <a:alpha val="6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21" name="TextBox 17"/>
              <p:cNvSpPr txBox="1">
                <a:spLocks noChangeArrowheads="1"/>
              </p:cNvSpPr>
              <p:nvPr/>
            </p:nvSpPr>
            <p:spPr bwMode="auto">
              <a:xfrm>
                <a:off x="2048285" y="4643446"/>
                <a:ext cx="5238359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기초적인 문법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, 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회화 및 단어 학습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, </a:t>
                </a:r>
              </a:p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베트남의 지리 및 역사 공부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</p:grpSp>
      <p:sp>
        <p:nvSpPr>
          <p:cNvPr id="35" name="직사각형 34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베트남어 수업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_x116015024" descr="EMB000013787ac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772816"/>
            <a:ext cx="5616624" cy="3985457"/>
          </a:xfrm>
          <a:prstGeom prst="rect">
            <a:avLst/>
          </a:prstGeom>
          <a:noFill/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pSp>
        <p:nvGrpSpPr>
          <p:cNvPr id="5" name="그룹 47"/>
          <p:cNvGrpSpPr/>
          <p:nvPr/>
        </p:nvGrpSpPr>
        <p:grpSpPr>
          <a:xfrm>
            <a:off x="1714480" y="2214554"/>
            <a:ext cx="6572296" cy="2928958"/>
            <a:chOff x="714348" y="3000372"/>
            <a:chExt cx="6572296" cy="2928958"/>
          </a:xfrm>
        </p:grpSpPr>
        <p:sp>
          <p:nvSpPr>
            <p:cNvPr id="6" name="AutoShape 53"/>
            <p:cNvSpPr>
              <a:spLocks noChangeArrowheads="1"/>
            </p:cNvSpPr>
            <p:nvPr/>
          </p:nvSpPr>
          <p:spPr bwMode="auto">
            <a:xfrm rot="10800000" flipV="1">
              <a:off x="714348" y="4005284"/>
              <a:ext cx="1252712" cy="917893"/>
            </a:xfrm>
            <a:prstGeom prst="flowChartDelay">
              <a:avLst/>
            </a:prstGeom>
            <a:solidFill>
              <a:srgbClr val="89BA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7" name="Group 57"/>
            <p:cNvGrpSpPr>
              <a:grpSpLocks/>
            </p:cNvGrpSpPr>
            <p:nvPr/>
          </p:nvGrpSpPr>
          <p:grpSpPr bwMode="auto">
            <a:xfrm>
              <a:off x="2043097" y="3998936"/>
              <a:ext cx="4536164" cy="925510"/>
              <a:chOff x="1381" y="771"/>
              <a:chExt cx="3134" cy="1496"/>
            </a:xfrm>
          </p:grpSpPr>
          <p:sp>
            <p:nvSpPr>
              <p:cNvPr id="21" name="Rectangle 58"/>
              <p:cNvSpPr>
                <a:spLocks noChangeArrowheads="1"/>
              </p:cNvSpPr>
              <p:nvPr/>
            </p:nvSpPr>
            <p:spPr bwMode="auto">
              <a:xfrm>
                <a:off x="4312" y="771"/>
                <a:ext cx="203" cy="1496"/>
              </a:xfrm>
              <a:prstGeom prst="rect">
                <a:avLst/>
              </a:prstGeom>
              <a:solidFill>
                <a:srgbClr val="118522">
                  <a:alpha val="59999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sp>
            <p:nvSpPr>
              <p:cNvPr id="22" name="Rectangle 59"/>
              <p:cNvSpPr>
                <a:spLocks noChangeArrowheads="1"/>
              </p:cNvSpPr>
              <p:nvPr/>
            </p:nvSpPr>
            <p:spPr bwMode="auto">
              <a:xfrm>
                <a:off x="1381" y="771"/>
                <a:ext cx="3057" cy="1496"/>
              </a:xfrm>
              <a:prstGeom prst="rect">
                <a:avLst/>
              </a:prstGeom>
              <a:solidFill>
                <a:srgbClr val="118522">
                  <a:alpha val="59999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</p:grpSp>
        <p:grpSp>
          <p:nvGrpSpPr>
            <p:cNvPr id="8" name="그룹 46"/>
            <p:cNvGrpSpPr/>
            <p:nvPr/>
          </p:nvGrpSpPr>
          <p:grpSpPr>
            <a:xfrm>
              <a:off x="714348" y="3000372"/>
              <a:ext cx="5864911" cy="927078"/>
              <a:chOff x="714348" y="1755791"/>
              <a:chExt cx="5864911" cy="927078"/>
            </a:xfrm>
          </p:grpSpPr>
          <p:sp>
            <p:nvSpPr>
              <p:cNvPr id="16" name="AutoShape 52"/>
              <p:cNvSpPr>
                <a:spLocks noChangeArrowheads="1"/>
              </p:cNvSpPr>
              <p:nvPr/>
            </p:nvSpPr>
            <p:spPr bwMode="auto">
              <a:xfrm rot="10800000" flipV="1">
                <a:off x="714348" y="1755791"/>
                <a:ext cx="1252712" cy="917893"/>
              </a:xfrm>
              <a:prstGeom prst="flowChartDelay">
                <a:avLst/>
              </a:prstGeom>
              <a:solidFill>
                <a:srgbClr val="1AAF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17" name="Group 54"/>
              <p:cNvGrpSpPr>
                <a:grpSpLocks/>
              </p:cNvGrpSpPr>
              <p:nvPr/>
            </p:nvGrpSpPr>
            <p:grpSpPr bwMode="auto">
              <a:xfrm>
                <a:off x="2043095" y="1757358"/>
                <a:ext cx="4536164" cy="925511"/>
                <a:chOff x="1381" y="771"/>
                <a:chExt cx="3134" cy="1496"/>
              </a:xfrm>
            </p:grpSpPr>
            <p:sp>
              <p:nvSpPr>
                <p:cNvPr id="19" name="Rectangle 55"/>
                <p:cNvSpPr>
                  <a:spLocks noChangeArrowheads="1"/>
                </p:cNvSpPr>
                <p:nvPr/>
              </p:nvSpPr>
              <p:spPr bwMode="auto">
                <a:xfrm>
                  <a:off x="4312" y="771"/>
                  <a:ext cx="203" cy="1496"/>
                </a:xfrm>
                <a:prstGeom prst="rect">
                  <a:avLst/>
                </a:prstGeom>
                <a:solidFill>
                  <a:srgbClr val="127C84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20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1" y="771"/>
                  <a:ext cx="3057" cy="1496"/>
                </a:xfrm>
                <a:prstGeom prst="rect">
                  <a:avLst/>
                </a:prstGeom>
                <a:solidFill>
                  <a:srgbClr val="127C84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18" name="TextBox 15"/>
              <p:cNvSpPr txBox="1">
                <a:spLocks noChangeArrowheads="1"/>
              </p:cNvSpPr>
              <p:nvPr/>
            </p:nvSpPr>
            <p:spPr bwMode="auto">
              <a:xfrm>
                <a:off x="2071670" y="1857364"/>
                <a:ext cx="3429024" cy="582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3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5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9" name="TextBox 16"/>
            <p:cNvSpPr txBox="1">
              <a:spLocks noChangeArrowheads="1"/>
            </p:cNvSpPr>
            <p:nvPr/>
          </p:nvSpPr>
          <p:spPr bwMode="auto">
            <a:xfrm>
              <a:off x="2071670" y="4143380"/>
              <a:ext cx="4930799" cy="582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400" dirty="0" err="1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호치민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전쟁기념관 및 시내 탐방</a:t>
              </a:r>
              <a:endParaRPr lang="ko-KR" altLang="en-US" sz="2400" dirty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grpSp>
          <p:nvGrpSpPr>
            <p:cNvPr id="10" name="그룹 45"/>
            <p:cNvGrpSpPr/>
            <p:nvPr/>
          </p:nvGrpSpPr>
          <p:grpSpPr>
            <a:xfrm>
              <a:off x="714348" y="4995880"/>
              <a:ext cx="6572296" cy="933450"/>
              <a:chOff x="714348" y="4567253"/>
              <a:chExt cx="6572296" cy="933450"/>
            </a:xfrm>
          </p:grpSpPr>
          <p:sp>
            <p:nvSpPr>
              <p:cNvPr id="11" name="AutoShape 51"/>
              <p:cNvSpPr>
                <a:spLocks noChangeArrowheads="1"/>
              </p:cNvSpPr>
              <p:nvPr/>
            </p:nvSpPr>
            <p:spPr bwMode="auto">
              <a:xfrm rot="10800000" flipV="1">
                <a:off x="714348" y="4567253"/>
                <a:ext cx="1252712" cy="917893"/>
              </a:xfrm>
              <a:prstGeom prst="flowChartDelay">
                <a:avLst/>
              </a:prstGeom>
              <a:solidFill>
                <a:srgbClr val="D4971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12" name="Group 60"/>
              <p:cNvGrpSpPr>
                <a:grpSpLocks/>
              </p:cNvGrpSpPr>
              <p:nvPr/>
            </p:nvGrpSpPr>
            <p:grpSpPr bwMode="auto">
              <a:xfrm>
                <a:off x="2043096" y="4575193"/>
                <a:ext cx="4536161" cy="925510"/>
                <a:chOff x="1550" y="3047"/>
                <a:chExt cx="3650" cy="1142"/>
              </a:xfrm>
            </p:grpSpPr>
            <p:sp>
              <p:nvSpPr>
                <p:cNvPr id="14" name="Rectangle 61"/>
                <p:cNvSpPr>
                  <a:spLocks noChangeArrowheads="1"/>
                </p:cNvSpPr>
                <p:nvPr/>
              </p:nvSpPr>
              <p:spPr bwMode="auto">
                <a:xfrm>
                  <a:off x="4964" y="3047"/>
                  <a:ext cx="236" cy="1142"/>
                </a:xfrm>
                <a:prstGeom prst="rect">
                  <a:avLst/>
                </a:prstGeom>
                <a:solidFill>
                  <a:srgbClr val="8A600C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15" name="Rectangle 62"/>
                <p:cNvSpPr>
                  <a:spLocks noChangeArrowheads="1"/>
                </p:cNvSpPr>
                <p:nvPr/>
              </p:nvSpPr>
              <p:spPr bwMode="auto">
                <a:xfrm>
                  <a:off x="1550" y="3047"/>
                  <a:ext cx="3560" cy="1142"/>
                </a:xfrm>
                <a:prstGeom prst="rect">
                  <a:avLst/>
                </a:prstGeom>
                <a:solidFill>
                  <a:srgbClr val="8A600C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13" name="TextBox 17"/>
              <p:cNvSpPr txBox="1">
                <a:spLocks noChangeArrowheads="1"/>
              </p:cNvSpPr>
              <p:nvPr/>
            </p:nvSpPr>
            <p:spPr bwMode="auto">
              <a:xfrm>
                <a:off x="2048285" y="4643446"/>
                <a:ext cx="5238359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베트남 전쟁에 대해서 다시금 </a:t>
                </a:r>
                <a:endParaRPr lang="en-US" altLang="ko-KR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되새기며 그와 관련된 역사교육학습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</p:grpSp>
      <p:grpSp>
        <p:nvGrpSpPr>
          <p:cNvPr id="24" name="그룹 23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25" name="그림 11" descr="중국.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그림 25" descr="vn_0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  <p:sp>
        <p:nvSpPr>
          <p:cNvPr id="28" name="직사각형 27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3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문화탐방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_x115923992" descr="EMB000013787a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785926"/>
            <a:ext cx="5643602" cy="4012315"/>
          </a:xfrm>
          <a:prstGeom prst="rect">
            <a:avLst/>
          </a:prstGeom>
          <a:noFill/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1714480" y="2000240"/>
            <a:ext cx="6572296" cy="2940928"/>
            <a:chOff x="1714480" y="2214554"/>
            <a:chExt cx="6572296" cy="2940928"/>
          </a:xfrm>
        </p:grpSpPr>
        <p:sp>
          <p:nvSpPr>
            <p:cNvPr id="6" name="AutoShape 53"/>
            <p:cNvSpPr>
              <a:spLocks noChangeArrowheads="1"/>
            </p:cNvSpPr>
            <p:nvPr/>
          </p:nvSpPr>
          <p:spPr bwMode="auto">
            <a:xfrm rot="10800000" flipV="1">
              <a:off x="1714480" y="3219466"/>
              <a:ext cx="1252712" cy="917893"/>
            </a:xfrm>
            <a:prstGeom prst="flowChartDelay">
              <a:avLst/>
            </a:prstGeom>
            <a:solidFill>
              <a:srgbClr val="FF66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7" name="Group 57"/>
            <p:cNvGrpSpPr>
              <a:grpSpLocks/>
            </p:cNvGrpSpPr>
            <p:nvPr/>
          </p:nvGrpSpPr>
          <p:grpSpPr bwMode="auto">
            <a:xfrm>
              <a:off x="3043229" y="3213118"/>
              <a:ext cx="4536164" cy="925510"/>
              <a:chOff x="1381" y="771"/>
              <a:chExt cx="3134" cy="1496"/>
            </a:xfrm>
          </p:grpSpPr>
          <p:sp>
            <p:nvSpPr>
              <p:cNvPr id="19" name="Rectangle 58"/>
              <p:cNvSpPr>
                <a:spLocks noChangeArrowheads="1"/>
              </p:cNvSpPr>
              <p:nvPr/>
            </p:nvSpPr>
            <p:spPr bwMode="auto">
              <a:xfrm>
                <a:off x="4312" y="771"/>
                <a:ext cx="203" cy="1496"/>
              </a:xfrm>
              <a:prstGeom prst="rect">
                <a:avLst/>
              </a:prstGeom>
              <a:solidFill>
                <a:srgbClr val="FF6699">
                  <a:alpha val="6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sp>
            <p:nvSpPr>
              <p:cNvPr id="20" name="Rectangle 59"/>
              <p:cNvSpPr>
                <a:spLocks noChangeArrowheads="1"/>
              </p:cNvSpPr>
              <p:nvPr/>
            </p:nvSpPr>
            <p:spPr bwMode="auto">
              <a:xfrm>
                <a:off x="1381" y="771"/>
                <a:ext cx="3057" cy="1496"/>
              </a:xfrm>
              <a:prstGeom prst="rect">
                <a:avLst/>
              </a:prstGeom>
              <a:solidFill>
                <a:srgbClr val="FF6699">
                  <a:alpha val="6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</p:grpSp>
        <p:grpSp>
          <p:nvGrpSpPr>
            <p:cNvPr id="8" name="그룹 46"/>
            <p:cNvGrpSpPr/>
            <p:nvPr/>
          </p:nvGrpSpPr>
          <p:grpSpPr>
            <a:xfrm>
              <a:off x="1714480" y="2214554"/>
              <a:ext cx="5864911" cy="927078"/>
              <a:chOff x="714348" y="1755791"/>
              <a:chExt cx="5864911" cy="927078"/>
            </a:xfrm>
          </p:grpSpPr>
          <p:sp>
            <p:nvSpPr>
              <p:cNvPr id="14" name="AutoShape 52"/>
              <p:cNvSpPr>
                <a:spLocks noChangeArrowheads="1"/>
              </p:cNvSpPr>
              <p:nvPr/>
            </p:nvSpPr>
            <p:spPr bwMode="auto">
              <a:xfrm rot="10800000" flipV="1">
                <a:off x="714348" y="1755791"/>
                <a:ext cx="1252712" cy="917893"/>
              </a:xfrm>
              <a:prstGeom prst="flowChartDelay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15" name="Group 54"/>
              <p:cNvGrpSpPr>
                <a:grpSpLocks/>
              </p:cNvGrpSpPr>
              <p:nvPr/>
            </p:nvGrpSpPr>
            <p:grpSpPr bwMode="auto">
              <a:xfrm>
                <a:off x="2043095" y="1757358"/>
                <a:ext cx="4536164" cy="925511"/>
                <a:chOff x="1381" y="771"/>
                <a:chExt cx="3134" cy="1496"/>
              </a:xfrm>
            </p:grpSpPr>
            <p:sp>
              <p:nvSpPr>
                <p:cNvPr id="17" name="Rectangle 55"/>
                <p:cNvSpPr>
                  <a:spLocks noChangeArrowheads="1"/>
                </p:cNvSpPr>
                <p:nvPr/>
              </p:nvSpPr>
              <p:spPr bwMode="auto">
                <a:xfrm>
                  <a:off x="4312" y="771"/>
                  <a:ext cx="203" cy="1496"/>
                </a:xfrm>
                <a:prstGeom prst="rect">
                  <a:avLst/>
                </a:prstGeom>
                <a:solidFill>
                  <a:srgbClr val="FFFF00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18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1" y="771"/>
                  <a:ext cx="3057" cy="1496"/>
                </a:xfrm>
                <a:prstGeom prst="rect">
                  <a:avLst/>
                </a:prstGeom>
                <a:solidFill>
                  <a:srgbClr val="FFFF00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16" name="TextBox 15"/>
              <p:cNvSpPr txBox="1">
                <a:spLocks noChangeArrowheads="1"/>
              </p:cNvSpPr>
              <p:nvPr/>
            </p:nvSpPr>
            <p:spPr bwMode="auto">
              <a:xfrm>
                <a:off x="2071670" y="1857364"/>
                <a:ext cx="3429024" cy="5807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</a:t>
                </a:r>
                <a:r>
                  <a:rPr lang="en-US" altLang="ko-KR" sz="2400" dirty="0" smtClean="0">
                    <a:latin typeface="08서울남산체 M" pitchFamily="18" charset="-127"/>
                    <a:ea typeface="08서울남산체 M" pitchFamily="18" charset="-127"/>
                  </a:rPr>
                  <a:t>3</a:t>
                </a:r>
                <a:r>
                  <a:rPr lang="ko-KR" altLang="en-US" sz="2400" dirty="0" smtClean="0"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latin typeface="08서울남산체 M" pitchFamily="18" charset="-127"/>
                    <a:ea typeface="08서울남산체 M" pitchFamily="18" charset="-127"/>
                  </a:rPr>
                  <a:t>27</a:t>
                </a:r>
                <a:r>
                  <a:rPr lang="ko-KR" altLang="en-US" sz="2400" dirty="0" smtClean="0">
                    <a:latin typeface="08서울남산체 M" pitchFamily="18" charset="-127"/>
                    <a:ea typeface="08서울남산체 M" pitchFamily="18" charset="-127"/>
                  </a:rPr>
                  <a:t>일</a:t>
                </a:r>
                <a:endParaRPr lang="ko-KR" altLang="en-US" sz="24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9" name="TextBox 16"/>
            <p:cNvSpPr txBox="1">
              <a:spLocks noChangeArrowheads="1"/>
            </p:cNvSpPr>
            <p:nvPr/>
          </p:nvSpPr>
          <p:spPr bwMode="auto">
            <a:xfrm>
              <a:off x="3071802" y="3357562"/>
              <a:ext cx="4930799" cy="580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400" dirty="0" smtClean="0">
                  <a:latin typeface="08서울남산체 M" pitchFamily="18" charset="-127"/>
                  <a:ea typeface="08서울남산체 M" pitchFamily="18" charset="-127"/>
                </a:rPr>
                <a:t>베트남 </a:t>
              </a:r>
              <a:r>
                <a:rPr lang="en-US" altLang="ko-KR" sz="2400" dirty="0" smtClean="0">
                  <a:latin typeface="08서울남산체 M" pitchFamily="18" charset="-127"/>
                  <a:ea typeface="08서울남산체 M" pitchFamily="18" charset="-127"/>
                </a:rPr>
                <a:t>YMCA</a:t>
              </a:r>
              <a:endParaRPr lang="ko-KR" altLang="en-US" sz="24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10" name="AutoShape 51"/>
            <p:cNvSpPr>
              <a:spLocks noChangeArrowheads="1"/>
            </p:cNvSpPr>
            <p:nvPr/>
          </p:nvSpPr>
          <p:spPr bwMode="auto">
            <a:xfrm rot="10800000" flipV="1">
              <a:off x="1714480" y="4210062"/>
              <a:ext cx="1252712" cy="945420"/>
            </a:xfrm>
            <a:prstGeom prst="flowChartDelay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sp>
          <p:nvSpPr>
            <p:cNvPr id="11" name="Rectangle 61"/>
            <p:cNvSpPr>
              <a:spLocks noChangeArrowheads="1"/>
            </p:cNvSpPr>
            <p:nvPr/>
          </p:nvSpPr>
          <p:spPr bwMode="auto">
            <a:xfrm>
              <a:off x="7308304" y="4219378"/>
              <a:ext cx="144016" cy="92551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sp>
          <p:nvSpPr>
            <p:cNvPr id="12" name="Rectangle 62"/>
            <p:cNvSpPr>
              <a:spLocks noChangeArrowheads="1"/>
            </p:cNvSpPr>
            <p:nvPr/>
          </p:nvSpPr>
          <p:spPr bwMode="auto">
            <a:xfrm>
              <a:off x="3043230" y="4218002"/>
              <a:ext cx="4553106" cy="93748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sp>
          <p:nvSpPr>
            <p:cNvPr id="13" name="TextBox 17"/>
            <p:cNvSpPr txBox="1">
              <a:spLocks noChangeArrowheads="1"/>
            </p:cNvSpPr>
            <p:nvPr/>
          </p:nvSpPr>
          <p:spPr bwMode="auto">
            <a:xfrm>
              <a:off x="3048417" y="4286256"/>
              <a:ext cx="523835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2400" dirty="0" smtClean="0">
                  <a:latin typeface="08서울남산체 M" pitchFamily="18" charset="-127"/>
                  <a:ea typeface="08서울남산체 M" pitchFamily="18" charset="-127"/>
                </a:rPr>
                <a:t>베트남 </a:t>
              </a:r>
              <a:r>
                <a:rPr lang="en-US" altLang="ko-KR" sz="2400" dirty="0" smtClean="0">
                  <a:latin typeface="08서울남산체 M" pitchFamily="18" charset="-127"/>
                  <a:ea typeface="08서울남산체 M" pitchFamily="18" charset="-127"/>
                </a:rPr>
                <a:t>YMCA</a:t>
              </a:r>
              <a:r>
                <a:rPr lang="ko-KR" altLang="en-US" sz="2400" dirty="0" smtClean="0">
                  <a:latin typeface="08서울남산체 M" pitchFamily="18" charset="-127"/>
                  <a:ea typeface="08서울남산체 M" pitchFamily="18" charset="-127"/>
                </a:rPr>
                <a:t>의 초청으로 방문한 </a:t>
              </a:r>
              <a:endParaRPr lang="en-US" altLang="ko-KR" sz="2400" dirty="0" smtClean="0">
                <a:latin typeface="08서울남산체 M" pitchFamily="18" charset="-127"/>
                <a:ea typeface="08서울남산체 M" pitchFamily="18" charset="-127"/>
              </a:endParaRPr>
            </a:p>
            <a:p>
              <a:r>
                <a:rPr lang="ko-KR" altLang="en-US" sz="2400" dirty="0" smtClean="0">
                  <a:latin typeface="08서울남산체 M" pitchFamily="18" charset="-127"/>
                  <a:ea typeface="08서울남산체 M" pitchFamily="18" charset="-127"/>
                </a:rPr>
                <a:t>홍콩 </a:t>
              </a:r>
              <a:r>
                <a:rPr lang="en-US" altLang="ko-KR" sz="2400" dirty="0" smtClean="0">
                  <a:latin typeface="08서울남산체 M" pitchFamily="18" charset="-127"/>
                  <a:ea typeface="08서울남산체 M" pitchFamily="18" charset="-127"/>
                </a:rPr>
                <a:t>YMCA</a:t>
              </a:r>
              <a:r>
                <a:rPr lang="ko-KR" altLang="en-US" sz="2400" dirty="0" smtClean="0">
                  <a:latin typeface="08서울남산체 M" pitchFamily="18" charset="-127"/>
                  <a:ea typeface="08서울남산체 M" pitchFamily="18" charset="-127"/>
                </a:rPr>
                <a:t>와 문화교류 활동실시</a:t>
              </a:r>
              <a:r>
                <a:rPr lang="en-US" altLang="ko-KR" sz="2400" dirty="0" smtClean="0">
                  <a:latin typeface="08서울남산체 M" pitchFamily="18" charset="-127"/>
                  <a:ea typeface="08서울남산체 M" pitchFamily="18" charset="-127"/>
                </a:rPr>
                <a:t>)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22" name="그림 11" descr="중국.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그림 22" descr="vn_0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  <p:sp>
        <p:nvSpPr>
          <p:cNvPr id="25" name="직사각형 24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3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문화교류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222" y="4509120"/>
            <a:ext cx="4935503" cy="2121868"/>
          </a:xfrm>
          <a:prstGeom prst="rect">
            <a:avLst/>
          </a:prstGeom>
          <a:noFill/>
        </p:spPr>
      </p:pic>
      <p:pic>
        <p:nvPicPr>
          <p:cNvPr id="6" name="그림 5" descr="_MG_98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268760"/>
            <a:ext cx="3780420" cy="2520280"/>
          </a:xfrm>
          <a:prstGeom prst="rect">
            <a:avLst/>
          </a:prstGeom>
        </p:spPr>
      </p:pic>
      <p:pic>
        <p:nvPicPr>
          <p:cNvPr id="11" name="그림 10" descr="_MG_02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2636912"/>
            <a:ext cx="3935896" cy="2623930"/>
          </a:xfrm>
          <a:prstGeom prst="rect">
            <a:avLst/>
          </a:prstGeom>
        </p:spPr>
      </p:pic>
      <p:pic>
        <p:nvPicPr>
          <p:cNvPr id="12" name="그림 11" descr="_MG_025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39952" y="1556792"/>
            <a:ext cx="3935896" cy="2623930"/>
          </a:xfrm>
          <a:prstGeom prst="rect">
            <a:avLst/>
          </a:prstGeom>
        </p:spPr>
      </p:pic>
      <p:pic>
        <p:nvPicPr>
          <p:cNvPr id="10" name="그림 9" descr="_MG_023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1999" y="3501008"/>
            <a:ext cx="4212469" cy="2808312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3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활동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sz="half" idx="1"/>
          </p:nvPr>
        </p:nvGraphicFramePr>
        <p:xfrm>
          <a:off x="642910" y="1785926"/>
          <a:ext cx="7858181" cy="4101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/>
                <a:gridCol w="1857388"/>
                <a:gridCol w="4120707"/>
                <a:gridCol w="1165706"/>
              </a:tblGrid>
              <a:tr h="5627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월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내용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비고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65170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4</a:t>
                      </a:r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1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(1~2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유치원활동 오리엔테이션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YMCA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</a:t>
                      </a:r>
                      <a:r>
                        <a:rPr lang="ko-KR" altLang="en-US" sz="2000" dirty="0" err="1" smtClean="0">
                          <a:latin typeface="08서울남산체 M" pitchFamily="18" charset="-127"/>
                          <a:ea typeface="08서울남산체 M" pitchFamily="18" charset="-127"/>
                        </a:rPr>
                        <a:t>호치민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</a:p>
                  </a:txBody>
                  <a:tcPr/>
                </a:tc>
              </a:tr>
              <a:tr h="5627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(5~9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유치원 보육활동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 smtClean="0">
                          <a:latin typeface="08서울남산체 M" pitchFamily="18" charset="-127"/>
                          <a:ea typeface="08서울남산체 M" pitchFamily="18" charset="-127"/>
                        </a:rPr>
                        <a:t>적응기</a:t>
                      </a:r>
                      <a:endParaRPr lang="ko-KR" altLang="en-US" sz="2000" dirty="0" smtClean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802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3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(12~16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유치원 보육활동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627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4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(19~22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유치원 보육활동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802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smtClean="0">
                          <a:latin typeface="08서울남산체 M" pitchFamily="18" charset="-127"/>
                          <a:ea typeface="08서울남산체 M" pitchFamily="18" charset="-127"/>
                        </a:rPr>
                        <a:t>5</a:t>
                      </a:r>
                      <a:r>
                        <a:rPr lang="ko-KR" altLang="en-US" sz="200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smtClean="0">
                          <a:latin typeface="08서울남산체 M" pitchFamily="18" charset="-127"/>
                          <a:ea typeface="08서울남산체 M" pitchFamily="18" charset="-127"/>
                        </a:rPr>
                        <a:t>(26~29</a:t>
                      </a:r>
                      <a:r>
                        <a:rPr lang="ko-KR" altLang="en-US" sz="200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유치원 보육활동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514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주말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교류활동 및 휴식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4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활동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25" name="그림 11" descr="중국.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그림 25" descr="vn_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  <p:pic>
        <p:nvPicPr>
          <p:cNvPr id="28" name="_x115923592" descr="EMB000013787acc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547664" y="1556792"/>
            <a:ext cx="6231444" cy="415138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홍안 유치원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1691680" y="2366954"/>
            <a:ext cx="6572296" cy="2928958"/>
            <a:chOff x="714348" y="3000372"/>
            <a:chExt cx="6572296" cy="2928958"/>
          </a:xfrm>
        </p:grpSpPr>
        <p:sp>
          <p:nvSpPr>
            <p:cNvPr id="30" name="AutoShape 53"/>
            <p:cNvSpPr>
              <a:spLocks noChangeArrowheads="1"/>
            </p:cNvSpPr>
            <p:nvPr/>
          </p:nvSpPr>
          <p:spPr bwMode="auto">
            <a:xfrm rot="10800000" flipV="1">
              <a:off x="714348" y="4005284"/>
              <a:ext cx="1252712" cy="917893"/>
            </a:xfrm>
            <a:prstGeom prst="flowChartDelay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31" name="Group 57"/>
            <p:cNvGrpSpPr>
              <a:grpSpLocks/>
            </p:cNvGrpSpPr>
            <p:nvPr/>
          </p:nvGrpSpPr>
          <p:grpSpPr bwMode="auto">
            <a:xfrm>
              <a:off x="2043097" y="3998936"/>
              <a:ext cx="4536164" cy="925510"/>
              <a:chOff x="1381" y="771"/>
              <a:chExt cx="3134" cy="1496"/>
            </a:xfrm>
          </p:grpSpPr>
          <p:sp>
            <p:nvSpPr>
              <p:cNvPr id="45" name="Rectangle 58"/>
              <p:cNvSpPr>
                <a:spLocks noChangeArrowheads="1"/>
              </p:cNvSpPr>
              <p:nvPr/>
            </p:nvSpPr>
            <p:spPr bwMode="auto">
              <a:xfrm>
                <a:off x="4312" y="771"/>
                <a:ext cx="203" cy="1496"/>
              </a:xfrm>
              <a:prstGeom prst="rect">
                <a:avLst/>
              </a:prstGeom>
              <a:solidFill>
                <a:schemeClr val="accent5">
                  <a:lumMod val="75000"/>
                  <a:alpha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sp>
            <p:nvSpPr>
              <p:cNvPr id="46" name="Rectangle 59"/>
              <p:cNvSpPr>
                <a:spLocks noChangeArrowheads="1"/>
              </p:cNvSpPr>
              <p:nvPr/>
            </p:nvSpPr>
            <p:spPr bwMode="auto">
              <a:xfrm>
                <a:off x="1381" y="771"/>
                <a:ext cx="3057" cy="1496"/>
              </a:xfrm>
              <a:prstGeom prst="rect">
                <a:avLst/>
              </a:prstGeom>
              <a:solidFill>
                <a:schemeClr val="accent5">
                  <a:lumMod val="75000"/>
                  <a:alpha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</p:grpSp>
        <p:grpSp>
          <p:nvGrpSpPr>
            <p:cNvPr id="32" name="그룹 46"/>
            <p:cNvGrpSpPr/>
            <p:nvPr/>
          </p:nvGrpSpPr>
          <p:grpSpPr>
            <a:xfrm>
              <a:off x="714348" y="3000372"/>
              <a:ext cx="5864911" cy="927078"/>
              <a:chOff x="714348" y="1755791"/>
              <a:chExt cx="5864911" cy="927078"/>
            </a:xfrm>
          </p:grpSpPr>
          <p:sp>
            <p:nvSpPr>
              <p:cNvPr id="40" name="AutoShape 52"/>
              <p:cNvSpPr>
                <a:spLocks noChangeArrowheads="1"/>
              </p:cNvSpPr>
              <p:nvPr/>
            </p:nvSpPr>
            <p:spPr bwMode="auto">
              <a:xfrm rot="10800000" flipV="1">
                <a:off x="714348" y="1755791"/>
                <a:ext cx="1252712" cy="917893"/>
              </a:xfrm>
              <a:prstGeom prst="flowChartDelay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41" name="Group 54"/>
              <p:cNvGrpSpPr>
                <a:grpSpLocks/>
              </p:cNvGrpSpPr>
              <p:nvPr/>
            </p:nvGrpSpPr>
            <p:grpSpPr bwMode="auto">
              <a:xfrm>
                <a:off x="2043095" y="1757358"/>
                <a:ext cx="4536164" cy="925511"/>
                <a:chOff x="1381" y="771"/>
                <a:chExt cx="3134" cy="1496"/>
              </a:xfrm>
            </p:grpSpPr>
            <p:sp>
              <p:nvSpPr>
                <p:cNvPr id="43" name="Rectangle 55"/>
                <p:cNvSpPr>
                  <a:spLocks noChangeArrowheads="1"/>
                </p:cNvSpPr>
                <p:nvPr/>
              </p:nvSpPr>
              <p:spPr bwMode="auto">
                <a:xfrm>
                  <a:off x="4312" y="771"/>
                  <a:ext cx="203" cy="1496"/>
                </a:xfrm>
                <a:prstGeom prst="rect">
                  <a:avLst/>
                </a:prstGeom>
                <a:solidFill>
                  <a:srgbClr val="0000FF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44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1" y="771"/>
                  <a:ext cx="3057" cy="1496"/>
                </a:xfrm>
                <a:prstGeom prst="rect">
                  <a:avLst/>
                </a:prstGeom>
                <a:solidFill>
                  <a:srgbClr val="0000FF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42" name="TextBox 15"/>
              <p:cNvSpPr txBox="1">
                <a:spLocks noChangeArrowheads="1"/>
              </p:cNvSpPr>
              <p:nvPr/>
            </p:nvSpPr>
            <p:spPr bwMode="auto">
              <a:xfrm>
                <a:off x="2071670" y="1857364"/>
                <a:ext cx="3429024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4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5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~ 4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30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2071670" y="4143380"/>
              <a:ext cx="4930799" cy="582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400" dirty="0" err="1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동나이</a:t>
              </a:r>
              <a:endParaRPr lang="ko-KR" altLang="en-US" sz="2400" dirty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grpSp>
          <p:nvGrpSpPr>
            <p:cNvPr id="34" name="그룹 45"/>
            <p:cNvGrpSpPr/>
            <p:nvPr/>
          </p:nvGrpSpPr>
          <p:grpSpPr>
            <a:xfrm>
              <a:off x="714348" y="4995880"/>
              <a:ext cx="6572296" cy="933450"/>
              <a:chOff x="714348" y="4567253"/>
              <a:chExt cx="6572296" cy="933450"/>
            </a:xfrm>
          </p:grpSpPr>
          <p:sp>
            <p:nvSpPr>
              <p:cNvPr id="35" name="AutoShape 51"/>
              <p:cNvSpPr>
                <a:spLocks noChangeArrowheads="1"/>
              </p:cNvSpPr>
              <p:nvPr/>
            </p:nvSpPr>
            <p:spPr bwMode="auto">
              <a:xfrm rot="10800000" flipV="1">
                <a:off x="714348" y="4567253"/>
                <a:ext cx="1252712" cy="917893"/>
              </a:xfrm>
              <a:prstGeom prst="flowChartDelay">
                <a:avLst/>
              </a:prstGeom>
              <a:solidFill>
                <a:schemeClr val="bg2">
                  <a:lumMod val="2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36" name="Group 60"/>
              <p:cNvGrpSpPr>
                <a:grpSpLocks/>
              </p:cNvGrpSpPr>
              <p:nvPr/>
            </p:nvGrpSpPr>
            <p:grpSpPr bwMode="auto">
              <a:xfrm>
                <a:off x="2043096" y="4575193"/>
                <a:ext cx="4536161" cy="925510"/>
                <a:chOff x="1550" y="3047"/>
                <a:chExt cx="3650" cy="1142"/>
              </a:xfrm>
            </p:grpSpPr>
            <p:sp>
              <p:nvSpPr>
                <p:cNvPr id="38" name="Rectangle 61"/>
                <p:cNvSpPr>
                  <a:spLocks noChangeArrowheads="1"/>
                </p:cNvSpPr>
                <p:nvPr/>
              </p:nvSpPr>
              <p:spPr bwMode="auto">
                <a:xfrm>
                  <a:off x="4964" y="3047"/>
                  <a:ext cx="236" cy="1142"/>
                </a:xfrm>
                <a:prstGeom prst="rect">
                  <a:avLst/>
                </a:prstGeom>
                <a:solidFill>
                  <a:schemeClr val="bg2">
                    <a:lumMod val="25000"/>
                    <a:alpha val="6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39" name="Rectangle 62"/>
                <p:cNvSpPr>
                  <a:spLocks noChangeArrowheads="1"/>
                </p:cNvSpPr>
                <p:nvPr/>
              </p:nvSpPr>
              <p:spPr bwMode="auto">
                <a:xfrm>
                  <a:off x="1550" y="3047"/>
                  <a:ext cx="3560" cy="1142"/>
                </a:xfrm>
                <a:prstGeom prst="rect">
                  <a:avLst/>
                </a:prstGeom>
                <a:solidFill>
                  <a:schemeClr val="bg2">
                    <a:lumMod val="25000"/>
                    <a:alpha val="6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37" name="TextBox 17"/>
              <p:cNvSpPr txBox="1">
                <a:spLocks noChangeArrowheads="1"/>
              </p:cNvSpPr>
              <p:nvPr/>
            </p:nvSpPr>
            <p:spPr bwMode="auto">
              <a:xfrm>
                <a:off x="2048285" y="4643446"/>
                <a:ext cx="5238359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각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1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명씩 </a:t>
                </a:r>
                <a:r>
                  <a:rPr lang="ko-KR" altLang="en-US" sz="2400" dirty="0" err="1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영유아반으로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배정받아</a:t>
                </a:r>
                <a:endParaRPr lang="en-US" altLang="ko-KR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  <a:p>
                <a:r>
                  <a:rPr lang="ko-KR" altLang="en-US" sz="2400" dirty="0" err="1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주교사를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보조하며 보육활동실시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pic>
        <p:nvPicPr>
          <p:cNvPr id="5" name="그림 4" descr="timetabl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771898"/>
            <a:ext cx="5862541" cy="6014688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4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유치원 일과표</a:t>
            </a:r>
            <a:endParaRPr lang="en-US" altLang="ko-KR" sz="48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24" name="그림 11" descr="중국.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그림 24" descr="vn_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  <p:grpSp>
        <p:nvGrpSpPr>
          <p:cNvPr id="28" name="그룹 47"/>
          <p:cNvGrpSpPr/>
          <p:nvPr/>
        </p:nvGrpSpPr>
        <p:grpSpPr>
          <a:xfrm>
            <a:off x="1714480" y="2214554"/>
            <a:ext cx="6572296" cy="2942734"/>
            <a:chOff x="714348" y="3000372"/>
            <a:chExt cx="6572296" cy="2942734"/>
          </a:xfrm>
        </p:grpSpPr>
        <p:sp>
          <p:nvSpPr>
            <p:cNvPr id="29" name="AutoShape 53"/>
            <p:cNvSpPr>
              <a:spLocks noChangeArrowheads="1"/>
            </p:cNvSpPr>
            <p:nvPr/>
          </p:nvSpPr>
          <p:spPr bwMode="auto">
            <a:xfrm rot="10800000" flipV="1">
              <a:off x="714348" y="4005284"/>
              <a:ext cx="1252712" cy="917893"/>
            </a:xfrm>
            <a:prstGeom prst="flowChartDelay">
              <a:avLst/>
            </a:prstGeom>
            <a:solidFill>
              <a:srgbClr val="89BA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30" name="Group 57"/>
            <p:cNvGrpSpPr>
              <a:grpSpLocks/>
            </p:cNvGrpSpPr>
            <p:nvPr/>
          </p:nvGrpSpPr>
          <p:grpSpPr bwMode="auto">
            <a:xfrm>
              <a:off x="2043097" y="3998936"/>
              <a:ext cx="4536164" cy="925510"/>
              <a:chOff x="1381" y="771"/>
              <a:chExt cx="3134" cy="1496"/>
            </a:xfrm>
          </p:grpSpPr>
          <p:sp>
            <p:nvSpPr>
              <p:cNvPr id="44" name="Rectangle 58"/>
              <p:cNvSpPr>
                <a:spLocks noChangeArrowheads="1"/>
              </p:cNvSpPr>
              <p:nvPr/>
            </p:nvSpPr>
            <p:spPr bwMode="auto">
              <a:xfrm>
                <a:off x="4312" y="771"/>
                <a:ext cx="203" cy="1496"/>
              </a:xfrm>
              <a:prstGeom prst="rect">
                <a:avLst/>
              </a:prstGeom>
              <a:solidFill>
                <a:srgbClr val="118522">
                  <a:alpha val="59999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sp>
            <p:nvSpPr>
              <p:cNvPr id="45" name="Rectangle 59"/>
              <p:cNvSpPr>
                <a:spLocks noChangeArrowheads="1"/>
              </p:cNvSpPr>
              <p:nvPr/>
            </p:nvSpPr>
            <p:spPr bwMode="auto">
              <a:xfrm>
                <a:off x="1381" y="771"/>
                <a:ext cx="3057" cy="1496"/>
              </a:xfrm>
              <a:prstGeom prst="rect">
                <a:avLst/>
              </a:prstGeom>
              <a:solidFill>
                <a:srgbClr val="118522">
                  <a:alpha val="59999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</p:grpSp>
        <p:grpSp>
          <p:nvGrpSpPr>
            <p:cNvPr id="31" name="그룹 46"/>
            <p:cNvGrpSpPr/>
            <p:nvPr/>
          </p:nvGrpSpPr>
          <p:grpSpPr>
            <a:xfrm>
              <a:off x="714348" y="3000372"/>
              <a:ext cx="5864911" cy="927078"/>
              <a:chOff x="714348" y="1755791"/>
              <a:chExt cx="5864911" cy="927078"/>
            </a:xfrm>
          </p:grpSpPr>
          <p:sp>
            <p:nvSpPr>
              <p:cNvPr id="39" name="AutoShape 52"/>
              <p:cNvSpPr>
                <a:spLocks noChangeArrowheads="1"/>
              </p:cNvSpPr>
              <p:nvPr/>
            </p:nvSpPr>
            <p:spPr bwMode="auto">
              <a:xfrm rot="10800000" flipV="1">
                <a:off x="714348" y="1755791"/>
                <a:ext cx="1252712" cy="917893"/>
              </a:xfrm>
              <a:prstGeom prst="flowChartDelay">
                <a:avLst/>
              </a:prstGeom>
              <a:solidFill>
                <a:srgbClr val="1AAF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40" name="Group 54"/>
              <p:cNvGrpSpPr>
                <a:grpSpLocks/>
              </p:cNvGrpSpPr>
              <p:nvPr/>
            </p:nvGrpSpPr>
            <p:grpSpPr bwMode="auto">
              <a:xfrm>
                <a:off x="2043095" y="1757358"/>
                <a:ext cx="4536164" cy="925511"/>
                <a:chOff x="1381" y="771"/>
                <a:chExt cx="3134" cy="1496"/>
              </a:xfrm>
            </p:grpSpPr>
            <p:sp>
              <p:nvSpPr>
                <p:cNvPr id="42" name="Rectangle 55"/>
                <p:cNvSpPr>
                  <a:spLocks noChangeArrowheads="1"/>
                </p:cNvSpPr>
                <p:nvPr/>
              </p:nvSpPr>
              <p:spPr bwMode="auto">
                <a:xfrm>
                  <a:off x="4312" y="771"/>
                  <a:ext cx="203" cy="1496"/>
                </a:xfrm>
                <a:prstGeom prst="rect">
                  <a:avLst/>
                </a:prstGeom>
                <a:solidFill>
                  <a:srgbClr val="127C84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43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1" y="771"/>
                  <a:ext cx="3057" cy="1496"/>
                </a:xfrm>
                <a:prstGeom prst="rect">
                  <a:avLst/>
                </a:prstGeom>
                <a:solidFill>
                  <a:srgbClr val="127C84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41" name="TextBox 15"/>
              <p:cNvSpPr txBox="1">
                <a:spLocks noChangeArrowheads="1"/>
              </p:cNvSpPr>
              <p:nvPr/>
            </p:nvSpPr>
            <p:spPr bwMode="auto">
              <a:xfrm>
                <a:off x="2071670" y="1857364"/>
                <a:ext cx="3429024" cy="582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4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17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32" name="TextBox 16"/>
            <p:cNvSpPr txBox="1">
              <a:spLocks noChangeArrowheads="1"/>
            </p:cNvSpPr>
            <p:nvPr/>
          </p:nvSpPr>
          <p:spPr bwMode="auto">
            <a:xfrm>
              <a:off x="2071670" y="4143380"/>
              <a:ext cx="4930799" cy="580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400" dirty="0" err="1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호치민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인문사회과학 대학교</a:t>
              </a:r>
              <a:endParaRPr lang="ko-KR" altLang="en-US" sz="2400" dirty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grpSp>
          <p:nvGrpSpPr>
            <p:cNvPr id="33" name="그룹 45"/>
            <p:cNvGrpSpPr/>
            <p:nvPr/>
          </p:nvGrpSpPr>
          <p:grpSpPr>
            <a:xfrm>
              <a:off x="714348" y="4995880"/>
              <a:ext cx="6572296" cy="947226"/>
              <a:chOff x="714348" y="4567253"/>
              <a:chExt cx="6572296" cy="947226"/>
            </a:xfrm>
          </p:grpSpPr>
          <p:sp>
            <p:nvSpPr>
              <p:cNvPr id="34" name="AutoShape 51"/>
              <p:cNvSpPr>
                <a:spLocks noChangeArrowheads="1"/>
              </p:cNvSpPr>
              <p:nvPr/>
            </p:nvSpPr>
            <p:spPr bwMode="auto">
              <a:xfrm rot="10800000" flipV="1">
                <a:off x="714348" y="4567253"/>
                <a:ext cx="1252712" cy="947130"/>
              </a:xfrm>
              <a:prstGeom prst="flowChartDelay">
                <a:avLst/>
              </a:prstGeom>
              <a:solidFill>
                <a:srgbClr val="D4971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35" name="Group 60"/>
              <p:cNvGrpSpPr>
                <a:grpSpLocks/>
              </p:cNvGrpSpPr>
              <p:nvPr/>
            </p:nvGrpSpPr>
            <p:grpSpPr bwMode="auto">
              <a:xfrm>
                <a:off x="2043096" y="4575192"/>
                <a:ext cx="4536161" cy="939287"/>
                <a:chOff x="1550" y="3047"/>
                <a:chExt cx="3650" cy="1159"/>
              </a:xfrm>
            </p:grpSpPr>
            <p:sp>
              <p:nvSpPr>
                <p:cNvPr id="37" name="Rectangle 61"/>
                <p:cNvSpPr>
                  <a:spLocks noChangeArrowheads="1"/>
                </p:cNvSpPr>
                <p:nvPr/>
              </p:nvSpPr>
              <p:spPr bwMode="auto">
                <a:xfrm>
                  <a:off x="4964" y="3047"/>
                  <a:ext cx="236" cy="1142"/>
                </a:xfrm>
                <a:prstGeom prst="rect">
                  <a:avLst/>
                </a:prstGeom>
                <a:solidFill>
                  <a:srgbClr val="8A600C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38" name="Rectangle 62"/>
                <p:cNvSpPr>
                  <a:spLocks noChangeArrowheads="1"/>
                </p:cNvSpPr>
                <p:nvPr/>
              </p:nvSpPr>
              <p:spPr bwMode="auto">
                <a:xfrm>
                  <a:off x="1550" y="3047"/>
                  <a:ext cx="3606" cy="1159"/>
                </a:xfrm>
                <a:prstGeom prst="rect">
                  <a:avLst/>
                </a:prstGeom>
                <a:solidFill>
                  <a:srgbClr val="8A600C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36" name="TextBox 17"/>
              <p:cNvSpPr txBox="1">
                <a:spLocks noChangeArrowheads="1"/>
              </p:cNvSpPr>
              <p:nvPr/>
            </p:nvSpPr>
            <p:spPr bwMode="auto">
              <a:xfrm>
                <a:off x="2048285" y="4643446"/>
                <a:ext cx="5238359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</a:t>
                </a:r>
                <a:r>
                  <a:rPr lang="ko-KR" altLang="en-US" sz="2400" dirty="0" err="1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호치민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인문사회과학 대학교의 </a:t>
                </a:r>
                <a:endParaRPr lang="en-US" altLang="ko-KR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  <a:p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한국어학과 대학생들과 토론</a:t>
                </a:r>
              </a:p>
            </p:txBody>
          </p:sp>
        </p:grpSp>
      </p:grpSp>
      <p:sp>
        <p:nvSpPr>
          <p:cNvPr id="26" name="직사각형 25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대학생 교류활동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24" name="그림 11" descr="중국.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그림 24" descr="vn_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  <p:pic>
        <p:nvPicPr>
          <p:cNvPr id="26" name="_x116014624" descr="EMB000013787ac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714488"/>
            <a:ext cx="6355156" cy="3643338"/>
          </a:xfrm>
          <a:prstGeom prst="rect">
            <a:avLst/>
          </a:prstGeom>
          <a:noFill/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4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문화 탐방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1714480" y="2000240"/>
            <a:ext cx="6572296" cy="2940928"/>
            <a:chOff x="1714480" y="2214554"/>
            <a:chExt cx="6572296" cy="2940928"/>
          </a:xfrm>
        </p:grpSpPr>
        <p:sp>
          <p:nvSpPr>
            <p:cNvPr id="29" name="AutoShape 53"/>
            <p:cNvSpPr>
              <a:spLocks noChangeArrowheads="1"/>
            </p:cNvSpPr>
            <p:nvPr/>
          </p:nvSpPr>
          <p:spPr bwMode="auto">
            <a:xfrm rot="10800000" flipV="1">
              <a:off x="1714480" y="3219466"/>
              <a:ext cx="1252712" cy="917893"/>
            </a:xfrm>
            <a:prstGeom prst="flowChartDelay">
              <a:avLst/>
            </a:prstGeom>
            <a:solidFill>
              <a:srgbClr val="FF66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30" name="Group 57"/>
            <p:cNvGrpSpPr>
              <a:grpSpLocks/>
            </p:cNvGrpSpPr>
            <p:nvPr/>
          </p:nvGrpSpPr>
          <p:grpSpPr bwMode="auto">
            <a:xfrm>
              <a:off x="3043229" y="3213118"/>
              <a:ext cx="4536164" cy="925510"/>
              <a:chOff x="1381" y="771"/>
              <a:chExt cx="3134" cy="1496"/>
            </a:xfrm>
          </p:grpSpPr>
          <p:sp>
            <p:nvSpPr>
              <p:cNvPr id="42" name="Rectangle 58"/>
              <p:cNvSpPr>
                <a:spLocks noChangeArrowheads="1"/>
              </p:cNvSpPr>
              <p:nvPr/>
            </p:nvSpPr>
            <p:spPr bwMode="auto">
              <a:xfrm>
                <a:off x="4312" y="771"/>
                <a:ext cx="203" cy="1496"/>
              </a:xfrm>
              <a:prstGeom prst="rect">
                <a:avLst/>
              </a:prstGeom>
              <a:solidFill>
                <a:srgbClr val="FF6699">
                  <a:alpha val="6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sp>
            <p:nvSpPr>
              <p:cNvPr id="43" name="Rectangle 59"/>
              <p:cNvSpPr>
                <a:spLocks noChangeArrowheads="1"/>
              </p:cNvSpPr>
              <p:nvPr/>
            </p:nvSpPr>
            <p:spPr bwMode="auto">
              <a:xfrm>
                <a:off x="1381" y="771"/>
                <a:ext cx="3057" cy="1496"/>
              </a:xfrm>
              <a:prstGeom prst="rect">
                <a:avLst/>
              </a:prstGeom>
              <a:solidFill>
                <a:srgbClr val="FF6699">
                  <a:alpha val="6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</p:grpSp>
        <p:grpSp>
          <p:nvGrpSpPr>
            <p:cNvPr id="31" name="그룹 46"/>
            <p:cNvGrpSpPr/>
            <p:nvPr/>
          </p:nvGrpSpPr>
          <p:grpSpPr>
            <a:xfrm>
              <a:off x="1714480" y="2214554"/>
              <a:ext cx="5864911" cy="927078"/>
              <a:chOff x="714348" y="1755791"/>
              <a:chExt cx="5864911" cy="927078"/>
            </a:xfrm>
          </p:grpSpPr>
          <p:sp>
            <p:nvSpPr>
              <p:cNvPr id="37" name="AutoShape 52"/>
              <p:cNvSpPr>
                <a:spLocks noChangeArrowheads="1"/>
              </p:cNvSpPr>
              <p:nvPr/>
            </p:nvSpPr>
            <p:spPr bwMode="auto">
              <a:xfrm rot="10800000" flipV="1">
                <a:off x="714348" y="1755791"/>
                <a:ext cx="1252712" cy="917893"/>
              </a:xfrm>
              <a:prstGeom prst="flowChartDelay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38" name="Group 54"/>
              <p:cNvGrpSpPr>
                <a:grpSpLocks/>
              </p:cNvGrpSpPr>
              <p:nvPr/>
            </p:nvGrpSpPr>
            <p:grpSpPr bwMode="auto">
              <a:xfrm>
                <a:off x="2043095" y="1757358"/>
                <a:ext cx="4536164" cy="925511"/>
                <a:chOff x="1381" y="771"/>
                <a:chExt cx="3134" cy="1496"/>
              </a:xfrm>
            </p:grpSpPr>
            <p:sp>
              <p:nvSpPr>
                <p:cNvPr id="40" name="Rectangle 55"/>
                <p:cNvSpPr>
                  <a:spLocks noChangeArrowheads="1"/>
                </p:cNvSpPr>
                <p:nvPr/>
              </p:nvSpPr>
              <p:spPr bwMode="auto">
                <a:xfrm>
                  <a:off x="4312" y="771"/>
                  <a:ext cx="203" cy="1496"/>
                </a:xfrm>
                <a:prstGeom prst="rect">
                  <a:avLst/>
                </a:prstGeom>
                <a:solidFill>
                  <a:srgbClr val="FFFF00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41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1" y="771"/>
                  <a:ext cx="3057" cy="1496"/>
                </a:xfrm>
                <a:prstGeom prst="rect">
                  <a:avLst/>
                </a:prstGeom>
                <a:solidFill>
                  <a:srgbClr val="FFFF00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39" name="TextBox 38"/>
              <p:cNvSpPr txBox="1">
                <a:spLocks noChangeArrowheads="1"/>
              </p:cNvSpPr>
              <p:nvPr/>
            </p:nvSpPr>
            <p:spPr bwMode="auto">
              <a:xfrm>
                <a:off x="2071670" y="1857364"/>
                <a:ext cx="3429024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</a:t>
                </a:r>
                <a:r>
                  <a:rPr lang="en-US" altLang="ko-KR" sz="2400" dirty="0" smtClean="0">
                    <a:latin typeface="08서울남산체 M" pitchFamily="18" charset="-127"/>
                    <a:ea typeface="08서울남산체 M" pitchFamily="18" charset="-127"/>
                  </a:rPr>
                  <a:t>4</a:t>
                </a:r>
                <a:r>
                  <a:rPr lang="ko-KR" altLang="en-US" sz="2400" dirty="0" smtClean="0"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latin typeface="08서울남산체 M" pitchFamily="18" charset="-127"/>
                    <a:ea typeface="08서울남산체 M" pitchFamily="18" charset="-127"/>
                  </a:rPr>
                  <a:t>30</a:t>
                </a:r>
                <a:r>
                  <a:rPr lang="ko-KR" altLang="en-US" sz="2400" dirty="0" smtClean="0">
                    <a:latin typeface="08서울남산체 M" pitchFamily="18" charset="-127"/>
                    <a:ea typeface="08서울남산체 M" pitchFamily="18" charset="-127"/>
                  </a:rPr>
                  <a:t>일 </a:t>
                </a:r>
                <a:r>
                  <a:rPr lang="en-US" altLang="ko-KR" sz="2400" dirty="0" smtClean="0">
                    <a:latin typeface="08서울남산체 M" pitchFamily="18" charset="-127"/>
                    <a:ea typeface="08서울남산체 M" pitchFamily="18" charset="-127"/>
                  </a:rPr>
                  <a:t>~ 5</a:t>
                </a:r>
                <a:r>
                  <a:rPr lang="ko-KR" altLang="en-US" sz="2400" dirty="0" smtClean="0"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latin typeface="08서울남산체 M" pitchFamily="18" charset="-127"/>
                    <a:ea typeface="08서울남산체 M" pitchFamily="18" charset="-127"/>
                  </a:rPr>
                  <a:t>2</a:t>
                </a:r>
                <a:r>
                  <a:rPr lang="ko-KR" altLang="en-US" sz="2400" dirty="0" smtClean="0">
                    <a:latin typeface="08서울남산체 M" pitchFamily="18" charset="-127"/>
                    <a:ea typeface="08서울남산체 M" pitchFamily="18" charset="-127"/>
                  </a:rPr>
                  <a:t>일</a:t>
                </a:r>
                <a:endParaRPr lang="ko-KR" altLang="en-US" sz="24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32" name="TextBox 16"/>
            <p:cNvSpPr txBox="1">
              <a:spLocks noChangeArrowheads="1"/>
            </p:cNvSpPr>
            <p:nvPr/>
          </p:nvSpPr>
          <p:spPr bwMode="auto">
            <a:xfrm>
              <a:off x="3071802" y="3357562"/>
              <a:ext cx="4930799" cy="582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err="1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붕따우</a:t>
              </a:r>
              <a:endParaRPr lang="ko-KR" altLang="en-US" sz="24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33" name="AutoShape 51"/>
            <p:cNvSpPr>
              <a:spLocks noChangeArrowheads="1"/>
            </p:cNvSpPr>
            <p:nvPr/>
          </p:nvSpPr>
          <p:spPr bwMode="auto">
            <a:xfrm rot="10800000" flipV="1">
              <a:off x="1714480" y="4210062"/>
              <a:ext cx="1252712" cy="945420"/>
            </a:xfrm>
            <a:prstGeom prst="flowChartDelay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sp>
          <p:nvSpPr>
            <p:cNvPr id="34" name="Rectangle 61"/>
            <p:cNvSpPr>
              <a:spLocks noChangeArrowheads="1"/>
            </p:cNvSpPr>
            <p:nvPr/>
          </p:nvSpPr>
          <p:spPr bwMode="auto">
            <a:xfrm>
              <a:off x="7308304" y="4219378"/>
              <a:ext cx="144016" cy="92551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sp>
          <p:nvSpPr>
            <p:cNvPr id="35" name="Rectangle 62"/>
            <p:cNvSpPr>
              <a:spLocks noChangeArrowheads="1"/>
            </p:cNvSpPr>
            <p:nvPr/>
          </p:nvSpPr>
          <p:spPr bwMode="auto">
            <a:xfrm>
              <a:off x="3043230" y="4218002"/>
              <a:ext cx="4553106" cy="93748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sp>
          <p:nvSpPr>
            <p:cNvPr id="36" name="TextBox 17"/>
            <p:cNvSpPr txBox="1">
              <a:spLocks noChangeArrowheads="1"/>
            </p:cNvSpPr>
            <p:nvPr/>
          </p:nvSpPr>
          <p:spPr bwMode="auto">
            <a:xfrm>
              <a:off x="3048417" y="4286256"/>
              <a:ext cx="523835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2400" dirty="0" smtClean="0">
                  <a:latin typeface="08서울남산체 M" pitchFamily="18" charset="-127"/>
                  <a:ea typeface="08서울남산체 M" pitchFamily="18" charset="-127"/>
                </a:rPr>
                <a:t>베트남 </a:t>
              </a:r>
              <a:r>
                <a:rPr lang="en-US" altLang="ko-KR" sz="2400" dirty="0" smtClean="0">
                  <a:latin typeface="08서울남산체 M" pitchFamily="18" charset="-127"/>
                  <a:ea typeface="08서울남산체 M" pitchFamily="18" charset="-127"/>
                </a:rPr>
                <a:t>YMCA </a:t>
              </a:r>
              <a:r>
                <a:rPr lang="ko-KR" altLang="en-US" sz="2400" dirty="0" smtClean="0">
                  <a:latin typeface="08서울남산체 M" pitchFamily="18" charset="-127"/>
                  <a:ea typeface="08서울남산체 M" pitchFamily="18" charset="-127"/>
                </a:rPr>
                <a:t>직원과 그 가족</a:t>
              </a:r>
              <a:r>
                <a:rPr lang="en-US" altLang="ko-KR" sz="2400" dirty="0" smtClean="0">
                  <a:latin typeface="08서울남산체 M" pitchFamily="18" charset="-127"/>
                  <a:ea typeface="08서울남산체 M" pitchFamily="18" charset="-127"/>
                </a:rPr>
                <a:t>, </a:t>
              </a:r>
            </a:p>
            <a:p>
              <a:r>
                <a:rPr lang="ko-KR" altLang="en-US" sz="2400" dirty="0" smtClean="0">
                  <a:latin typeface="08서울남산체 M" pitchFamily="18" charset="-127"/>
                  <a:ea typeface="08서울남산체 M" pitchFamily="18" charset="-127"/>
                </a:rPr>
                <a:t>직업훈련생들과 </a:t>
              </a:r>
              <a:r>
                <a:rPr lang="ko-KR" altLang="en-US" sz="2400" dirty="0" err="1" smtClean="0">
                  <a:latin typeface="08서울남산체 M" pitchFamily="18" charset="-127"/>
                  <a:ea typeface="08서울남산체 M" pitchFamily="18" charset="-127"/>
                </a:rPr>
                <a:t>붕따우</a:t>
              </a:r>
              <a:r>
                <a:rPr lang="ko-KR" altLang="en-US" sz="2400" dirty="0" smtClean="0"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en-US" altLang="ko-KR" sz="2400" dirty="0" smtClean="0">
                  <a:latin typeface="08서울남산체 M" pitchFamily="18" charset="-127"/>
                  <a:ea typeface="08서울남산체 M" pitchFamily="18" charset="-127"/>
                </a:rPr>
                <a:t>MT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pic>
        <p:nvPicPr>
          <p:cNvPr id="5" name="그림 4" descr="DSC_0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1268760"/>
            <a:ext cx="3476861" cy="5229200"/>
          </a:xfrm>
          <a:prstGeom prst="rect">
            <a:avLst/>
          </a:prstGeom>
        </p:spPr>
      </p:pic>
      <p:pic>
        <p:nvPicPr>
          <p:cNvPr id="8" name="그림 7" descr="DSC_63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76672"/>
            <a:ext cx="2770633" cy="4167032"/>
          </a:xfrm>
          <a:prstGeom prst="rect">
            <a:avLst/>
          </a:prstGeom>
        </p:spPr>
      </p:pic>
      <p:pic>
        <p:nvPicPr>
          <p:cNvPr id="7" name="그림 6" descr="DSC_00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908720"/>
            <a:ext cx="7297500" cy="48520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sz="half" idx="1"/>
          </p:nvPr>
        </p:nvGraphicFramePr>
        <p:xfrm>
          <a:off x="642910" y="1785926"/>
          <a:ext cx="7858181" cy="3471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/>
                <a:gridCol w="1857388"/>
                <a:gridCol w="4120707"/>
                <a:gridCol w="1165706"/>
              </a:tblGrid>
              <a:tr h="5627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월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내용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비고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651700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5</a:t>
                      </a:r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1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(3~7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유치원 보육활동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2000" dirty="0" smtClean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627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(10~14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유치원 보육활동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 smtClean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802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3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(17~21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유치원 보육활동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627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4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(24~28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유치원 보육활동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514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주말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교류활동 및 휴식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5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활동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25" name="그림 11" descr="중국.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그림 25" descr="vn_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  <p:pic>
        <p:nvPicPr>
          <p:cNvPr id="47" name="_x115923592" descr="EMB000013787a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2143117"/>
            <a:ext cx="6286544" cy="3500462"/>
          </a:xfrm>
          <a:prstGeom prst="rect">
            <a:avLst/>
          </a:prstGeom>
          <a:noFill/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5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문화교류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1691680" y="2366954"/>
            <a:ext cx="6572296" cy="2928958"/>
            <a:chOff x="714348" y="3000372"/>
            <a:chExt cx="6572296" cy="2928958"/>
          </a:xfrm>
        </p:grpSpPr>
        <p:sp>
          <p:nvSpPr>
            <p:cNvPr id="30" name="AutoShape 53"/>
            <p:cNvSpPr>
              <a:spLocks noChangeArrowheads="1"/>
            </p:cNvSpPr>
            <p:nvPr/>
          </p:nvSpPr>
          <p:spPr bwMode="auto">
            <a:xfrm rot="10800000" flipV="1">
              <a:off x="714348" y="4005284"/>
              <a:ext cx="1252712" cy="917893"/>
            </a:xfrm>
            <a:prstGeom prst="flowChartDelay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31" name="Group 57"/>
            <p:cNvGrpSpPr>
              <a:grpSpLocks/>
            </p:cNvGrpSpPr>
            <p:nvPr/>
          </p:nvGrpSpPr>
          <p:grpSpPr bwMode="auto">
            <a:xfrm>
              <a:off x="2043097" y="3998936"/>
              <a:ext cx="4536164" cy="925510"/>
              <a:chOff x="1381" y="771"/>
              <a:chExt cx="3134" cy="1496"/>
            </a:xfrm>
          </p:grpSpPr>
          <p:sp>
            <p:nvSpPr>
              <p:cNvPr id="45" name="Rectangle 58"/>
              <p:cNvSpPr>
                <a:spLocks noChangeArrowheads="1"/>
              </p:cNvSpPr>
              <p:nvPr/>
            </p:nvSpPr>
            <p:spPr bwMode="auto">
              <a:xfrm>
                <a:off x="4312" y="771"/>
                <a:ext cx="203" cy="1496"/>
              </a:xfrm>
              <a:prstGeom prst="rect">
                <a:avLst/>
              </a:prstGeom>
              <a:solidFill>
                <a:schemeClr val="accent5">
                  <a:lumMod val="75000"/>
                  <a:alpha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sp>
            <p:nvSpPr>
              <p:cNvPr id="46" name="Rectangle 59"/>
              <p:cNvSpPr>
                <a:spLocks noChangeArrowheads="1"/>
              </p:cNvSpPr>
              <p:nvPr/>
            </p:nvSpPr>
            <p:spPr bwMode="auto">
              <a:xfrm>
                <a:off x="1381" y="771"/>
                <a:ext cx="3057" cy="1496"/>
              </a:xfrm>
              <a:prstGeom prst="rect">
                <a:avLst/>
              </a:prstGeom>
              <a:solidFill>
                <a:schemeClr val="accent5">
                  <a:lumMod val="75000"/>
                  <a:alpha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</p:grpSp>
        <p:grpSp>
          <p:nvGrpSpPr>
            <p:cNvPr id="32" name="그룹 46"/>
            <p:cNvGrpSpPr/>
            <p:nvPr/>
          </p:nvGrpSpPr>
          <p:grpSpPr>
            <a:xfrm>
              <a:off x="714348" y="3000372"/>
              <a:ext cx="5864911" cy="927078"/>
              <a:chOff x="714348" y="1755791"/>
              <a:chExt cx="5864911" cy="927078"/>
            </a:xfrm>
          </p:grpSpPr>
          <p:sp>
            <p:nvSpPr>
              <p:cNvPr id="40" name="AutoShape 52"/>
              <p:cNvSpPr>
                <a:spLocks noChangeArrowheads="1"/>
              </p:cNvSpPr>
              <p:nvPr/>
            </p:nvSpPr>
            <p:spPr bwMode="auto">
              <a:xfrm rot="10800000" flipV="1">
                <a:off x="714348" y="1755791"/>
                <a:ext cx="1252712" cy="917893"/>
              </a:xfrm>
              <a:prstGeom prst="flowChartDelay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41" name="Group 54"/>
              <p:cNvGrpSpPr>
                <a:grpSpLocks/>
              </p:cNvGrpSpPr>
              <p:nvPr/>
            </p:nvGrpSpPr>
            <p:grpSpPr bwMode="auto">
              <a:xfrm>
                <a:off x="2043095" y="1757358"/>
                <a:ext cx="4536164" cy="925511"/>
                <a:chOff x="1381" y="771"/>
                <a:chExt cx="3134" cy="1496"/>
              </a:xfrm>
            </p:grpSpPr>
            <p:sp>
              <p:nvSpPr>
                <p:cNvPr id="43" name="Rectangle 55"/>
                <p:cNvSpPr>
                  <a:spLocks noChangeArrowheads="1"/>
                </p:cNvSpPr>
                <p:nvPr/>
              </p:nvSpPr>
              <p:spPr bwMode="auto">
                <a:xfrm>
                  <a:off x="4312" y="771"/>
                  <a:ext cx="203" cy="1496"/>
                </a:xfrm>
                <a:prstGeom prst="rect">
                  <a:avLst/>
                </a:prstGeom>
                <a:solidFill>
                  <a:srgbClr val="0000FF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44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1" y="771"/>
                  <a:ext cx="3057" cy="1496"/>
                </a:xfrm>
                <a:prstGeom prst="rect">
                  <a:avLst/>
                </a:prstGeom>
                <a:solidFill>
                  <a:srgbClr val="0000FF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42" name="TextBox 15"/>
              <p:cNvSpPr txBox="1">
                <a:spLocks noChangeArrowheads="1"/>
              </p:cNvSpPr>
              <p:nvPr/>
            </p:nvSpPr>
            <p:spPr bwMode="auto">
              <a:xfrm>
                <a:off x="2071670" y="1857364"/>
                <a:ext cx="3429024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5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8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2071670" y="4143380"/>
              <a:ext cx="4930799" cy="582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400" dirty="0" err="1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호치민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시내 학생회관</a:t>
              </a:r>
              <a:endParaRPr lang="ko-KR" altLang="en-US" sz="2400" dirty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grpSp>
          <p:nvGrpSpPr>
            <p:cNvPr id="34" name="그룹 45"/>
            <p:cNvGrpSpPr/>
            <p:nvPr/>
          </p:nvGrpSpPr>
          <p:grpSpPr>
            <a:xfrm>
              <a:off x="714348" y="4995880"/>
              <a:ext cx="6572296" cy="933450"/>
              <a:chOff x="714348" y="4567253"/>
              <a:chExt cx="6572296" cy="933450"/>
            </a:xfrm>
          </p:grpSpPr>
          <p:sp>
            <p:nvSpPr>
              <p:cNvPr id="35" name="AutoShape 51"/>
              <p:cNvSpPr>
                <a:spLocks noChangeArrowheads="1"/>
              </p:cNvSpPr>
              <p:nvPr/>
            </p:nvSpPr>
            <p:spPr bwMode="auto">
              <a:xfrm rot="10800000" flipV="1">
                <a:off x="714348" y="4567253"/>
                <a:ext cx="1252712" cy="917893"/>
              </a:xfrm>
              <a:prstGeom prst="flowChartDelay">
                <a:avLst/>
              </a:prstGeom>
              <a:solidFill>
                <a:schemeClr val="bg2">
                  <a:lumMod val="2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36" name="Group 60"/>
              <p:cNvGrpSpPr>
                <a:grpSpLocks/>
              </p:cNvGrpSpPr>
              <p:nvPr/>
            </p:nvGrpSpPr>
            <p:grpSpPr bwMode="auto">
              <a:xfrm>
                <a:off x="2043096" y="4575193"/>
                <a:ext cx="4536161" cy="925510"/>
                <a:chOff x="1550" y="3047"/>
                <a:chExt cx="3650" cy="1142"/>
              </a:xfrm>
            </p:grpSpPr>
            <p:sp>
              <p:nvSpPr>
                <p:cNvPr id="38" name="Rectangle 61"/>
                <p:cNvSpPr>
                  <a:spLocks noChangeArrowheads="1"/>
                </p:cNvSpPr>
                <p:nvPr/>
              </p:nvSpPr>
              <p:spPr bwMode="auto">
                <a:xfrm>
                  <a:off x="4964" y="3047"/>
                  <a:ext cx="236" cy="1142"/>
                </a:xfrm>
                <a:prstGeom prst="rect">
                  <a:avLst/>
                </a:prstGeom>
                <a:solidFill>
                  <a:schemeClr val="bg2">
                    <a:lumMod val="25000"/>
                    <a:alpha val="6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39" name="Rectangle 62"/>
                <p:cNvSpPr>
                  <a:spLocks noChangeArrowheads="1"/>
                </p:cNvSpPr>
                <p:nvPr/>
              </p:nvSpPr>
              <p:spPr bwMode="auto">
                <a:xfrm>
                  <a:off x="1550" y="3047"/>
                  <a:ext cx="3560" cy="1142"/>
                </a:xfrm>
                <a:prstGeom prst="rect">
                  <a:avLst/>
                </a:prstGeom>
                <a:solidFill>
                  <a:schemeClr val="bg2">
                    <a:lumMod val="25000"/>
                    <a:alpha val="6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37" name="TextBox 17"/>
              <p:cNvSpPr txBox="1">
                <a:spLocks noChangeArrowheads="1"/>
              </p:cNvSpPr>
              <p:nvPr/>
            </p:nvSpPr>
            <p:spPr bwMode="auto">
              <a:xfrm>
                <a:off x="2048285" y="4643446"/>
                <a:ext cx="5238359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베트남 내 한국어학과 개설학교와</a:t>
                </a:r>
                <a:endParaRPr lang="en-US" altLang="ko-KR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  <a:p>
                <a:r>
                  <a:rPr lang="ko-KR" altLang="en-US" sz="2400" dirty="0" err="1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코이카간의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한국문화축제 체험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pSp>
        <p:nvGrpSpPr>
          <p:cNvPr id="5" name="그룹 47"/>
          <p:cNvGrpSpPr/>
          <p:nvPr/>
        </p:nvGrpSpPr>
        <p:grpSpPr>
          <a:xfrm>
            <a:off x="1714480" y="2214554"/>
            <a:ext cx="6595681" cy="2928958"/>
            <a:chOff x="714348" y="3000372"/>
            <a:chExt cx="6595681" cy="2928958"/>
          </a:xfrm>
        </p:grpSpPr>
        <p:sp>
          <p:nvSpPr>
            <p:cNvPr id="6" name="AutoShape 53"/>
            <p:cNvSpPr>
              <a:spLocks noChangeArrowheads="1"/>
            </p:cNvSpPr>
            <p:nvPr/>
          </p:nvSpPr>
          <p:spPr bwMode="auto">
            <a:xfrm rot="10800000" flipV="1">
              <a:off x="714348" y="4005284"/>
              <a:ext cx="1252712" cy="917893"/>
            </a:xfrm>
            <a:prstGeom prst="flowChartDelay">
              <a:avLst/>
            </a:prstGeom>
            <a:solidFill>
              <a:srgbClr val="89BA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7" name="Group 57"/>
            <p:cNvGrpSpPr>
              <a:grpSpLocks/>
            </p:cNvGrpSpPr>
            <p:nvPr/>
          </p:nvGrpSpPr>
          <p:grpSpPr bwMode="auto">
            <a:xfrm>
              <a:off x="2043097" y="3998936"/>
              <a:ext cx="4536164" cy="925510"/>
              <a:chOff x="1381" y="771"/>
              <a:chExt cx="3134" cy="1496"/>
            </a:xfrm>
          </p:grpSpPr>
          <p:sp>
            <p:nvSpPr>
              <p:cNvPr id="21" name="Rectangle 58"/>
              <p:cNvSpPr>
                <a:spLocks noChangeArrowheads="1"/>
              </p:cNvSpPr>
              <p:nvPr/>
            </p:nvSpPr>
            <p:spPr bwMode="auto">
              <a:xfrm>
                <a:off x="4312" y="771"/>
                <a:ext cx="203" cy="1496"/>
              </a:xfrm>
              <a:prstGeom prst="rect">
                <a:avLst/>
              </a:prstGeom>
              <a:solidFill>
                <a:srgbClr val="118522">
                  <a:alpha val="59999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sp>
            <p:nvSpPr>
              <p:cNvPr id="22" name="Rectangle 59"/>
              <p:cNvSpPr>
                <a:spLocks noChangeArrowheads="1"/>
              </p:cNvSpPr>
              <p:nvPr/>
            </p:nvSpPr>
            <p:spPr bwMode="auto">
              <a:xfrm>
                <a:off x="1381" y="771"/>
                <a:ext cx="3057" cy="1496"/>
              </a:xfrm>
              <a:prstGeom prst="rect">
                <a:avLst/>
              </a:prstGeom>
              <a:solidFill>
                <a:srgbClr val="118522">
                  <a:alpha val="59999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</p:grpSp>
        <p:grpSp>
          <p:nvGrpSpPr>
            <p:cNvPr id="8" name="그룹 46"/>
            <p:cNvGrpSpPr/>
            <p:nvPr/>
          </p:nvGrpSpPr>
          <p:grpSpPr>
            <a:xfrm>
              <a:off x="714348" y="3000372"/>
              <a:ext cx="5864911" cy="927078"/>
              <a:chOff x="714348" y="1755791"/>
              <a:chExt cx="5864911" cy="927078"/>
            </a:xfrm>
          </p:grpSpPr>
          <p:sp>
            <p:nvSpPr>
              <p:cNvPr id="16" name="AutoShape 52"/>
              <p:cNvSpPr>
                <a:spLocks noChangeArrowheads="1"/>
              </p:cNvSpPr>
              <p:nvPr/>
            </p:nvSpPr>
            <p:spPr bwMode="auto">
              <a:xfrm rot="10800000" flipV="1">
                <a:off x="714348" y="1755791"/>
                <a:ext cx="1252712" cy="917893"/>
              </a:xfrm>
              <a:prstGeom prst="flowChartDelay">
                <a:avLst/>
              </a:prstGeom>
              <a:solidFill>
                <a:srgbClr val="1AAF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17" name="Group 54"/>
              <p:cNvGrpSpPr>
                <a:grpSpLocks/>
              </p:cNvGrpSpPr>
              <p:nvPr/>
            </p:nvGrpSpPr>
            <p:grpSpPr bwMode="auto">
              <a:xfrm>
                <a:off x="2043095" y="1757358"/>
                <a:ext cx="4536164" cy="925511"/>
                <a:chOff x="1381" y="771"/>
                <a:chExt cx="3134" cy="1496"/>
              </a:xfrm>
            </p:grpSpPr>
            <p:sp>
              <p:nvSpPr>
                <p:cNvPr id="19" name="Rectangle 55"/>
                <p:cNvSpPr>
                  <a:spLocks noChangeArrowheads="1"/>
                </p:cNvSpPr>
                <p:nvPr/>
              </p:nvSpPr>
              <p:spPr bwMode="auto">
                <a:xfrm>
                  <a:off x="4312" y="771"/>
                  <a:ext cx="203" cy="1496"/>
                </a:xfrm>
                <a:prstGeom prst="rect">
                  <a:avLst/>
                </a:prstGeom>
                <a:solidFill>
                  <a:srgbClr val="127C84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20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1" y="771"/>
                  <a:ext cx="3057" cy="1496"/>
                </a:xfrm>
                <a:prstGeom prst="rect">
                  <a:avLst/>
                </a:prstGeom>
                <a:solidFill>
                  <a:srgbClr val="127C84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18" name="TextBox 15"/>
              <p:cNvSpPr txBox="1">
                <a:spLocks noChangeArrowheads="1"/>
              </p:cNvSpPr>
              <p:nvPr/>
            </p:nvSpPr>
            <p:spPr bwMode="auto">
              <a:xfrm>
                <a:off x="2071670" y="1857364"/>
                <a:ext cx="3429024" cy="582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5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15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9" name="TextBox 16"/>
            <p:cNvSpPr txBox="1">
              <a:spLocks noChangeArrowheads="1"/>
            </p:cNvSpPr>
            <p:nvPr/>
          </p:nvSpPr>
          <p:spPr bwMode="auto">
            <a:xfrm>
              <a:off x="2071670" y="4143380"/>
              <a:ext cx="4930799" cy="580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400" dirty="0" err="1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호치민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인문사회 과학대학교</a:t>
              </a:r>
              <a:endParaRPr lang="ko-KR" altLang="en-US" sz="2400" dirty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grpSp>
          <p:nvGrpSpPr>
            <p:cNvPr id="10" name="그룹 45"/>
            <p:cNvGrpSpPr/>
            <p:nvPr/>
          </p:nvGrpSpPr>
          <p:grpSpPr>
            <a:xfrm>
              <a:off x="714348" y="4995880"/>
              <a:ext cx="6595681" cy="933450"/>
              <a:chOff x="714348" y="4567253"/>
              <a:chExt cx="6595681" cy="933450"/>
            </a:xfrm>
          </p:grpSpPr>
          <p:sp>
            <p:nvSpPr>
              <p:cNvPr id="11" name="AutoShape 51"/>
              <p:cNvSpPr>
                <a:spLocks noChangeArrowheads="1"/>
              </p:cNvSpPr>
              <p:nvPr/>
            </p:nvSpPr>
            <p:spPr bwMode="auto">
              <a:xfrm rot="10800000" flipV="1">
                <a:off x="714348" y="4567253"/>
                <a:ext cx="1252712" cy="917893"/>
              </a:xfrm>
              <a:prstGeom prst="flowChartDelay">
                <a:avLst/>
              </a:prstGeom>
              <a:solidFill>
                <a:srgbClr val="D4971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12" name="Group 60"/>
              <p:cNvGrpSpPr>
                <a:grpSpLocks/>
              </p:cNvGrpSpPr>
              <p:nvPr/>
            </p:nvGrpSpPr>
            <p:grpSpPr bwMode="auto">
              <a:xfrm>
                <a:off x="2043096" y="4575193"/>
                <a:ext cx="4536161" cy="925510"/>
                <a:chOff x="1550" y="3047"/>
                <a:chExt cx="3650" cy="1142"/>
              </a:xfrm>
            </p:grpSpPr>
            <p:sp>
              <p:nvSpPr>
                <p:cNvPr id="14" name="Rectangle 61"/>
                <p:cNvSpPr>
                  <a:spLocks noChangeArrowheads="1"/>
                </p:cNvSpPr>
                <p:nvPr/>
              </p:nvSpPr>
              <p:spPr bwMode="auto">
                <a:xfrm>
                  <a:off x="4964" y="3047"/>
                  <a:ext cx="236" cy="1142"/>
                </a:xfrm>
                <a:prstGeom prst="rect">
                  <a:avLst/>
                </a:prstGeom>
                <a:solidFill>
                  <a:srgbClr val="8A600C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15" name="Rectangle 62"/>
                <p:cNvSpPr>
                  <a:spLocks noChangeArrowheads="1"/>
                </p:cNvSpPr>
                <p:nvPr/>
              </p:nvSpPr>
              <p:spPr bwMode="auto">
                <a:xfrm>
                  <a:off x="1550" y="3047"/>
                  <a:ext cx="3644" cy="1142"/>
                </a:xfrm>
                <a:prstGeom prst="rect">
                  <a:avLst/>
                </a:prstGeom>
                <a:solidFill>
                  <a:srgbClr val="8A600C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13" name="TextBox 17"/>
              <p:cNvSpPr txBox="1">
                <a:spLocks noChangeArrowheads="1"/>
              </p:cNvSpPr>
              <p:nvPr/>
            </p:nvSpPr>
            <p:spPr bwMode="auto">
              <a:xfrm>
                <a:off x="2071670" y="4786323"/>
                <a:ext cx="523835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베트남 대학생들과의 토론</a:t>
                </a:r>
              </a:p>
            </p:txBody>
          </p:sp>
        </p:grpSp>
      </p:grpSp>
      <p:pic>
        <p:nvPicPr>
          <p:cNvPr id="23" name="그림 8" descr="한국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4941168"/>
            <a:ext cx="1475656" cy="1330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직사각형 23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대학생 교류활동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sz="half" idx="1"/>
          </p:nvPr>
        </p:nvGraphicFramePr>
        <p:xfrm>
          <a:off x="642910" y="1785926"/>
          <a:ext cx="7858181" cy="4051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/>
                <a:gridCol w="1857388"/>
                <a:gridCol w="4120707"/>
                <a:gridCol w="1165706"/>
              </a:tblGrid>
              <a:tr h="5627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월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내용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비고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65170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6</a:t>
                      </a:r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월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1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(1~4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장애인 클럽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627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(6~14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국제워크캠프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 smtClean="0">
                          <a:latin typeface="08서울남산체 M" pitchFamily="18" charset="-127"/>
                          <a:ea typeface="08서울남산체 M" pitchFamily="18" charset="-127"/>
                        </a:rPr>
                        <a:t>메콩강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802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3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(15~18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장애인 클럽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627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4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(21~25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무료 진료소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802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5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(28~30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무료진료소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514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주말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교류활동 및 휴식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6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활동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pSp>
        <p:nvGrpSpPr>
          <p:cNvPr id="24" name="그룹 23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25" name="그림 11" descr="중국.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그림 25" descr="vn_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  <p:sp>
        <p:nvSpPr>
          <p:cNvPr id="27" name="직사각형 26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6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활동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1691680" y="2366954"/>
            <a:ext cx="6572296" cy="2928958"/>
            <a:chOff x="714348" y="3000372"/>
            <a:chExt cx="6572296" cy="2928958"/>
          </a:xfrm>
        </p:grpSpPr>
        <p:sp>
          <p:nvSpPr>
            <p:cNvPr id="29" name="AutoShape 53"/>
            <p:cNvSpPr>
              <a:spLocks noChangeArrowheads="1"/>
            </p:cNvSpPr>
            <p:nvPr/>
          </p:nvSpPr>
          <p:spPr bwMode="auto">
            <a:xfrm rot="10800000" flipV="1">
              <a:off x="714348" y="4005284"/>
              <a:ext cx="1252712" cy="917893"/>
            </a:xfrm>
            <a:prstGeom prst="flowChartDelay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30" name="Group 57"/>
            <p:cNvGrpSpPr>
              <a:grpSpLocks/>
            </p:cNvGrpSpPr>
            <p:nvPr/>
          </p:nvGrpSpPr>
          <p:grpSpPr bwMode="auto">
            <a:xfrm>
              <a:off x="2043097" y="3998936"/>
              <a:ext cx="4536164" cy="925510"/>
              <a:chOff x="1381" y="771"/>
              <a:chExt cx="3134" cy="1496"/>
            </a:xfrm>
          </p:grpSpPr>
          <p:sp>
            <p:nvSpPr>
              <p:cNvPr id="44" name="Rectangle 58"/>
              <p:cNvSpPr>
                <a:spLocks noChangeArrowheads="1"/>
              </p:cNvSpPr>
              <p:nvPr/>
            </p:nvSpPr>
            <p:spPr bwMode="auto">
              <a:xfrm>
                <a:off x="4312" y="771"/>
                <a:ext cx="203" cy="1496"/>
              </a:xfrm>
              <a:prstGeom prst="rect">
                <a:avLst/>
              </a:prstGeom>
              <a:solidFill>
                <a:schemeClr val="accent5">
                  <a:lumMod val="75000"/>
                  <a:alpha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sp>
            <p:nvSpPr>
              <p:cNvPr id="45" name="Rectangle 59"/>
              <p:cNvSpPr>
                <a:spLocks noChangeArrowheads="1"/>
              </p:cNvSpPr>
              <p:nvPr/>
            </p:nvSpPr>
            <p:spPr bwMode="auto">
              <a:xfrm>
                <a:off x="1381" y="771"/>
                <a:ext cx="3057" cy="1496"/>
              </a:xfrm>
              <a:prstGeom prst="rect">
                <a:avLst/>
              </a:prstGeom>
              <a:solidFill>
                <a:schemeClr val="accent5">
                  <a:lumMod val="75000"/>
                  <a:alpha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</p:grpSp>
        <p:grpSp>
          <p:nvGrpSpPr>
            <p:cNvPr id="31" name="그룹 46"/>
            <p:cNvGrpSpPr/>
            <p:nvPr/>
          </p:nvGrpSpPr>
          <p:grpSpPr>
            <a:xfrm>
              <a:off x="714348" y="3000372"/>
              <a:ext cx="5864911" cy="927078"/>
              <a:chOff x="714348" y="1755791"/>
              <a:chExt cx="5864911" cy="927078"/>
            </a:xfrm>
          </p:grpSpPr>
          <p:sp>
            <p:nvSpPr>
              <p:cNvPr id="39" name="AutoShape 52"/>
              <p:cNvSpPr>
                <a:spLocks noChangeArrowheads="1"/>
              </p:cNvSpPr>
              <p:nvPr/>
            </p:nvSpPr>
            <p:spPr bwMode="auto">
              <a:xfrm rot="10800000" flipV="1">
                <a:off x="714348" y="1755791"/>
                <a:ext cx="1252712" cy="917893"/>
              </a:xfrm>
              <a:prstGeom prst="flowChartDelay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40" name="Group 54"/>
              <p:cNvGrpSpPr>
                <a:grpSpLocks/>
              </p:cNvGrpSpPr>
              <p:nvPr/>
            </p:nvGrpSpPr>
            <p:grpSpPr bwMode="auto">
              <a:xfrm>
                <a:off x="2043095" y="1757358"/>
                <a:ext cx="4536164" cy="925511"/>
                <a:chOff x="1381" y="771"/>
                <a:chExt cx="3134" cy="1496"/>
              </a:xfrm>
            </p:grpSpPr>
            <p:sp>
              <p:nvSpPr>
                <p:cNvPr id="42" name="Rectangle 55"/>
                <p:cNvSpPr>
                  <a:spLocks noChangeArrowheads="1"/>
                </p:cNvSpPr>
                <p:nvPr/>
              </p:nvSpPr>
              <p:spPr bwMode="auto">
                <a:xfrm>
                  <a:off x="4312" y="771"/>
                  <a:ext cx="203" cy="1496"/>
                </a:xfrm>
                <a:prstGeom prst="rect">
                  <a:avLst/>
                </a:prstGeom>
                <a:solidFill>
                  <a:srgbClr val="0000FF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43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1" y="771"/>
                  <a:ext cx="3057" cy="1496"/>
                </a:xfrm>
                <a:prstGeom prst="rect">
                  <a:avLst/>
                </a:prstGeom>
                <a:solidFill>
                  <a:srgbClr val="0000FF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41" name="TextBox 15"/>
              <p:cNvSpPr txBox="1">
                <a:spLocks noChangeArrowheads="1"/>
              </p:cNvSpPr>
              <p:nvPr/>
            </p:nvSpPr>
            <p:spPr bwMode="auto">
              <a:xfrm>
                <a:off x="2071670" y="1857364"/>
                <a:ext cx="411528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6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1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~ 6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4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, 15 ~ 18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2071670" y="4143380"/>
              <a:ext cx="4930799" cy="582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400" dirty="0" err="1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호치민</a:t>
              </a:r>
              <a:endParaRPr lang="ko-KR" altLang="en-US" sz="2400" dirty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grpSp>
          <p:nvGrpSpPr>
            <p:cNvPr id="33" name="그룹 45"/>
            <p:cNvGrpSpPr/>
            <p:nvPr/>
          </p:nvGrpSpPr>
          <p:grpSpPr>
            <a:xfrm>
              <a:off x="714348" y="4995880"/>
              <a:ext cx="6572296" cy="933450"/>
              <a:chOff x="714348" y="4567253"/>
              <a:chExt cx="6572296" cy="933450"/>
            </a:xfrm>
          </p:grpSpPr>
          <p:sp>
            <p:nvSpPr>
              <p:cNvPr id="34" name="AutoShape 51"/>
              <p:cNvSpPr>
                <a:spLocks noChangeArrowheads="1"/>
              </p:cNvSpPr>
              <p:nvPr/>
            </p:nvSpPr>
            <p:spPr bwMode="auto">
              <a:xfrm rot="10800000" flipV="1">
                <a:off x="714348" y="4567253"/>
                <a:ext cx="1252712" cy="917893"/>
              </a:xfrm>
              <a:prstGeom prst="flowChartDelay">
                <a:avLst/>
              </a:prstGeom>
              <a:solidFill>
                <a:schemeClr val="bg2">
                  <a:lumMod val="2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35" name="Group 60"/>
              <p:cNvGrpSpPr>
                <a:grpSpLocks/>
              </p:cNvGrpSpPr>
              <p:nvPr/>
            </p:nvGrpSpPr>
            <p:grpSpPr bwMode="auto">
              <a:xfrm>
                <a:off x="2043096" y="4575193"/>
                <a:ext cx="4536161" cy="925510"/>
                <a:chOff x="1550" y="3047"/>
                <a:chExt cx="3650" cy="1142"/>
              </a:xfrm>
            </p:grpSpPr>
            <p:sp>
              <p:nvSpPr>
                <p:cNvPr id="37" name="Rectangle 61"/>
                <p:cNvSpPr>
                  <a:spLocks noChangeArrowheads="1"/>
                </p:cNvSpPr>
                <p:nvPr/>
              </p:nvSpPr>
              <p:spPr bwMode="auto">
                <a:xfrm>
                  <a:off x="4964" y="3047"/>
                  <a:ext cx="236" cy="1142"/>
                </a:xfrm>
                <a:prstGeom prst="rect">
                  <a:avLst/>
                </a:prstGeom>
                <a:solidFill>
                  <a:schemeClr val="bg2">
                    <a:lumMod val="25000"/>
                    <a:alpha val="6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38" name="Rectangle 62"/>
                <p:cNvSpPr>
                  <a:spLocks noChangeArrowheads="1"/>
                </p:cNvSpPr>
                <p:nvPr/>
              </p:nvSpPr>
              <p:spPr bwMode="auto">
                <a:xfrm>
                  <a:off x="1550" y="3047"/>
                  <a:ext cx="3560" cy="1142"/>
                </a:xfrm>
                <a:prstGeom prst="rect">
                  <a:avLst/>
                </a:prstGeom>
                <a:solidFill>
                  <a:schemeClr val="bg2">
                    <a:lumMod val="25000"/>
                    <a:alpha val="6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36" name="TextBox 17"/>
              <p:cNvSpPr txBox="1">
                <a:spLocks noChangeArrowheads="1"/>
              </p:cNvSpPr>
              <p:nvPr/>
            </p:nvSpPr>
            <p:spPr bwMode="auto">
              <a:xfrm>
                <a:off x="2048285" y="4643446"/>
                <a:ext cx="5238359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YMCA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에서 운영하는 장애인 클럽</a:t>
                </a:r>
                <a:endParaRPr lang="en-US" altLang="ko-KR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에서 공예 및 컴퓨터 수업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pSp>
        <p:nvGrpSpPr>
          <p:cNvPr id="5" name="그룹 47"/>
          <p:cNvGrpSpPr/>
          <p:nvPr/>
        </p:nvGrpSpPr>
        <p:grpSpPr>
          <a:xfrm>
            <a:off x="1714480" y="2214554"/>
            <a:ext cx="6288121" cy="2932201"/>
            <a:chOff x="714348" y="3000372"/>
            <a:chExt cx="6288121" cy="2932201"/>
          </a:xfrm>
        </p:grpSpPr>
        <p:sp>
          <p:nvSpPr>
            <p:cNvPr id="6" name="AutoShape 53"/>
            <p:cNvSpPr>
              <a:spLocks noChangeArrowheads="1"/>
            </p:cNvSpPr>
            <p:nvPr/>
          </p:nvSpPr>
          <p:spPr bwMode="auto">
            <a:xfrm rot="10800000" flipV="1">
              <a:off x="714348" y="4005284"/>
              <a:ext cx="1252712" cy="917893"/>
            </a:xfrm>
            <a:prstGeom prst="flowChartDelay">
              <a:avLst/>
            </a:prstGeom>
            <a:solidFill>
              <a:srgbClr val="89BA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7" name="Group 57"/>
            <p:cNvGrpSpPr>
              <a:grpSpLocks/>
            </p:cNvGrpSpPr>
            <p:nvPr/>
          </p:nvGrpSpPr>
          <p:grpSpPr bwMode="auto">
            <a:xfrm>
              <a:off x="2043097" y="3998936"/>
              <a:ext cx="4536164" cy="925510"/>
              <a:chOff x="1381" y="771"/>
              <a:chExt cx="3134" cy="1496"/>
            </a:xfrm>
          </p:grpSpPr>
          <p:sp>
            <p:nvSpPr>
              <p:cNvPr id="21" name="Rectangle 58"/>
              <p:cNvSpPr>
                <a:spLocks noChangeArrowheads="1"/>
              </p:cNvSpPr>
              <p:nvPr/>
            </p:nvSpPr>
            <p:spPr bwMode="auto">
              <a:xfrm>
                <a:off x="4312" y="771"/>
                <a:ext cx="203" cy="1496"/>
              </a:xfrm>
              <a:prstGeom prst="rect">
                <a:avLst/>
              </a:prstGeom>
              <a:solidFill>
                <a:srgbClr val="118522">
                  <a:alpha val="59999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sp>
            <p:nvSpPr>
              <p:cNvPr id="22" name="Rectangle 59"/>
              <p:cNvSpPr>
                <a:spLocks noChangeArrowheads="1"/>
              </p:cNvSpPr>
              <p:nvPr/>
            </p:nvSpPr>
            <p:spPr bwMode="auto">
              <a:xfrm>
                <a:off x="1381" y="771"/>
                <a:ext cx="3057" cy="1496"/>
              </a:xfrm>
              <a:prstGeom prst="rect">
                <a:avLst/>
              </a:prstGeom>
              <a:solidFill>
                <a:srgbClr val="118522">
                  <a:alpha val="59999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</p:grpSp>
        <p:grpSp>
          <p:nvGrpSpPr>
            <p:cNvPr id="8" name="그룹 46"/>
            <p:cNvGrpSpPr/>
            <p:nvPr/>
          </p:nvGrpSpPr>
          <p:grpSpPr>
            <a:xfrm>
              <a:off x="714348" y="3000372"/>
              <a:ext cx="5864911" cy="927078"/>
              <a:chOff x="714348" y="1755791"/>
              <a:chExt cx="5864911" cy="927078"/>
            </a:xfrm>
          </p:grpSpPr>
          <p:sp>
            <p:nvSpPr>
              <p:cNvPr id="16" name="AutoShape 52"/>
              <p:cNvSpPr>
                <a:spLocks noChangeArrowheads="1"/>
              </p:cNvSpPr>
              <p:nvPr/>
            </p:nvSpPr>
            <p:spPr bwMode="auto">
              <a:xfrm rot="10800000" flipV="1">
                <a:off x="714348" y="1755791"/>
                <a:ext cx="1252712" cy="917893"/>
              </a:xfrm>
              <a:prstGeom prst="flowChartDelay">
                <a:avLst/>
              </a:prstGeom>
              <a:solidFill>
                <a:srgbClr val="1AAF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17" name="Group 54"/>
              <p:cNvGrpSpPr>
                <a:grpSpLocks/>
              </p:cNvGrpSpPr>
              <p:nvPr/>
            </p:nvGrpSpPr>
            <p:grpSpPr bwMode="auto">
              <a:xfrm>
                <a:off x="2043095" y="1757358"/>
                <a:ext cx="4536164" cy="925511"/>
                <a:chOff x="1381" y="771"/>
                <a:chExt cx="3134" cy="1496"/>
              </a:xfrm>
            </p:grpSpPr>
            <p:sp>
              <p:nvSpPr>
                <p:cNvPr id="19" name="Rectangle 55"/>
                <p:cNvSpPr>
                  <a:spLocks noChangeArrowheads="1"/>
                </p:cNvSpPr>
                <p:nvPr/>
              </p:nvSpPr>
              <p:spPr bwMode="auto">
                <a:xfrm>
                  <a:off x="4312" y="771"/>
                  <a:ext cx="203" cy="1496"/>
                </a:xfrm>
                <a:prstGeom prst="rect">
                  <a:avLst/>
                </a:prstGeom>
                <a:solidFill>
                  <a:srgbClr val="127C84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20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1" y="771"/>
                  <a:ext cx="3057" cy="1496"/>
                </a:xfrm>
                <a:prstGeom prst="rect">
                  <a:avLst/>
                </a:prstGeom>
                <a:solidFill>
                  <a:srgbClr val="127C84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18" name="TextBox 15"/>
              <p:cNvSpPr txBox="1">
                <a:spLocks noChangeArrowheads="1"/>
              </p:cNvSpPr>
              <p:nvPr/>
            </p:nvSpPr>
            <p:spPr bwMode="auto">
              <a:xfrm>
                <a:off x="2071670" y="1857364"/>
                <a:ext cx="3429024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6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6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~ 6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14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 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9" name="TextBox 16"/>
            <p:cNvSpPr txBox="1">
              <a:spLocks noChangeArrowheads="1"/>
            </p:cNvSpPr>
            <p:nvPr/>
          </p:nvSpPr>
          <p:spPr bwMode="auto">
            <a:xfrm>
              <a:off x="2071670" y="4143380"/>
              <a:ext cx="4930799" cy="580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400" dirty="0" err="1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메콩강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일대</a:t>
              </a:r>
              <a:endParaRPr lang="ko-KR" altLang="en-US" sz="2400" dirty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grpSp>
          <p:nvGrpSpPr>
            <p:cNvPr id="10" name="그룹 45"/>
            <p:cNvGrpSpPr/>
            <p:nvPr/>
          </p:nvGrpSpPr>
          <p:grpSpPr>
            <a:xfrm>
              <a:off x="714348" y="4995880"/>
              <a:ext cx="5873608" cy="936693"/>
              <a:chOff x="714348" y="4567253"/>
              <a:chExt cx="5873608" cy="936693"/>
            </a:xfrm>
          </p:grpSpPr>
          <p:sp>
            <p:nvSpPr>
              <p:cNvPr id="11" name="AutoShape 51"/>
              <p:cNvSpPr>
                <a:spLocks noChangeArrowheads="1"/>
              </p:cNvSpPr>
              <p:nvPr/>
            </p:nvSpPr>
            <p:spPr bwMode="auto">
              <a:xfrm rot="10800000" flipV="1">
                <a:off x="714348" y="4567253"/>
                <a:ext cx="1252712" cy="917893"/>
              </a:xfrm>
              <a:prstGeom prst="flowChartDelay">
                <a:avLst/>
              </a:prstGeom>
              <a:solidFill>
                <a:srgbClr val="D4971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12" name="Group 60"/>
              <p:cNvGrpSpPr>
                <a:grpSpLocks/>
              </p:cNvGrpSpPr>
              <p:nvPr/>
            </p:nvGrpSpPr>
            <p:grpSpPr bwMode="auto">
              <a:xfrm>
                <a:off x="2059252" y="4575194"/>
                <a:ext cx="4528704" cy="928752"/>
                <a:chOff x="1563" y="3047"/>
                <a:chExt cx="3644" cy="1146"/>
              </a:xfrm>
            </p:grpSpPr>
            <p:sp>
              <p:nvSpPr>
                <p:cNvPr id="14" name="Rectangle 61"/>
                <p:cNvSpPr>
                  <a:spLocks noChangeArrowheads="1"/>
                </p:cNvSpPr>
                <p:nvPr/>
              </p:nvSpPr>
              <p:spPr bwMode="auto">
                <a:xfrm>
                  <a:off x="4964" y="3047"/>
                  <a:ext cx="236" cy="1142"/>
                </a:xfrm>
                <a:prstGeom prst="rect">
                  <a:avLst/>
                </a:prstGeom>
                <a:solidFill>
                  <a:srgbClr val="8A600C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15" name="Rectangle 62"/>
                <p:cNvSpPr>
                  <a:spLocks noChangeArrowheads="1"/>
                </p:cNvSpPr>
                <p:nvPr/>
              </p:nvSpPr>
              <p:spPr bwMode="auto">
                <a:xfrm>
                  <a:off x="1563" y="3051"/>
                  <a:ext cx="3644" cy="1142"/>
                </a:xfrm>
                <a:prstGeom prst="rect">
                  <a:avLst/>
                </a:prstGeom>
                <a:solidFill>
                  <a:srgbClr val="8A600C">
                    <a:alpha val="5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13" name="TextBox 17"/>
              <p:cNvSpPr txBox="1">
                <a:spLocks noChangeArrowheads="1"/>
              </p:cNvSpPr>
              <p:nvPr/>
            </p:nvSpPr>
            <p:spPr bwMode="auto">
              <a:xfrm>
                <a:off x="2059700" y="4650287"/>
                <a:ext cx="4236502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</a:t>
                </a:r>
                <a:r>
                  <a:rPr lang="ko-KR" altLang="en-US" sz="2400" dirty="0" err="1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싱가폴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YMCA 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및 베트남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YMCA 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주관의 국제워크캠프 참가</a:t>
                </a:r>
              </a:p>
            </p:txBody>
          </p:sp>
        </p:grpSp>
      </p:grpSp>
      <p:grpSp>
        <p:nvGrpSpPr>
          <p:cNvPr id="23" name="그룹 22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24" name="그림 11" descr="중국.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그림 24" descr="vn_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  <p:sp>
        <p:nvSpPr>
          <p:cNvPr id="26" name="직사각형 25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6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활동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24" name="그림 11" descr="중국.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그림 24" descr="vn_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  <p:sp>
        <p:nvSpPr>
          <p:cNvPr id="26" name="직사각형 25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6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활동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1714480" y="2000240"/>
            <a:ext cx="6288121" cy="2940928"/>
            <a:chOff x="1714480" y="2214554"/>
            <a:chExt cx="6288121" cy="2940928"/>
          </a:xfrm>
        </p:grpSpPr>
        <p:sp>
          <p:nvSpPr>
            <p:cNvPr id="28" name="AutoShape 53"/>
            <p:cNvSpPr>
              <a:spLocks noChangeArrowheads="1"/>
            </p:cNvSpPr>
            <p:nvPr/>
          </p:nvSpPr>
          <p:spPr bwMode="auto">
            <a:xfrm rot="10800000" flipV="1">
              <a:off x="1714480" y="3219466"/>
              <a:ext cx="1252712" cy="917893"/>
            </a:xfrm>
            <a:prstGeom prst="flowChartDelay">
              <a:avLst/>
            </a:prstGeom>
            <a:solidFill>
              <a:srgbClr val="FF66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29" name="Group 57"/>
            <p:cNvGrpSpPr>
              <a:grpSpLocks/>
            </p:cNvGrpSpPr>
            <p:nvPr/>
          </p:nvGrpSpPr>
          <p:grpSpPr bwMode="auto">
            <a:xfrm>
              <a:off x="3043229" y="3213118"/>
              <a:ext cx="4536164" cy="925510"/>
              <a:chOff x="1381" y="771"/>
              <a:chExt cx="3134" cy="1496"/>
            </a:xfrm>
          </p:grpSpPr>
          <p:sp>
            <p:nvSpPr>
              <p:cNvPr id="41" name="Rectangle 58"/>
              <p:cNvSpPr>
                <a:spLocks noChangeArrowheads="1"/>
              </p:cNvSpPr>
              <p:nvPr/>
            </p:nvSpPr>
            <p:spPr bwMode="auto">
              <a:xfrm>
                <a:off x="4312" y="771"/>
                <a:ext cx="203" cy="1496"/>
              </a:xfrm>
              <a:prstGeom prst="rect">
                <a:avLst/>
              </a:prstGeom>
              <a:solidFill>
                <a:srgbClr val="FF6699">
                  <a:alpha val="6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sp>
            <p:nvSpPr>
              <p:cNvPr id="42" name="Rectangle 59"/>
              <p:cNvSpPr>
                <a:spLocks noChangeArrowheads="1"/>
              </p:cNvSpPr>
              <p:nvPr/>
            </p:nvSpPr>
            <p:spPr bwMode="auto">
              <a:xfrm>
                <a:off x="1381" y="771"/>
                <a:ext cx="3057" cy="1496"/>
              </a:xfrm>
              <a:prstGeom prst="rect">
                <a:avLst/>
              </a:prstGeom>
              <a:solidFill>
                <a:srgbClr val="FF6699">
                  <a:alpha val="6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</p:grpSp>
        <p:grpSp>
          <p:nvGrpSpPr>
            <p:cNvPr id="30" name="그룹 46"/>
            <p:cNvGrpSpPr/>
            <p:nvPr/>
          </p:nvGrpSpPr>
          <p:grpSpPr>
            <a:xfrm>
              <a:off x="1714480" y="2214554"/>
              <a:ext cx="5864911" cy="927078"/>
              <a:chOff x="714348" y="1755791"/>
              <a:chExt cx="5864911" cy="927078"/>
            </a:xfrm>
          </p:grpSpPr>
          <p:sp>
            <p:nvSpPr>
              <p:cNvPr id="36" name="AutoShape 52"/>
              <p:cNvSpPr>
                <a:spLocks noChangeArrowheads="1"/>
              </p:cNvSpPr>
              <p:nvPr/>
            </p:nvSpPr>
            <p:spPr bwMode="auto">
              <a:xfrm rot="10800000" flipV="1">
                <a:off x="714348" y="1755791"/>
                <a:ext cx="1252712" cy="917893"/>
              </a:xfrm>
              <a:prstGeom prst="flowChartDelay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37" name="Group 54"/>
              <p:cNvGrpSpPr>
                <a:grpSpLocks/>
              </p:cNvGrpSpPr>
              <p:nvPr/>
            </p:nvGrpSpPr>
            <p:grpSpPr bwMode="auto">
              <a:xfrm>
                <a:off x="2043095" y="1757358"/>
                <a:ext cx="4536164" cy="925511"/>
                <a:chOff x="1381" y="771"/>
                <a:chExt cx="3134" cy="1496"/>
              </a:xfrm>
            </p:grpSpPr>
            <p:sp>
              <p:nvSpPr>
                <p:cNvPr id="39" name="Rectangle 55"/>
                <p:cNvSpPr>
                  <a:spLocks noChangeArrowheads="1"/>
                </p:cNvSpPr>
                <p:nvPr/>
              </p:nvSpPr>
              <p:spPr bwMode="auto">
                <a:xfrm>
                  <a:off x="4312" y="771"/>
                  <a:ext cx="203" cy="1496"/>
                </a:xfrm>
                <a:prstGeom prst="rect">
                  <a:avLst/>
                </a:prstGeom>
                <a:solidFill>
                  <a:srgbClr val="FFFF00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40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1" y="771"/>
                  <a:ext cx="3057" cy="1496"/>
                </a:xfrm>
                <a:prstGeom prst="rect">
                  <a:avLst/>
                </a:prstGeom>
                <a:solidFill>
                  <a:srgbClr val="FFFF00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38" name="TextBox 37"/>
              <p:cNvSpPr txBox="1">
                <a:spLocks noChangeArrowheads="1"/>
              </p:cNvSpPr>
              <p:nvPr/>
            </p:nvSpPr>
            <p:spPr bwMode="auto">
              <a:xfrm>
                <a:off x="2071670" y="1857364"/>
                <a:ext cx="3429024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</a:t>
                </a:r>
                <a:r>
                  <a:rPr lang="en-US" altLang="ko-KR" sz="2400" dirty="0" smtClean="0">
                    <a:latin typeface="08서울남산체 M" pitchFamily="18" charset="-127"/>
                    <a:ea typeface="08서울남산체 M" pitchFamily="18" charset="-127"/>
                  </a:rPr>
                  <a:t>6</a:t>
                </a:r>
                <a:r>
                  <a:rPr lang="ko-KR" altLang="en-US" sz="2400" dirty="0" smtClean="0"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latin typeface="08서울남산체 M" pitchFamily="18" charset="-127"/>
                    <a:ea typeface="08서울남산체 M" pitchFamily="18" charset="-127"/>
                  </a:rPr>
                  <a:t>21</a:t>
                </a:r>
                <a:r>
                  <a:rPr lang="ko-KR" altLang="en-US" sz="2400" dirty="0" smtClean="0">
                    <a:latin typeface="08서울남산체 M" pitchFamily="18" charset="-127"/>
                    <a:ea typeface="08서울남산체 M" pitchFamily="18" charset="-127"/>
                  </a:rPr>
                  <a:t>일 </a:t>
                </a:r>
                <a:r>
                  <a:rPr lang="en-US" altLang="ko-KR" sz="2400" dirty="0" smtClean="0">
                    <a:latin typeface="08서울남산체 M" pitchFamily="18" charset="-127"/>
                    <a:ea typeface="08서울남산체 M" pitchFamily="18" charset="-127"/>
                  </a:rPr>
                  <a:t>~ 30</a:t>
                </a:r>
                <a:r>
                  <a:rPr lang="ko-KR" altLang="en-US" sz="2400" dirty="0" smtClean="0">
                    <a:latin typeface="08서울남산체 M" pitchFamily="18" charset="-127"/>
                    <a:ea typeface="08서울남산체 M" pitchFamily="18" charset="-127"/>
                  </a:rPr>
                  <a:t>일</a:t>
                </a:r>
                <a:endParaRPr lang="ko-KR" altLang="en-US" sz="2400" dirty="0"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31" name="TextBox 16"/>
            <p:cNvSpPr txBox="1">
              <a:spLocks noChangeArrowheads="1"/>
            </p:cNvSpPr>
            <p:nvPr/>
          </p:nvSpPr>
          <p:spPr bwMode="auto">
            <a:xfrm>
              <a:off x="3071802" y="3357562"/>
              <a:ext cx="4930799" cy="582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400" dirty="0" err="1" smtClean="0">
                  <a:latin typeface="08서울남산체 M" pitchFamily="18" charset="-127"/>
                  <a:ea typeface="08서울남산체 M" pitchFamily="18" charset="-127"/>
                </a:rPr>
                <a:t>호치민</a:t>
              </a:r>
              <a:endParaRPr lang="ko-KR" altLang="en-US" sz="2400" dirty="0">
                <a:latin typeface="08서울남산체 M" pitchFamily="18" charset="-127"/>
                <a:ea typeface="08서울남산체 M" pitchFamily="18" charset="-127"/>
              </a:endParaRPr>
            </a:p>
          </p:txBody>
        </p:sp>
        <p:sp>
          <p:nvSpPr>
            <p:cNvPr id="32" name="AutoShape 51"/>
            <p:cNvSpPr>
              <a:spLocks noChangeArrowheads="1"/>
            </p:cNvSpPr>
            <p:nvPr/>
          </p:nvSpPr>
          <p:spPr bwMode="auto">
            <a:xfrm rot="10800000" flipV="1">
              <a:off x="1714480" y="4210062"/>
              <a:ext cx="1252712" cy="945420"/>
            </a:xfrm>
            <a:prstGeom prst="flowChartDelay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sp>
          <p:nvSpPr>
            <p:cNvPr id="33" name="Rectangle 61"/>
            <p:cNvSpPr>
              <a:spLocks noChangeArrowheads="1"/>
            </p:cNvSpPr>
            <p:nvPr/>
          </p:nvSpPr>
          <p:spPr bwMode="auto">
            <a:xfrm>
              <a:off x="7308304" y="4219378"/>
              <a:ext cx="144016" cy="92551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sp>
          <p:nvSpPr>
            <p:cNvPr id="34" name="Rectangle 62"/>
            <p:cNvSpPr>
              <a:spLocks noChangeArrowheads="1"/>
            </p:cNvSpPr>
            <p:nvPr/>
          </p:nvSpPr>
          <p:spPr bwMode="auto">
            <a:xfrm>
              <a:off x="3043230" y="4218002"/>
              <a:ext cx="4553106" cy="93748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sp>
          <p:nvSpPr>
            <p:cNvPr id="35" name="TextBox 17"/>
            <p:cNvSpPr txBox="1">
              <a:spLocks noChangeArrowheads="1"/>
            </p:cNvSpPr>
            <p:nvPr/>
          </p:nvSpPr>
          <p:spPr bwMode="auto">
            <a:xfrm>
              <a:off x="3059833" y="4435402"/>
              <a:ext cx="403244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2400" dirty="0" smtClean="0">
                  <a:latin typeface="08서울남산체 M" pitchFamily="18" charset="-127"/>
                  <a:ea typeface="08서울남산체 M" pitchFamily="18" charset="-127"/>
                </a:rPr>
                <a:t>YMCA </a:t>
              </a:r>
              <a:r>
                <a:rPr lang="ko-KR" altLang="en-US" sz="2400" dirty="0" smtClean="0">
                  <a:latin typeface="08서울남산체 M" pitchFamily="18" charset="-127"/>
                  <a:ea typeface="08서울남산체 M" pitchFamily="18" charset="-127"/>
                </a:rPr>
                <a:t>협력 병원에서 봉사활동</a:t>
              </a:r>
              <a:endParaRPr lang="en-US" altLang="ko-KR" sz="2400" dirty="0" smtClean="0">
                <a:latin typeface="08서울남산체 M" pitchFamily="18" charset="-127"/>
                <a:ea typeface="08서울남산체 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sz="half" idx="1"/>
          </p:nvPr>
        </p:nvGraphicFramePr>
        <p:xfrm>
          <a:off x="642910" y="1785926"/>
          <a:ext cx="7858181" cy="4051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/>
                <a:gridCol w="1857388"/>
                <a:gridCol w="4120707"/>
                <a:gridCol w="1165706"/>
              </a:tblGrid>
              <a:tr h="5627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월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내용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비고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651700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7</a:t>
                      </a:r>
                      <a:r>
                        <a:rPr lang="ko-KR" altLang="en-US" sz="24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월</a:t>
                      </a:r>
                      <a:endParaRPr lang="ko-KR" altLang="en-US" sz="24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1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(1~2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 smtClean="0">
                          <a:latin typeface="08서울남산체 M" pitchFamily="18" charset="-127"/>
                          <a:ea typeface="08서울남산체 M" pitchFamily="18" charset="-127"/>
                        </a:rPr>
                        <a:t>라온아띠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 평가 준비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설문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627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2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(3~5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 smtClean="0">
                          <a:latin typeface="08서울남산체 M" pitchFamily="18" charset="-127"/>
                          <a:ea typeface="08서울남산체 M" pitchFamily="18" charset="-127"/>
                        </a:rPr>
                        <a:t>라온아띠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 </a:t>
                      </a:r>
                      <a:r>
                        <a:rPr lang="ko-KR" altLang="en-US" sz="2000" dirty="0" err="1" smtClean="0">
                          <a:latin typeface="08서울남산체 M" pitchFamily="18" charset="-127"/>
                          <a:ea typeface="08서울남산체 M" pitchFamily="18" charset="-127"/>
                        </a:rPr>
                        <a:t>평가단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 방문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802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3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(6~9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직업 훈련 학교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6274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4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(12~16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유치원 및 장애인 클럽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802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5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주차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(20~31</a:t>
                      </a: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일</a:t>
                      </a:r>
                      <a:r>
                        <a:rPr lang="en-US" altLang="ko-KR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)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baseline="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휴가 및 귀국준비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  <a:tr h="5514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주말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08서울남산체 M" pitchFamily="18" charset="-127"/>
                          <a:ea typeface="08서울남산체 M" pitchFamily="18" charset="-127"/>
                        </a:rPr>
                        <a:t>교류활동 및 휴식</a:t>
                      </a:r>
                      <a:endParaRPr lang="ko-KR" altLang="en-US" sz="2000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>
                        <a:latin typeface="08서울남산체 M" pitchFamily="18" charset="-127"/>
                        <a:ea typeface="08서울남산체 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7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활동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/>
          <p:cNvGrpSpPr/>
          <p:nvPr/>
        </p:nvGrpSpPr>
        <p:grpSpPr>
          <a:xfrm>
            <a:off x="7668344" y="4941168"/>
            <a:ext cx="1475656" cy="1340768"/>
            <a:chOff x="0" y="0"/>
            <a:chExt cx="1475656" cy="1340768"/>
          </a:xfrm>
        </p:grpSpPr>
        <p:pic>
          <p:nvPicPr>
            <p:cNvPr id="24" name="그림 11" descr="중국.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475656" cy="1340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그림 24" descr="vn_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1207509">
              <a:off x="159691" y="777173"/>
              <a:ext cx="663694" cy="345393"/>
            </a:xfrm>
            <a:prstGeom prst="parallelogram">
              <a:avLst>
                <a:gd name="adj" fmla="val 31918"/>
              </a:avLst>
            </a:prstGeom>
          </p:spPr>
        </p:pic>
      </p:grpSp>
      <p:pic>
        <p:nvPicPr>
          <p:cNvPr id="46" name="그림 45" descr="P70901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1640" y="1628800"/>
            <a:ext cx="6391787" cy="4289784"/>
          </a:xfrm>
          <a:prstGeom prst="rect">
            <a:avLst/>
          </a:prstGeom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7</a:t>
            </a:r>
            <a:r>
              <a:rPr lang="ko-KR" altLang="en-US" sz="6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Vladimir Script" pitchFamily="66" charset="0"/>
              </a:rPr>
              <a:t>월 활동</a:t>
            </a:r>
            <a:endParaRPr lang="en-US" altLang="ko-KR" sz="6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Vladimir Script" pitchFamily="66" charset="0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1691680" y="2366954"/>
            <a:ext cx="6572296" cy="2928958"/>
            <a:chOff x="714348" y="3000372"/>
            <a:chExt cx="6572296" cy="2928958"/>
          </a:xfrm>
        </p:grpSpPr>
        <p:sp>
          <p:nvSpPr>
            <p:cNvPr id="29" name="AutoShape 53"/>
            <p:cNvSpPr>
              <a:spLocks noChangeArrowheads="1"/>
            </p:cNvSpPr>
            <p:nvPr/>
          </p:nvSpPr>
          <p:spPr bwMode="auto">
            <a:xfrm rot="10800000" flipV="1">
              <a:off x="714348" y="4005284"/>
              <a:ext cx="1252712" cy="917893"/>
            </a:xfrm>
            <a:prstGeom prst="flowChartDelay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grpSp>
          <p:nvGrpSpPr>
            <p:cNvPr id="30" name="Group 57"/>
            <p:cNvGrpSpPr>
              <a:grpSpLocks/>
            </p:cNvGrpSpPr>
            <p:nvPr/>
          </p:nvGrpSpPr>
          <p:grpSpPr bwMode="auto">
            <a:xfrm>
              <a:off x="2043097" y="3998936"/>
              <a:ext cx="4536164" cy="925510"/>
              <a:chOff x="1381" y="771"/>
              <a:chExt cx="3134" cy="1496"/>
            </a:xfrm>
          </p:grpSpPr>
          <p:sp>
            <p:nvSpPr>
              <p:cNvPr id="44" name="Rectangle 58"/>
              <p:cNvSpPr>
                <a:spLocks noChangeArrowheads="1"/>
              </p:cNvSpPr>
              <p:nvPr/>
            </p:nvSpPr>
            <p:spPr bwMode="auto">
              <a:xfrm>
                <a:off x="4312" y="771"/>
                <a:ext cx="203" cy="1496"/>
              </a:xfrm>
              <a:prstGeom prst="rect">
                <a:avLst/>
              </a:prstGeom>
              <a:solidFill>
                <a:schemeClr val="accent5">
                  <a:lumMod val="75000"/>
                  <a:alpha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sp>
            <p:nvSpPr>
              <p:cNvPr id="45" name="Rectangle 59"/>
              <p:cNvSpPr>
                <a:spLocks noChangeArrowheads="1"/>
              </p:cNvSpPr>
              <p:nvPr/>
            </p:nvSpPr>
            <p:spPr bwMode="auto">
              <a:xfrm>
                <a:off x="1381" y="771"/>
                <a:ext cx="3057" cy="1496"/>
              </a:xfrm>
              <a:prstGeom prst="rect">
                <a:avLst/>
              </a:prstGeom>
              <a:solidFill>
                <a:schemeClr val="accent5">
                  <a:lumMod val="75000"/>
                  <a:alpha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</p:grpSp>
        <p:grpSp>
          <p:nvGrpSpPr>
            <p:cNvPr id="31" name="그룹 46"/>
            <p:cNvGrpSpPr/>
            <p:nvPr/>
          </p:nvGrpSpPr>
          <p:grpSpPr>
            <a:xfrm>
              <a:off x="714348" y="3000372"/>
              <a:ext cx="5864911" cy="927078"/>
              <a:chOff x="714348" y="1755791"/>
              <a:chExt cx="5864911" cy="927078"/>
            </a:xfrm>
          </p:grpSpPr>
          <p:sp>
            <p:nvSpPr>
              <p:cNvPr id="39" name="AutoShape 52"/>
              <p:cNvSpPr>
                <a:spLocks noChangeArrowheads="1"/>
              </p:cNvSpPr>
              <p:nvPr/>
            </p:nvSpPr>
            <p:spPr bwMode="auto">
              <a:xfrm rot="10800000" flipV="1">
                <a:off x="714348" y="1755791"/>
                <a:ext cx="1252712" cy="917893"/>
              </a:xfrm>
              <a:prstGeom prst="flowChartDelay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40" name="Group 54"/>
              <p:cNvGrpSpPr>
                <a:grpSpLocks/>
              </p:cNvGrpSpPr>
              <p:nvPr/>
            </p:nvGrpSpPr>
            <p:grpSpPr bwMode="auto">
              <a:xfrm>
                <a:off x="2043095" y="1757358"/>
                <a:ext cx="4536164" cy="925511"/>
                <a:chOff x="1381" y="771"/>
                <a:chExt cx="3134" cy="1496"/>
              </a:xfrm>
            </p:grpSpPr>
            <p:sp>
              <p:nvSpPr>
                <p:cNvPr id="42" name="Rectangle 55"/>
                <p:cNvSpPr>
                  <a:spLocks noChangeArrowheads="1"/>
                </p:cNvSpPr>
                <p:nvPr/>
              </p:nvSpPr>
              <p:spPr bwMode="auto">
                <a:xfrm>
                  <a:off x="4312" y="771"/>
                  <a:ext cx="203" cy="1496"/>
                </a:xfrm>
                <a:prstGeom prst="rect">
                  <a:avLst/>
                </a:prstGeom>
                <a:solidFill>
                  <a:srgbClr val="0000FF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43" name="Rectangle 56"/>
                <p:cNvSpPr>
                  <a:spLocks noChangeArrowheads="1"/>
                </p:cNvSpPr>
                <p:nvPr/>
              </p:nvSpPr>
              <p:spPr bwMode="auto">
                <a:xfrm>
                  <a:off x="1381" y="771"/>
                  <a:ext cx="3057" cy="1496"/>
                </a:xfrm>
                <a:prstGeom prst="rect">
                  <a:avLst/>
                </a:prstGeom>
                <a:solidFill>
                  <a:srgbClr val="0000FF">
                    <a:alpha val="60000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41" name="TextBox 15"/>
              <p:cNvSpPr txBox="1">
                <a:spLocks noChangeArrowheads="1"/>
              </p:cNvSpPr>
              <p:nvPr/>
            </p:nvSpPr>
            <p:spPr bwMode="auto">
              <a:xfrm>
                <a:off x="2071670" y="1857364"/>
                <a:ext cx="3429024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7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6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~ 7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월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9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일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2071670" y="4143380"/>
              <a:ext cx="4930799" cy="582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 </a:t>
              </a:r>
              <a:r>
                <a:rPr lang="ko-KR" altLang="en-US" sz="2400" dirty="0" err="1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rPr>
                <a:t>호치민</a:t>
              </a:r>
              <a:endParaRPr lang="ko-KR" altLang="en-US" sz="2400" dirty="0">
                <a:solidFill>
                  <a:schemeClr val="bg1"/>
                </a:solidFill>
                <a:latin typeface="08서울남산체 M" pitchFamily="18" charset="-127"/>
                <a:ea typeface="08서울남산체 M" pitchFamily="18" charset="-127"/>
              </a:endParaRPr>
            </a:p>
          </p:txBody>
        </p:sp>
        <p:grpSp>
          <p:nvGrpSpPr>
            <p:cNvPr id="33" name="그룹 45"/>
            <p:cNvGrpSpPr/>
            <p:nvPr/>
          </p:nvGrpSpPr>
          <p:grpSpPr>
            <a:xfrm>
              <a:off x="714348" y="4995880"/>
              <a:ext cx="6572296" cy="933450"/>
              <a:chOff x="714348" y="4567253"/>
              <a:chExt cx="6572296" cy="933450"/>
            </a:xfrm>
          </p:grpSpPr>
          <p:sp>
            <p:nvSpPr>
              <p:cNvPr id="34" name="AutoShape 51"/>
              <p:cNvSpPr>
                <a:spLocks noChangeArrowheads="1"/>
              </p:cNvSpPr>
              <p:nvPr/>
            </p:nvSpPr>
            <p:spPr bwMode="auto">
              <a:xfrm rot="10800000" flipV="1">
                <a:off x="714348" y="4567253"/>
                <a:ext cx="1252712" cy="917893"/>
              </a:xfrm>
              <a:prstGeom prst="flowChartDelay">
                <a:avLst/>
              </a:prstGeom>
              <a:solidFill>
                <a:schemeClr val="bg2">
                  <a:lumMod val="2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50" charset="-127"/>
                </a:endParaRPr>
              </a:p>
            </p:txBody>
          </p:sp>
          <p:grpSp>
            <p:nvGrpSpPr>
              <p:cNvPr id="35" name="Group 60"/>
              <p:cNvGrpSpPr>
                <a:grpSpLocks/>
              </p:cNvGrpSpPr>
              <p:nvPr/>
            </p:nvGrpSpPr>
            <p:grpSpPr bwMode="auto">
              <a:xfrm>
                <a:off x="2043096" y="4575193"/>
                <a:ext cx="4536161" cy="925510"/>
                <a:chOff x="1550" y="3047"/>
                <a:chExt cx="3650" cy="1142"/>
              </a:xfrm>
            </p:grpSpPr>
            <p:sp>
              <p:nvSpPr>
                <p:cNvPr id="37" name="Rectangle 61"/>
                <p:cNvSpPr>
                  <a:spLocks noChangeArrowheads="1"/>
                </p:cNvSpPr>
                <p:nvPr/>
              </p:nvSpPr>
              <p:spPr bwMode="auto">
                <a:xfrm>
                  <a:off x="4964" y="3047"/>
                  <a:ext cx="236" cy="1142"/>
                </a:xfrm>
                <a:prstGeom prst="rect">
                  <a:avLst/>
                </a:prstGeom>
                <a:solidFill>
                  <a:schemeClr val="bg2">
                    <a:lumMod val="25000"/>
                    <a:alpha val="6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  <p:sp>
              <p:nvSpPr>
                <p:cNvPr id="38" name="Rectangle 62"/>
                <p:cNvSpPr>
                  <a:spLocks noChangeArrowheads="1"/>
                </p:cNvSpPr>
                <p:nvPr/>
              </p:nvSpPr>
              <p:spPr bwMode="auto">
                <a:xfrm>
                  <a:off x="1550" y="3047"/>
                  <a:ext cx="3560" cy="1142"/>
                </a:xfrm>
                <a:prstGeom prst="rect">
                  <a:avLst/>
                </a:prstGeom>
                <a:solidFill>
                  <a:schemeClr val="bg2">
                    <a:lumMod val="25000"/>
                    <a:alpha val="6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50" charset="-127"/>
                  </a:endParaRPr>
                </a:p>
              </p:txBody>
            </p:sp>
          </p:grpSp>
          <p:sp>
            <p:nvSpPr>
              <p:cNvPr id="36" name="TextBox 17"/>
              <p:cNvSpPr txBox="1">
                <a:spLocks noChangeArrowheads="1"/>
              </p:cNvSpPr>
              <p:nvPr/>
            </p:nvSpPr>
            <p:spPr bwMode="auto">
              <a:xfrm>
                <a:off x="2048285" y="4643446"/>
                <a:ext cx="5238359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 </a:t>
                </a:r>
                <a:r>
                  <a:rPr lang="en-US" altLang="ko-KR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YMCA</a:t>
                </a:r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에서 운영하는 직업훈련학교</a:t>
                </a:r>
                <a:endParaRPr lang="en-US" altLang="ko-KR" sz="2400" dirty="0" smtClean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08서울남산체 M" pitchFamily="18" charset="-127"/>
                    <a:ea typeface="08서울남산체 M" pitchFamily="18" charset="-127"/>
                  </a:rPr>
                  <a:t>에서 직업훈련생들과 교류활동</a:t>
                </a:r>
                <a:endParaRPr lang="ko-KR" altLang="en-US" sz="2400" dirty="0">
                  <a:solidFill>
                    <a:schemeClr val="bg1"/>
                  </a:solidFill>
                  <a:latin typeface="08서울남산체 M" pitchFamily="18" charset="-127"/>
                  <a:ea typeface="08서울남산체 M" pitchFamily="18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Friends of Asia</a:t>
            </a:r>
            <a:endParaRPr lang="ko-KR" altLang="en-US"/>
          </a:p>
        </p:txBody>
      </p:sp>
      <p:pic>
        <p:nvPicPr>
          <p:cNvPr id="5" name="그림 4" descr="라온아띠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276872"/>
            <a:ext cx="4439985" cy="2049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797</Words>
  <Application>Microsoft Office PowerPoint</Application>
  <PresentationFormat>화면 슬라이드 쇼(4:3)</PresentationFormat>
  <Paragraphs>226</Paragraphs>
  <Slides>27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2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구재현</dc:creator>
  <cp:lastModifiedBy>구재현</cp:lastModifiedBy>
  <cp:revision>48</cp:revision>
  <dcterms:created xsi:type="dcterms:W3CDTF">2010-08-09T14:35:59Z</dcterms:created>
  <dcterms:modified xsi:type="dcterms:W3CDTF">2010-08-11T06:02:51Z</dcterms:modified>
</cp:coreProperties>
</file>